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317" r:id="rId4"/>
    <p:sldId id="258" r:id="rId5"/>
    <p:sldId id="279" r:id="rId6"/>
    <p:sldId id="260" r:id="rId7"/>
    <p:sldId id="268" r:id="rId8"/>
    <p:sldId id="273" r:id="rId9"/>
    <p:sldId id="277" r:id="rId10"/>
    <p:sldId id="267" r:id="rId11"/>
    <p:sldId id="274" r:id="rId12"/>
    <p:sldId id="276" r:id="rId13"/>
    <p:sldId id="272" r:id="rId14"/>
    <p:sldId id="275" r:id="rId15"/>
    <p:sldId id="270" r:id="rId16"/>
    <p:sldId id="282" r:id="rId17"/>
    <p:sldId id="315" r:id="rId18"/>
    <p:sldId id="342" r:id="rId19"/>
    <p:sldId id="302" r:id="rId20"/>
    <p:sldId id="305" r:id="rId21"/>
    <p:sldId id="306" r:id="rId22"/>
    <p:sldId id="308" r:id="rId23"/>
    <p:sldId id="307" r:id="rId24"/>
    <p:sldId id="327" r:id="rId25"/>
    <p:sldId id="328" r:id="rId26"/>
    <p:sldId id="329" r:id="rId27"/>
    <p:sldId id="330" r:id="rId28"/>
    <p:sldId id="309" r:id="rId29"/>
    <p:sldId id="310" r:id="rId30"/>
    <p:sldId id="312" r:id="rId31"/>
    <p:sldId id="341" r:id="rId32"/>
    <p:sldId id="339" r:id="rId33"/>
    <p:sldId id="332" r:id="rId34"/>
    <p:sldId id="333" r:id="rId35"/>
    <p:sldId id="334" r:id="rId36"/>
    <p:sldId id="335" r:id="rId37"/>
    <p:sldId id="343" r:id="rId38"/>
    <p:sldId id="344" r:id="rId39"/>
    <p:sldId id="284" r:id="rId40"/>
    <p:sldId id="286" r:id="rId41"/>
    <p:sldId id="288" r:id="rId42"/>
    <p:sldId id="29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71387" autoAdjust="0"/>
  </p:normalViewPr>
  <p:slideViewPr>
    <p:cSldViewPr snapToGrid="0">
      <p:cViewPr varScale="1">
        <p:scale>
          <a:sx n="52" d="100"/>
          <a:sy n="52" d="100"/>
        </p:scale>
        <p:origin x="1608" y="66"/>
      </p:cViewPr>
      <p:guideLst/>
    </p:cSldViewPr>
  </p:slideViewPr>
  <p:notesTextViewPr>
    <p:cViewPr>
      <p:scale>
        <a:sx n="1" d="1"/>
        <a:sy n="1" d="1"/>
      </p:scale>
      <p:origin x="0" y="0"/>
    </p:cViewPr>
  </p:notesTextViewPr>
  <p:sorterViewPr>
    <p:cViewPr>
      <p:scale>
        <a:sx n="100" d="100"/>
        <a:sy n="100" d="100"/>
      </p:scale>
      <p:origin x="0" y="-179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485DE-A93B-44C5-BBBE-7042576843DD}" type="datetimeFigureOut">
              <a:rPr lang="en-US" smtClean="0"/>
              <a:t>7/3/2019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646B6-E7BE-47E4-87AC-E9F2B0A5F09E}" type="slidenum">
              <a:rPr lang="en-US" smtClean="0"/>
              <a:t>‹#›</a:t>
            </a:fld>
            <a:endParaRPr lang="en-US"/>
          </a:p>
        </p:txBody>
      </p:sp>
    </p:spTree>
    <p:extLst>
      <p:ext uri="{BB962C8B-B14F-4D97-AF65-F5344CB8AC3E}">
        <p14:creationId xmlns:p14="http://schemas.microsoft.com/office/powerpoint/2010/main" val="25770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app.leg.wa.gov/RCW/default.aspx?cite=49.60.21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serves a variety of customers such arts, parks &amp; wildlife, corrections/jails, commercial, education, medical, lodging, retails, residential, and many more.</a:t>
            </a:r>
          </a:p>
          <a:p>
            <a:pPr lvl="0"/>
            <a:r>
              <a:rPr lang="en-US" sz="1200" kern="1200" dirty="0" smtClean="0">
                <a:solidFill>
                  <a:schemeClr val="tx1"/>
                </a:solidFill>
                <a:effectLst/>
                <a:latin typeface="+mn-lt"/>
                <a:ea typeface="+mn-ea"/>
                <a:cs typeface="+mn-cs"/>
              </a:rPr>
              <a:t>architectural design and construction design plan review</a:t>
            </a:r>
          </a:p>
          <a:p>
            <a:pPr lvl="0"/>
            <a:r>
              <a:rPr lang="en-US" sz="1200" kern="1200" dirty="0" smtClean="0">
                <a:solidFill>
                  <a:schemeClr val="tx1"/>
                </a:solidFill>
                <a:effectLst/>
                <a:latin typeface="+mn-lt"/>
                <a:ea typeface="+mn-ea"/>
                <a:cs typeface="+mn-cs"/>
              </a:rPr>
              <a:t>federal, state/local building codes to meet/exceed accessibility requirement</a:t>
            </a:r>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a:t>
            </a:fld>
            <a:endParaRPr lang="en-US"/>
          </a:p>
        </p:txBody>
      </p:sp>
    </p:spTree>
    <p:extLst>
      <p:ext uri="{BB962C8B-B14F-4D97-AF65-F5344CB8AC3E}">
        <p14:creationId xmlns:p14="http://schemas.microsoft.com/office/powerpoint/2010/main" val="373722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True</a:t>
            </a:r>
            <a:r>
              <a:rPr lang="en-US" sz="1200" b="0" i="0" kern="1200" baseline="0" dirty="0" smtClean="0">
                <a:solidFill>
                  <a:schemeClr val="tx1"/>
                </a:solidFill>
                <a:effectLst/>
                <a:latin typeface="+mn-lt"/>
                <a:ea typeface="+mn-ea"/>
                <a:cs typeface="+mn-cs"/>
              </a:rPr>
              <a:t> or false? </a:t>
            </a:r>
            <a:r>
              <a:rPr lang="en-US" sz="1200" b="0" i="0" kern="1200" dirty="0" smtClean="0">
                <a:solidFill>
                  <a:schemeClr val="tx1"/>
                </a:solidFill>
                <a:effectLst/>
                <a:latin typeface="+mn-lt"/>
                <a:ea typeface="+mn-ea"/>
                <a:cs typeface="+mn-cs"/>
              </a:rPr>
              <a:t>if a dog barks just once, or barks because someone has provoked it, this would not mean that the dog is out of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a:t>
            </a:r>
            <a:r>
              <a:rPr lang="en-US" dirty="0" smtClean="0"/>
              <a:t>ource:</a:t>
            </a:r>
            <a:r>
              <a:rPr lang="en-US" baseline="0" dirty="0" smtClean="0"/>
              <a:t> https://www.ada.gov/regs2010/service_animal_qa.html (question 27)</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25</a:t>
            </a:fld>
            <a:endParaRPr lang="en-US"/>
          </a:p>
        </p:txBody>
      </p:sp>
    </p:spTree>
    <p:extLst>
      <p:ext uri="{BB962C8B-B14F-4D97-AF65-F5344CB8AC3E}">
        <p14:creationId xmlns:p14="http://schemas.microsoft.com/office/powerpoint/2010/main" val="4156123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True or false?</a:t>
            </a:r>
          </a:p>
          <a:p>
            <a:r>
              <a:rPr lang="en-US" dirty="0" smtClean="0"/>
              <a:t>Generally, the dog must stay on the floor, or the person must carry the dog. For example, if a person with diabetes has a glucose alert dog, he may carry the dog in a chest pack so it can be close to his face to allow the dog to smell his breath to alert him of a change in glucose levels.</a:t>
            </a:r>
          </a:p>
          <a:p>
            <a:r>
              <a:rPr lang="en-US" dirty="0" smtClean="0"/>
              <a:t>Source:</a:t>
            </a:r>
            <a:r>
              <a:rPr lang="en-US" baseline="0" dirty="0" smtClean="0"/>
              <a:t> https://www.hum.wa.gov/sites/default/files/public/publications/DOJ%20Q%26A%20Service%20Animals.pdf</a:t>
            </a:r>
          </a:p>
          <a:p>
            <a:r>
              <a:rPr lang="en-US" sz="1200" b="0" i="0" kern="1200" dirty="0" smtClean="0">
                <a:solidFill>
                  <a:schemeClr val="tx1"/>
                </a:solidFill>
                <a:effectLst/>
                <a:latin typeface="+mn-lt"/>
                <a:ea typeface="+mn-ea"/>
                <a:cs typeface="+mn-cs"/>
              </a:rPr>
              <a:t>Q27. The ADA requires that service animals be under the control of the handler at all times...The service animal must be harnessed, leashed, or tethered while in public places unless these devices interfere with the service animal's work or the person's disability prevents use of these devices. In that case, the person must use voice, signal, or other effective means to maintain control of the animal. For example, a person who uses a wheelchair may use a long, retractable leash to allow her service animal to pick up or retrieve items. She may not allow the dog to wander away from her and must maintain control of the dog, even if it is retrieving an item at a distance from her. Or, a returning veteran who has PTSD and has great difficulty entering unfamiliar spaces may have a dog that is trained to enter a space, check to see that no threats are there, and come back and signal that it is safe to enter. The dog must be off leash to do its job, but may be leashed at other times. </a:t>
            </a:r>
          </a:p>
          <a:p>
            <a:r>
              <a:rPr lang="en-US" baseline="0" dirty="0" smtClean="0"/>
              <a:t>https://www.ada.gov/regs2010/service_animal_qa.html</a:t>
            </a:r>
          </a:p>
        </p:txBody>
      </p:sp>
      <p:sp>
        <p:nvSpPr>
          <p:cNvPr id="4" name="Slide Number Placeholder 3"/>
          <p:cNvSpPr>
            <a:spLocks noGrp="1"/>
          </p:cNvSpPr>
          <p:nvPr>
            <p:ph type="sldNum" sz="quarter" idx="10"/>
          </p:nvPr>
        </p:nvSpPr>
        <p:spPr/>
        <p:txBody>
          <a:bodyPr/>
          <a:lstStyle/>
          <a:p>
            <a:fld id="{D27646B6-E7BE-47E4-87AC-E9F2B0A5F09E}" type="slidenum">
              <a:rPr lang="en-US" smtClean="0"/>
              <a:t>26</a:t>
            </a:fld>
            <a:endParaRPr lang="en-US"/>
          </a:p>
        </p:txBody>
      </p:sp>
    </p:spTree>
    <p:extLst>
      <p:ext uri="{BB962C8B-B14F-4D97-AF65-F5344CB8AC3E}">
        <p14:creationId xmlns:p14="http://schemas.microsoft.com/office/powerpoint/2010/main" val="36305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True or false?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 addition, if a business requires a deposit or fee to be paid by patrons with pets, it must waive the charge for service animals.</a:t>
            </a:r>
          </a:p>
          <a:p>
            <a:r>
              <a:rPr lang="en-US" dirty="0" smtClean="0"/>
              <a:t>Source:</a:t>
            </a:r>
            <a:r>
              <a:rPr lang="en-US" baseline="0" dirty="0" smtClean="0"/>
              <a:t> https://www.ada.gov/service_animals_2010.htm</a:t>
            </a:r>
          </a:p>
          <a:p>
            <a:r>
              <a:rPr lang="en-US" dirty="0" smtClean="0"/>
              <a:t>The ADA does not override public health rules that prohibit dogs in swimming pools. However, service animals must be allowed on the pool deck and in other areas where the public is allowed to go.</a:t>
            </a:r>
          </a:p>
          <a:p>
            <a:r>
              <a:rPr lang="en-US" dirty="0" smtClean="0"/>
              <a:t>Source: https://www.hum.wa.gov/sites/default/files/public/publications/DOJ%20Q%26A%20Service%20Animals.pdf</a:t>
            </a:r>
          </a:p>
          <a:p>
            <a:r>
              <a:rPr lang="en-US" dirty="0" smtClean="0"/>
              <a:t>&amp;</a:t>
            </a:r>
            <a:r>
              <a:rPr lang="en-US" baseline="0" dirty="0" smtClean="0"/>
              <a:t> https://www.ada.gov/regs2010/service_animal_qa.html</a:t>
            </a:r>
            <a:endParaRPr lang="en-US" dirty="0" smtClean="0"/>
          </a:p>
        </p:txBody>
      </p:sp>
      <p:sp>
        <p:nvSpPr>
          <p:cNvPr id="4" name="Slide Number Placeholder 3"/>
          <p:cNvSpPr>
            <a:spLocks noGrp="1"/>
          </p:cNvSpPr>
          <p:nvPr>
            <p:ph type="sldNum" sz="quarter" idx="10"/>
          </p:nvPr>
        </p:nvSpPr>
        <p:spPr/>
        <p:txBody>
          <a:bodyPr/>
          <a:lstStyle/>
          <a:p>
            <a:fld id="{D27646B6-E7BE-47E4-87AC-E9F2B0A5F09E}" type="slidenum">
              <a:rPr lang="en-US" smtClean="0"/>
              <a:t>27</a:t>
            </a:fld>
            <a:endParaRPr lang="en-US"/>
          </a:p>
        </p:txBody>
      </p:sp>
    </p:spTree>
    <p:extLst>
      <p:ext uri="{BB962C8B-B14F-4D97-AF65-F5344CB8AC3E}">
        <p14:creationId xmlns:p14="http://schemas.microsoft.com/office/powerpoint/2010/main" val="2139641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Direct threat – must be proven, not speculated.</a:t>
            </a:r>
            <a:r>
              <a:rPr lang="en-US" baseline="0" dirty="0" smtClean="0"/>
              <a:t> “It’s a pit bull! Of course it’s going to bite someone!” (other examples: zoo, cat café, sterile environment)</a:t>
            </a:r>
            <a:endParaRPr lang="en-US" dirty="0" smtClean="0"/>
          </a:p>
          <a:p>
            <a:r>
              <a:rPr lang="en-US" dirty="0" smtClean="0"/>
              <a:t>Fundamental</a:t>
            </a:r>
            <a:r>
              <a:rPr lang="en-US" baseline="0" dirty="0" smtClean="0"/>
              <a:t> alteration – so disruptive as to close the business (allergy-free restaurant) But business must be careful with these, and allow service animals into places customers can go up to the point that a direct threat or fundamental alteration will occur. When a business bars a service animal from entry, it must make every reasonable effort to accommodate the PWD. </a:t>
            </a:r>
            <a:r>
              <a:rPr lang="en-US" dirty="0" smtClean="0"/>
              <a:t>If</a:t>
            </a:r>
            <a:r>
              <a:rPr lang="en-US" baseline="0" dirty="0" smtClean="0"/>
              <a:t> a business can satisfy the 2</a:t>
            </a:r>
            <a:r>
              <a:rPr lang="en-US" baseline="30000" dirty="0" smtClean="0"/>
              <a:t>nd</a:t>
            </a:r>
            <a:r>
              <a:rPr lang="en-US" baseline="0" dirty="0" smtClean="0"/>
              <a:t> or 3</a:t>
            </a:r>
            <a:r>
              <a:rPr lang="en-US" baseline="30000" dirty="0" smtClean="0"/>
              <a:t>rd</a:t>
            </a:r>
            <a:r>
              <a:rPr lang="en-US" baseline="0" dirty="0" smtClean="0"/>
              <a:t> reason listed, it may not have to allow service animals period, and #1 wouldn’t matter. The business can write policy about service animals, and explain why they are not legally permitted. In these cases, we would encourage the business to have a sign on the door with brief explanation, and contact info for the person to call if there are questions or complaints about this policy.</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29</a:t>
            </a:fld>
            <a:endParaRPr lang="en-US"/>
          </a:p>
        </p:txBody>
      </p:sp>
    </p:spTree>
    <p:extLst>
      <p:ext uri="{BB962C8B-B14F-4D97-AF65-F5344CB8AC3E}">
        <p14:creationId xmlns:p14="http://schemas.microsoft.com/office/powerpoint/2010/main" val="200264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 business decides</a:t>
            </a:r>
            <a:r>
              <a:rPr lang="en-US" baseline="0" dirty="0" smtClean="0"/>
              <a:t> to deny entry or ask the person to remove their service animal, t</a:t>
            </a:r>
            <a:r>
              <a:rPr lang="en-US" dirty="0" smtClean="0"/>
              <a:t>he business cannot</a:t>
            </a:r>
            <a:r>
              <a:rPr lang="en-US" baseline="0" dirty="0" smtClean="0"/>
              <a:t> deny entry to the person with the disability. </a:t>
            </a:r>
            <a:r>
              <a:rPr lang="en-US" dirty="0" smtClean="0"/>
              <a:t>PWD still has</a:t>
            </a:r>
            <a:r>
              <a:rPr lang="en-US" baseline="0" dirty="0" smtClean="0"/>
              <a:t> rights to access goods/services, to participate, to be included. “</a:t>
            </a:r>
            <a:r>
              <a:rPr lang="en-US" sz="1200" b="0" i="0" kern="1200" dirty="0" smtClean="0">
                <a:solidFill>
                  <a:schemeClr val="tx1"/>
                </a:solidFill>
                <a:effectLst/>
                <a:latin typeface="+mn-lt"/>
                <a:ea typeface="+mn-ea"/>
                <a:cs typeface="+mn-cs"/>
              </a:rPr>
              <a:t>When there is a legitimate reason to ask that a service animal be removed, staff must offer the person with the disability the opportunity to obtain goods or services without the animal’s presence.” (Source: https://www.ada.gov/service_animals_2010.htm)</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30</a:t>
            </a:fld>
            <a:endParaRPr lang="en-US"/>
          </a:p>
        </p:txBody>
      </p:sp>
    </p:spTree>
    <p:extLst>
      <p:ext uri="{BB962C8B-B14F-4D97-AF65-F5344CB8AC3E}">
        <p14:creationId xmlns:p14="http://schemas.microsoft.com/office/powerpoint/2010/main" val="138091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1. in the workplace, there is no such definition and technically no limit to what type of animal can be a reasonable accommodation*</a:t>
            </a:r>
            <a:r>
              <a:rPr lang="en-US" baseline="0" dirty="0" smtClean="0"/>
              <a:t> 2. </a:t>
            </a:r>
            <a:r>
              <a:rPr lang="en-US" dirty="0" smtClean="0"/>
              <a:t>The employee may request, and the business may allow as an accommodation, an animal that does not meet the ADA definition of “service animal”.*</a:t>
            </a:r>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31</a:t>
            </a:fld>
            <a:endParaRPr lang="en-US"/>
          </a:p>
        </p:txBody>
      </p:sp>
    </p:spTree>
    <p:extLst>
      <p:ext uri="{BB962C8B-B14F-4D97-AF65-F5344CB8AC3E}">
        <p14:creationId xmlns:p14="http://schemas.microsoft.com/office/powerpoint/2010/main" val="30788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PWD still has</a:t>
            </a:r>
            <a:r>
              <a:rPr lang="en-US" baseline="0" dirty="0" smtClean="0"/>
              <a:t> rights to access goods/services, to participate, to be included</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32</a:t>
            </a:fld>
            <a:endParaRPr lang="en-US"/>
          </a:p>
        </p:txBody>
      </p:sp>
    </p:spTree>
    <p:extLst>
      <p:ext uri="{BB962C8B-B14F-4D97-AF65-F5344CB8AC3E}">
        <p14:creationId xmlns:p14="http://schemas.microsoft.com/office/powerpoint/2010/main" val="2847082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those same three areas</a:t>
            </a:r>
            <a:r>
              <a:rPr lang="en-US" baseline="0" dirty="0" smtClean="0"/>
              <a:t> of everyday life (titles I employment, title II state/local </a:t>
            </a:r>
            <a:r>
              <a:rPr lang="en-US" baseline="0" dirty="0" err="1" smtClean="0"/>
              <a:t>govt</a:t>
            </a:r>
            <a:r>
              <a:rPr lang="en-US" baseline="0" dirty="0" smtClean="0"/>
              <a:t>, and title III public accommodations), if the animal in question doesn’t match the ADA’s definition; you should check local laws. Local laws may provide additional protections to people who want to bring their animals into places of business, government buildings, and/or their place of employment.</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33</a:t>
            </a:fld>
            <a:endParaRPr lang="en-US"/>
          </a:p>
        </p:txBody>
      </p:sp>
    </p:spTree>
    <p:extLst>
      <p:ext uri="{BB962C8B-B14F-4D97-AF65-F5344CB8AC3E}">
        <p14:creationId xmlns:p14="http://schemas.microsoft.com/office/powerpoint/2010/main" val="326424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similar</a:t>
            </a:r>
            <a:r>
              <a:rPr lang="en-US" baseline="0" dirty="0" smtClean="0"/>
              <a:t> to ADA definition. </a:t>
            </a:r>
            <a:r>
              <a:rPr lang="en-US" dirty="0" smtClean="0"/>
              <a:t>A service animal must have training that sets it apart from a family pet; the service animal must be trained to engage in specific actions or tasks to assist its handler with a disability. </a:t>
            </a:r>
          </a:p>
          <a:p>
            <a:r>
              <a:rPr lang="en-US" dirty="0" smtClean="0"/>
              <a:t>-Source: https://www.wla.org/assets/WALE/2015WALEConference/Service%20Animals%20and%20the%20Washington%20Law%20Against%20Discrimination.pdf</a:t>
            </a:r>
          </a:p>
          <a:p>
            <a:r>
              <a:rPr lang="en-US" dirty="0" smtClean="0"/>
              <a:t>-Service</a:t>
            </a:r>
            <a:r>
              <a:rPr lang="en-US" baseline="0" dirty="0" smtClean="0"/>
              <a:t> animals in food service establishments: https://app.leg.wa.gov/rcw/default.aspx?cite=49.60.218</a:t>
            </a:r>
          </a:p>
          <a:p>
            <a:r>
              <a:rPr lang="en-US" sz="1200" b="1" i="0" kern="1200" dirty="0" smtClean="0">
                <a:solidFill>
                  <a:schemeClr val="tx1"/>
                </a:solidFill>
                <a:effectLst/>
                <a:latin typeface="+mn-lt"/>
                <a:ea typeface="+mn-ea"/>
                <a:cs typeface="+mn-cs"/>
              </a:rPr>
              <a:t>RCW </a:t>
            </a:r>
            <a:r>
              <a:rPr lang="en-US" sz="1200" b="1" i="0" u="none" strike="noStrike" kern="1200" dirty="0" smtClean="0">
                <a:solidFill>
                  <a:schemeClr val="tx1"/>
                </a:solidFill>
                <a:effectLst/>
                <a:latin typeface="+mn-lt"/>
                <a:ea typeface="+mn-ea"/>
                <a:cs typeface="+mn-cs"/>
                <a:hlinkClick r:id="rId3"/>
              </a:rPr>
              <a:t>49.60.218</a:t>
            </a: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Use of dog guide or service animal—Unfair practice—Definitions. </a:t>
            </a:r>
            <a:r>
              <a:rPr lang="en-US" sz="1200" b="1" i="1" kern="1200" dirty="0" smtClean="0">
                <a:solidFill>
                  <a:schemeClr val="tx1"/>
                </a:solidFill>
                <a:effectLst/>
                <a:latin typeface="+mn-lt"/>
                <a:ea typeface="+mn-ea"/>
                <a:cs typeface="+mn-cs"/>
              </a:rPr>
              <a:t>(Effective until January 1, 2019.)</a:t>
            </a:r>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It shall be an unfair practice for any person or the person's agent or employee to commit an act which directly or indirectly results in any distinction, restriction, or discrimination, or the requiring of any person to pay a larger sum than the uniform rates charged other persons, or the refusing or withholding from any person the admission, patronage, custom, presence, frequenting, dwelling, staying, or lodging in any food establishment, except for conditions and limitations established by law and applicable to all persons, on the basis of the use of a dog guide or service animal by a person with a disability: PROVIDED, That this section shall not be construed to require structural changes, modifications, or additions to make any place accessible to a person with a disability except as otherwise required by law: PROVIDED, That behavior or actions constituting a risk to property or other persons can be grounds for refusal and shall not constitute an unfair practice.</a:t>
            </a:r>
          </a:p>
          <a:p>
            <a:r>
              <a:rPr lang="en-US" sz="1200" b="0" i="0" kern="1200" dirty="0" smtClean="0">
                <a:solidFill>
                  <a:schemeClr val="tx1"/>
                </a:solidFill>
                <a:effectLst/>
                <a:latin typeface="+mn-lt"/>
                <a:ea typeface="+mn-ea"/>
                <a:cs typeface="+mn-cs"/>
              </a:rPr>
              <a:t>(2) A food establishment shall make reasonable modifications in policies, practices, or procedures to permit the use of a miniature horse by an individual with a disability in accordance with subsection (1) of this section if the miniature horse has been individually trained to do work or perform tasks for the benefit of the individual with a disability. In determining whether reasonable modifications in policies, practices, or procedures can be made to allow a miniature horse into a facility, a food establishment shall act in accordance with all applicable laws and regulations.</a:t>
            </a:r>
          </a:p>
          <a:p>
            <a:r>
              <a:rPr lang="en-US" sz="1200" b="0" i="0" kern="1200" dirty="0" smtClean="0">
                <a:solidFill>
                  <a:schemeClr val="tx1"/>
                </a:solidFill>
                <a:effectLst/>
                <a:latin typeface="+mn-lt"/>
                <a:ea typeface="+mn-ea"/>
                <a:cs typeface="+mn-cs"/>
              </a:rPr>
              <a:t>(3) For the purposes of this section:</a:t>
            </a:r>
          </a:p>
          <a:p>
            <a:r>
              <a:rPr lang="en-US" sz="1200" b="0" i="0" kern="1200" dirty="0" smtClean="0">
                <a:solidFill>
                  <a:schemeClr val="tx1"/>
                </a:solidFill>
                <a:effectLst/>
                <a:latin typeface="+mn-lt"/>
                <a:ea typeface="+mn-ea"/>
                <a:cs typeface="+mn-cs"/>
              </a:rPr>
              <a:t>(a) "Service animal" means any dog that is individually trained to do work or perform tasks for the benefit of an individual with a disability, including a physical, sensory, psychiatric, intellectual, or other mental disability. Except as provided in subsection (2) of this section, other species of animals, whether wild or domestic, trained or untrained, are not service animals. The work or tasks performed by a service animal must be directly related to the individual's disability. Examples of work or tasks include, but are not limited to, assisting individuals who are blind or have low vision with navigation and other tasks, alerting individuals who are deaf or hard of hearing to the presence of people or sounds, providing nonviolent protection or rescue work, pulling a wheelchair, assisting an individual during a seizure, alerting individuals to the presence of allergens, retrieving items such as medicine or the telephone, providing physical support and assistance with balance and stability to individuals with mobility disabilities, and helping persons with psychiatric and neurological disabilities by preventing or interrupting impulsive or destructive behaviors. The crime deterrent effects of an animal's presence and the provision of emotional support, well-being, comfort, or companionship do not constitute work or tasks.</a:t>
            </a:r>
          </a:p>
          <a:p>
            <a:r>
              <a:rPr lang="en-US" sz="1200" b="0" i="0" kern="1200" dirty="0" smtClean="0">
                <a:solidFill>
                  <a:schemeClr val="tx1"/>
                </a:solidFill>
                <a:effectLst/>
                <a:latin typeface="+mn-lt"/>
                <a:ea typeface="+mn-ea"/>
                <a:cs typeface="+mn-cs"/>
              </a:rPr>
              <a:t>(b) "Food establishment" means a place of business that sells or serves food for human consumption with a North American industry classification system code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34</a:t>
            </a:fld>
            <a:endParaRPr lang="en-US"/>
          </a:p>
        </p:txBody>
      </p:sp>
    </p:spTree>
    <p:extLst>
      <p:ext uri="{BB962C8B-B14F-4D97-AF65-F5344CB8AC3E}">
        <p14:creationId xmlns:p14="http://schemas.microsoft.com/office/powerpoint/2010/main" val="3081203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Broader than the ADA. Gives additional protection to animals</a:t>
            </a:r>
            <a:r>
              <a:rPr lang="en-US" baseline="0" dirty="0" smtClean="0"/>
              <a:t> that aren’t ADA service animals. </a:t>
            </a:r>
            <a:r>
              <a:rPr lang="en-US" dirty="0" smtClean="0"/>
              <a:t>Under King County ordinance, companion or therapeutic assistance animals are considered to be service animals. So which</a:t>
            </a:r>
            <a:r>
              <a:rPr lang="en-US" baseline="0" dirty="0" smtClean="0"/>
              <a:t> law overrides the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https://www.kingcounty.gov/~/media/exec/civilrights/documents/SApublic.ashx</a:t>
            </a:r>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35</a:t>
            </a:fld>
            <a:endParaRPr lang="en-US"/>
          </a:p>
        </p:txBody>
      </p:sp>
    </p:spTree>
    <p:extLst>
      <p:ext uri="{BB962C8B-B14F-4D97-AF65-F5344CB8AC3E}">
        <p14:creationId xmlns:p14="http://schemas.microsoft.com/office/powerpoint/2010/main" val="255756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the NW ADA Center,</a:t>
            </a:r>
            <a:r>
              <a:rPr lang="en-US" baseline="0" dirty="0" smtClean="0"/>
              <a:t> </a:t>
            </a:r>
            <a:r>
              <a:rPr lang="en-US" dirty="0" smtClean="0"/>
              <a:t>Consistently in the top 3 questions asked by customers</a:t>
            </a:r>
            <a:r>
              <a:rPr lang="en-US" baseline="0" dirty="0" smtClean="0"/>
              <a:t> and easily in the t</a:t>
            </a:r>
            <a:r>
              <a:rPr lang="en-US" dirty="0" smtClean="0"/>
              <a:t>op 5 requested trainings from government agencies, business associations, and service organizations. If you run a google</a:t>
            </a:r>
            <a:r>
              <a:rPr lang="en-US" baseline="0" dirty="0" smtClean="0"/>
              <a:t> search on how often the phrase “service animal” is searched, you will notice a rise from 2006 to today. </a:t>
            </a:r>
            <a:r>
              <a:rPr lang="en-US" dirty="0" smtClean="0"/>
              <a:t>Peak is 100 Dec</a:t>
            </a:r>
            <a:r>
              <a:rPr lang="en-US" baseline="0" dirty="0" smtClean="0"/>
              <a:t> 2018. And for the phrase “emotional support animal,” a rise in frequency of search in Google from 2006 to today (P</a:t>
            </a:r>
            <a:r>
              <a:rPr lang="en-US" dirty="0" smtClean="0"/>
              <a:t>eak is 100 at Feb</a:t>
            </a:r>
            <a:r>
              <a:rPr lang="en-US" baseline="0" dirty="0" smtClean="0"/>
              <a:t> 2018)</a:t>
            </a:r>
            <a:endParaRPr lang="en-US" dirty="0" smtClean="0"/>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5</a:t>
            </a:fld>
            <a:endParaRPr lang="en-US"/>
          </a:p>
        </p:txBody>
      </p:sp>
    </p:spTree>
    <p:extLst>
      <p:ext uri="{BB962C8B-B14F-4D97-AF65-F5344CB8AC3E}">
        <p14:creationId xmlns:p14="http://schemas.microsoft.com/office/powerpoint/2010/main" val="408980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Broader than the ADA’s definition. Service animals are broadly defined in Seattle and include therapy, emotional support, companion animals and more.”</a:t>
            </a:r>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36</a:t>
            </a:fld>
            <a:endParaRPr lang="en-US"/>
          </a:p>
        </p:txBody>
      </p:sp>
    </p:spTree>
    <p:extLst>
      <p:ext uri="{BB962C8B-B14F-4D97-AF65-F5344CB8AC3E}">
        <p14:creationId xmlns:p14="http://schemas.microsoft.com/office/powerpoint/2010/main" val="3730144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https://www.co.benton.wa.us/files/documents/EEOCPolicy126053120062918PM.pdf</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37</a:t>
            </a:fld>
            <a:endParaRPr lang="en-US"/>
          </a:p>
        </p:txBody>
      </p:sp>
    </p:spTree>
    <p:extLst>
      <p:ext uri="{BB962C8B-B14F-4D97-AF65-F5344CB8AC3E}">
        <p14:creationId xmlns:p14="http://schemas.microsoft.com/office/powerpoint/2010/main" val="397926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a:t>
            </a:r>
            <a:r>
              <a:rPr lang="en-US" baseline="0" dirty="0" smtClean="0"/>
              <a:t> to ADA’s definition. </a:t>
            </a:r>
            <a:r>
              <a:rPr lang="en-US" dirty="0" smtClean="0"/>
              <a:t>Source: https://www.ci.richland.wa.us/Home/ShowDocument?id=5267</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38</a:t>
            </a:fld>
            <a:endParaRPr lang="en-US"/>
          </a:p>
        </p:txBody>
      </p:sp>
    </p:spTree>
    <p:extLst>
      <p:ext uri="{BB962C8B-B14F-4D97-AF65-F5344CB8AC3E}">
        <p14:creationId xmlns:p14="http://schemas.microsoft.com/office/powerpoint/2010/main" val="136391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so many different</a:t>
            </a:r>
            <a:r>
              <a:rPr lang="en-US" baseline="0" dirty="0" smtClean="0"/>
              <a:t> laws, wouldn’t it be nice to have a chart to cross-reference?</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40</a:t>
            </a:fld>
            <a:endParaRPr lang="en-US"/>
          </a:p>
        </p:txBody>
      </p:sp>
    </p:spTree>
    <p:extLst>
      <p:ext uri="{BB962C8B-B14F-4D97-AF65-F5344CB8AC3E}">
        <p14:creationId xmlns:p14="http://schemas.microsoft.com/office/powerpoint/2010/main" val="2079503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41</a:t>
            </a:fld>
            <a:endParaRPr lang="en-US"/>
          </a:p>
        </p:txBody>
      </p:sp>
    </p:spTree>
    <p:extLst>
      <p:ext uri="{BB962C8B-B14F-4D97-AF65-F5344CB8AC3E}">
        <p14:creationId xmlns:p14="http://schemas.microsoft.com/office/powerpoint/2010/main" val="1123128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ADA is the most comprehensive</a:t>
            </a:r>
            <a:r>
              <a:rPr lang="en-US" baseline="0" dirty="0" smtClean="0"/>
              <a:t> federal law promoting inclusivity of people with disabilities. It covers three general areas of everyday life. The parties with the responsibilities under the ADA are </a:t>
            </a:r>
            <a:r>
              <a:rPr lang="en-US" dirty="0" smtClean="0"/>
              <a:t>called “covered entities.” There are three general areas of everyday life, called titles of the ADA. Does anyone know Title</a:t>
            </a:r>
            <a:r>
              <a:rPr lang="en-US" baseline="0" dirty="0" smtClean="0"/>
              <a:t> I? How about Title II? Title III?</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16</a:t>
            </a:fld>
            <a:endParaRPr lang="en-US"/>
          </a:p>
        </p:txBody>
      </p:sp>
    </p:spTree>
    <p:extLst>
      <p:ext uri="{BB962C8B-B14F-4D97-AF65-F5344CB8AC3E}">
        <p14:creationId xmlns:p14="http://schemas.microsoft.com/office/powerpoint/2010/main" val="2617973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person who has a visual disability and a seizure disorder may use one service animal to assist with way-finding and another that is trained as a seizure alert dog. Other people may need two service animals for the same task, such as a person who needs two dogs to assist him or her with stability when walking.”</a:t>
            </a:r>
          </a:p>
        </p:txBody>
      </p:sp>
      <p:sp>
        <p:nvSpPr>
          <p:cNvPr id="4" name="Slide Number Placeholder 3"/>
          <p:cNvSpPr>
            <a:spLocks noGrp="1"/>
          </p:cNvSpPr>
          <p:nvPr>
            <p:ph type="sldNum" sz="quarter" idx="10"/>
          </p:nvPr>
        </p:nvSpPr>
        <p:spPr/>
        <p:txBody>
          <a:bodyPr/>
          <a:lstStyle/>
          <a:p>
            <a:fld id="{D27646B6-E7BE-47E4-87AC-E9F2B0A5F09E}" type="slidenum">
              <a:rPr lang="en-US" smtClean="0"/>
              <a:t>17</a:t>
            </a:fld>
            <a:endParaRPr lang="en-US"/>
          </a:p>
        </p:txBody>
      </p:sp>
    </p:spTree>
    <p:extLst>
      <p:ext uri="{BB962C8B-B14F-4D97-AF65-F5344CB8AC3E}">
        <p14:creationId xmlns:p14="http://schemas.microsoft.com/office/powerpoint/2010/main" val="286733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11: </a:t>
            </a:r>
            <a:r>
              <a:rPr lang="en-US" dirty="0" smtClean="0"/>
              <a:t>ADA definition</a:t>
            </a:r>
            <a:r>
              <a:rPr lang="en-US" baseline="0" dirty="0" smtClean="0"/>
              <a:t> of service animal. The ADA is clear that * service animals are working animals, not pets. * They must be individually trained to do work or perform tasks for people with disabilities, * and this work or task must be directly related to the person’s disability. * If the only function of the animal is to provide comfort or emotional support, then it does not qualify as an ADA service animal. Also, the ADA recognizes only * </a:t>
            </a:r>
            <a:r>
              <a:rPr lang="en-US" dirty="0" smtClean="0"/>
              <a:t>two species</a:t>
            </a:r>
            <a:r>
              <a:rPr lang="en-US" baseline="0" dirty="0" smtClean="0"/>
              <a:t> that can be service animals –dogs and miniature horses. It is important to note that local laws may define service animals differently than the ADA does. A city, for example, may include emotional support animals as service animals in its definition, and the city may require that businesses permit these animals. There are two photos on this slide: </a:t>
            </a:r>
            <a:r>
              <a:rPr lang="en-US" dirty="0" smtClean="0"/>
              <a:t>Photo of a person walking in a marked crosswalk</a:t>
            </a:r>
            <a:r>
              <a:rPr lang="en-US" baseline="0" dirty="0" smtClean="0"/>
              <a:t> </a:t>
            </a:r>
            <a:r>
              <a:rPr lang="en-US" dirty="0" smtClean="0"/>
              <a:t>with a dog guide in harness.</a:t>
            </a:r>
            <a:r>
              <a:rPr lang="en-US" baseline="0" dirty="0" smtClean="0"/>
              <a:t> </a:t>
            </a:r>
            <a:r>
              <a:rPr lang="en-US" dirty="0" smtClean="0"/>
              <a:t>Below that, a photo of a person walking with a miniature horse in harness</a:t>
            </a:r>
            <a:endParaRPr lang="en-US" dirty="0"/>
          </a:p>
        </p:txBody>
      </p:sp>
      <p:sp>
        <p:nvSpPr>
          <p:cNvPr id="4" name="Slide Number Placeholder 3"/>
          <p:cNvSpPr>
            <a:spLocks noGrp="1"/>
          </p:cNvSpPr>
          <p:nvPr>
            <p:ph type="sldNum" sz="quarter" idx="10"/>
          </p:nvPr>
        </p:nvSpPr>
        <p:spPr/>
        <p:txBody>
          <a:bodyPr/>
          <a:lstStyle/>
          <a:p>
            <a:fld id="{7ED266B7-7D7B-458F-8571-23920C4F0D2D}" type="slidenum">
              <a:rPr lang="en-US" smtClean="0"/>
              <a:t>18</a:t>
            </a:fld>
            <a:endParaRPr lang="en-US"/>
          </a:p>
        </p:txBody>
      </p:sp>
    </p:spTree>
    <p:extLst>
      <p:ext uri="{BB962C8B-B14F-4D97-AF65-F5344CB8AC3E}">
        <p14:creationId xmlns:p14="http://schemas.microsoft.com/office/powerpoint/2010/main" val="3635537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27646B6-E7BE-47E4-87AC-E9F2B0A5F09E}" type="slidenum">
              <a:rPr lang="en-US" smtClean="0"/>
              <a:t>19</a:t>
            </a:fld>
            <a:endParaRPr lang="en-US"/>
          </a:p>
        </p:txBody>
      </p:sp>
    </p:spTree>
    <p:extLst>
      <p:ext uri="{BB962C8B-B14F-4D97-AF65-F5344CB8AC3E}">
        <p14:creationId xmlns:p14="http://schemas.microsoft.com/office/powerpoint/2010/main" val="3778337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DOJ:</a:t>
            </a:r>
            <a:r>
              <a:rPr lang="en-US" baseline="0" dirty="0" smtClean="0"/>
              <a:t> “</a:t>
            </a:r>
            <a:r>
              <a:rPr lang="en-US" dirty="0" smtClean="0"/>
              <a:t>if the dog's mere presence provides comfort, that would not be considered a service animal under the ADA.”</a:t>
            </a:r>
          </a:p>
          <a:p>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22</a:t>
            </a:fld>
            <a:endParaRPr lang="en-US"/>
          </a:p>
        </p:txBody>
      </p:sp>
    </p:spTree>
    <p:extLst>
      <p:ext uri="{BB962C8B-B14F-4D97-AF65-F5344CB8AC3E}">
        <p14:creationId xmlns:p14="http://schemas.microsoft.com/office/powerpoint/2010/main" val="376003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 want to be very clear on this. Excluding someone from dining, shopping, banking, recreating, voting, working, using community services, etc. because they have a disability is wrong.</a:t>
            </a:r>
          </a:p>
        </p:txBody>
      </p:sp>
      <p:sp>
        <p:nvSpPr>
          <p:cNvPr id="4" name="Slide Number Placeholder 3"/>
          <p:cNvSpPr>
            <a:spLocks noGrp="1"/>
          </p:cNvSpPr>
          <p:nvPr>
            <p:ph type="sldNum" sz="quarter" idx="10"/>
          </p:nvPr>
        </p:nvSpPr>
        <p:spPr/>
        <p:txBody>
          <a:bodyPr/>
          <a:lstStyle/>
          <a:p>
            <a:fld id="{D27646B6-E7BE-47E4-87AC-E9F2B0A5F09E}" type="slidenum">
              <a:rPr lang="en-US" smtClean="0"/>
              <a:t>23</a:t>
            </a:fld>
            <a:endParaRPr lang="en-US"/>
          </a:p>
        </p:txBody>
      </p:sp>
    </p:spTree>
    <p:extLst>
      <p:ext uri="{BB962C8B-B14F-4D97-AF65-F5344CB8AC3E}">
        <p14:creationId xmlns:p14="http://schemas.microsoft.com/office/powerpoint/2010/main" val="1743245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True</a:t>
            </a:r>
            <a:r>
              <a:rPr lang="en-US" sz="1200" b="0" i="0" kern="1200" baseline="0" dirty="0" smtClean="0">
                <a:solidFill>
                  <a:schemeClr val="tx1"/>
                </a:solidFill>
                <a:effectLst/>
                <a:latin typeface="+mn-lt"/>
                <a:ea typeface="+mn-ea"/>
                <a:cs typeface="+mn-cs"/>
              </a:rPr>
              <a:t> or false?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Establishments that sell or prepare food must allow service animals in public areas even if state or local health codes prohibit animals on the premises.</a:t>
            </a:r>
          </a:p>
          <a:p>
            <a:r>
              <a:rPr lang="en-US" dirty="0" smtClean="0"/>
              <a:t>Source:</a:t>
            </a:r>
            <a:r>
              <a:rPr lang="en-US" baseline="0" dirty="0" smtClean="0"/>
              <a:t> https://www.ada.gov/service_animals_2010.htm</a:t>
            </a:r>
            <a:endParaRPr lang="en-US" dirty="0"/>
          </a:p>
        </p:txBody>
      </p:sp>
      <p:sp>
        <p:nvSpPr>
          <p:cNvPr id="4" name="Slide Number Placeholder 3"/>
          <p:cNvSpPr>
            <a:spLocks noGrp="1"/>
          </p:cNvSpPr>
          <p:nvPr>
            <p:ph type="sldNum" sz="quarter" idx="10"/>
          </p:nvPr>
        </p:nvSpPr>
        <p:spPr/>
        <p:txBody>
          <a:bodyPr/>
          <a:lstStyle/>
          <a:p>
            <a:fld id="{D27646B6-E7BE-47E4-87AC-E9F2B0A5F09E}" type="slidenum">
              <a:rPr lang="en-US" smtClean="0"/>
              <a:t>24</a:t>
            </a:fld>
            <a:endParaRPr lang="en-US"/>
          </a:p>
        </p:txBody>
      </p:sp>
    </p:spTree>
    <p:extLst>
      <p:ext uri="{BB962C8B-B14F-4D97-AF65-F5344CB8AC3E}">
        <p14:creationId xmlns:p14="http://schemas.microsoft.com/office/powerpoint/2010/main" val="229049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6C81F-0175-431B-A570-3DE717B87F90}"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399010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6C81F-0175-431B-A570-3DE717B87F90}"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131246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6C81F-0175-431B-A570-3DE717B87F90}"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330657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6C81F-0175-431B-A570-3DE717B87F90}"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322060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716C81F-0175-431B-A570-3DE717B87F90}"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362656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6C81F-0175-431B-A570-3DE717B87F90}"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73631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16C81F-0175-431B-A570-3DE717B87F90}"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377069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16C81F-0175-431B-A570-3DE717B87F90}"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229244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6C81F-0175-431B-A570-3DE717B87F90}"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2948560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16C81F-0175-431B-A570-3DE717B87F90}"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253676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716C81F-0175-431B-A570-3DE717B87F90}"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C7972-BB06-484E-9CCB-27840A65EE4B}" type="slidenum">
              <a:rPr lang="en-US" smtClean="0"/>
              <a:t>‹#›</a:t>
            </a:fld>
            <a:endParaRPr lang="en-US"/>
          </a:p>
        </p:txBody>
      </p:sp>
    </p:spTree>
    <p:extLst>
      <p:ext uri="{BB962C8B-B14F-4D97-AF65-F5344CB8AC3E}">
        <p14:creationId xmlns:p14="http://schemas.microsoft.com/office/powerpoint/2010/main" val="13262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6C81F-0175-431B-A570-3DE717B87F90}" type="datetimeFigureOut">
              <a:rPr lang="en-US" smtClean="0"/>
              <a:t>7/3/2019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C7972-BB06-484E-9CCB-27840A65EE4B}" type="slidenum">
              <a:rPr lang="en-US" smtClean="0"/>
              <a:t>‹#›</a:t>
            </a:fld>
            <a:endParaRPr lang="en-US"/>
          </a:p>
        </p:txBody>
      </p:sp>
    </p:spTree>
    <p:extLst>
      <p:ext uri="{BB962C8B-B14F-4D97-AF65-F5344CB8AC3E}">
        <p14:creationId xmlns:p14="http://schemas.microsoft.com/office/powerpoint/2010/main" val="96826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app.leg.wa.gov/RCW/default.aspx?cite=49.60.040"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hyperlink" Target="https://www.ada.gov/service_animals_2010.htm" TargetMode="External"/><Relationship Id="rId2" Type="http://schemas.openxmlformats.org/officeDocument/2006/relationships/hyperlink" Target="https://www.ada.gov/regs2010/service_animal_qa.html" TargetMode="External"/><Relationship Id="rId1" Type="http://schemas.openxmlformats.org/officeDocument/2006/relationships/slideLayout" Target="../slideLayouts/slideLayout4.xml"/><Relationship Id="rId6" Type="http://schemas.openxmlformats.org/officeDocument/2006/relationships/image" Target="../media/image67.jpg"/><Relationship Id="rId5" Type="http://schemas.openxmlformats.org/officeDocument/2006/relationships/hyperlink" Target="http://nwadacenter.org/factsheet/service-animals-comparison-sheet" TargetMode="External"/><Relationship Id="rId4" Type="http://schemas.openxmlformats.org/officeDocument/2006/relationships/hyperlink" Target="http://nwadacenter.org/factsheet/service-animals-employment-accommod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08" y="1009068"/>
            <a:ext cx="6572597" cy="1930746"/>
          </a:xfrm>
        </p:spPr>
        <p:txBody>
          <a:bodyPr>
            <a:noAutofit/>
          </a:bodyPr>
          <a:lstStyle/>
          <a:p>
            <a:pPr algn="ctr"/>
            <a:r>
              <a:rPr lang="en-US" sz="7500" b="1" dirty="0" smtClean="0"/>
              <a:t>Animals</a:t>
            </a:r>
            <a:br>
              <a:rPr lang="en-US" sz="7500" b="1" dirty="0" smtClean="0"/>
            </a:br>
            <a:r>
              <a:rPr lang="en-US" sz="7500" b="1" dirty="0" smtClean="0"/>
              <a:t>and the ADA</a:t>
            </a:r>
            <a:endParaRPr lang="en-US" sz="7500" b="1" dirty="0"/>
          </a:p>
        </p:txBody>
      </p:sp>
      <p:sp>
        <p:nvSpPr>
          <p:cNvPr id="3" name="Subtitle 2"/>
          <p:cNvSpPr>
            <a:spLocks noGrp="1"/>
          </p:cNvSpPr>
          <p:nvPr>
            <p:ph sz="half" idx="1"/>
          </p:nvPr>
        </p:nvSpPr>
        <p:spPr>
          <a:xfrm>
            <a:off x="1055614" y="3264975"/>
            <a:ext cx="5507183" cy="684818"/>
          </a:xfrm>
        </p:spPr>
        <p:txBody>
          <a:bodyPr/>
          <a:lstStyle/>
          <a:p>
            <a:pPr marL="0" indent="0" algn="ctr">
              <a:buNone/>
            </a:pPr>
            <a:r>
              <a:rPr lang="en-US" dirty="0"/>
              <a:t>b</a:t>
            </a:r>
            <a:r>
              <a:rPr lang="en-US" dirty="0" smtClean="0"/>
              <a:t>y Mell Toy</a:t>
            </a:r>
          </a:p>
        </p:txBody>
      </p:sp>
      <p:pic>
        <p:nvPicPr>
          <p:cNvPr id="1034" name="Picture 10" descr="Logo for Northwest ADA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207" y="4685279"/>
            <a:ext cx="4626033" cy="114205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half" idx="2"/>
          </p:nvPr>
        </p:nvSpPr>
        <p:spPr>
          <a:xfrm>
            <a:off x="805542" y="5968337"/>
            <a:ext cx="10633365" cy="506683"/>
          </a:xfrm>
        </p:spPr>
        <p:txBody>
          <a:bodyPr/>
          <a:lstStyle/>
          <a:p>
            <a:pPr marL="0" indent="0" algn="ctr">
              <a:buNone/>
            </a:pPr>
            <a:r>
              <a:rPr lang="en-US" dirty="0" smtClean="0"/>
              <a:t>800-949-4232</a:t>
            </a:r>
            <a:r>
              <a:rPr lang="en-US" dirty="0"/>
              <a:t> </a:t>
            </a:r>
            <a:r>
              <a:rPr lang="en-US" sz="2000" dirty="0" smtClean="0">
                <a:sym typeface="Wingdings" panose="05000000000000000000" pitchFamily="2" charset="2"/>
              </a:rPr>
              <a:t></a:t>
            </a:r>
            <a:r>
              <a:rPr lang="en-US" dirty="0" smtClean="0">
                <a:sym typeface="Wingdings" panose="05000000000000000000" pitchFamily="2" charset="2"/>
              </a:rPr>
              <a:t> </a:t>
            </a:r>
            <a:r>
              <a:rPr lang="en-US" dirty="0" smtClean="0"/>
              <a:t>www.nwadacenter.org </a:t>
            </a:r>
            <a:r>
              <a:rPr lang="en-US" sz="2000" dirty="0" smtClean="0">
                <a:sym typeface="Wingdings" panose="05000000000000000000" pitchFamily="2" charset="2"/>
              </a:rPr>
              <a:t></a:t>
            </a:r>
            <a:r>
              <a:rPr lang="en-US" dirty="0" smtClean="0">
                <a:sym typeface="Wingdings" panose="05000000000000000000" pitchFamily="2" charset="2"/>
              </a:rPr>
              <a:t> nwadactr@uw.edu</a:t>
            </a:r>
            <a:endParaRPr lang="en-US" dirty="0" smtClean="0"/>
          </a:p>
        </p:txBody>
      </p:sp>
      <p:pic>
        <p:nvPicPr>
          <p:cNvPr id="6" name="Content Placeholder 4" descr="Variety of animals, including dogs, cats, fish, and birds"/>
          <p:cNvPicPr>
            <a:picLocks noChangeAspect="1"/>
          </p:cNvPicPr>
          <p:nvPr/>
        </p:nvPicPr>
        <p:blipFill>
          <a:blip r:embed="rId3"/>
          <a:stretch>
            <a:fillRect/>
          </a:stretch>
        </p:blipFill>
        <p:spPr>
          <a:xfrm>
            <a:off x="6476802" y="330585"/>
            <a:ext cx="5534197" cy="3718901"/>
          </a:xfrm>
          <a:prstGeom prst="rect">
            <a:avLst/>
          </a:prstGeom>
        </p:spPr>
      </p:pic>
    </p:spTree>
    <p:extLst>
      <p:ext uri="{BB962C8B-B14F-4D97-AF65-F5344CB8AC3E}">
        <p14:creationId xmlns:p14="http://schemas.microsoft.com/office/powerpoint/2010/main" val="3171079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1" y="1"/>
            <a:ext cx="11205519" cy="1690688"/>
          </a:xfrm>
        </p:spPr>
        <p:txBody>
          <a:bodyPr/>
          <a:lstStyle/>
          <a:p>
            <a:r>
              <a:rPr lang="en-US" dirty="0" smtClean="0"/>
              <a:t>Does it matter how many animals you have?</a:t>
            </a:r>
            <a:endParaRPr lang="en-US" dirty="0"/>
          </a:p>
        </p:txBody>
      </p:sp>
      <p:pic>
        <p:nvPicPr>
          <p:cNvPr id="10242" name="Picture 2" descr="Person with dog on each side walking in a hardware store"/>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4077" r="19761" b="8041"/>
          <a:stretch/>
        </p:blipFill>
        <p:spPr bwMode="auto">
          <a:xfrm>
            <a:off x="-1" y="1833127"/>
            <a:ext cx="5455761" cy="50248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erson using a long white mobility cane outside has a dog on each side, on leashes"/>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89" r="10826"/>
          <a:stretch/>
        </p:blipFill>
        <p:spPr bwMode="auto">
          <a:xfrm>
            <a:off x="6166757" y="1833127"/>
            <a:ext cx="6025243" cy="505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76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1" y="1"/>
            <a:ext cx="12043719" cy="1690688"/>
          </a:xfrm>
        </p:spPr>
        <p:txBody>
          <a:bodyPr>
            <a:normAutofit/>
          </a:bodyPr>
          <a:lstStyle/>
          <a:p>
            <a:r>
              <a:rPr lang="en-US" dirty="0" smtClean="0"/>
              <a:t>Does identification or special equipment matter?</a:t>
            </a:r>
            <a:endParaRPr lang="en-US" dirty="0"/>
          </a:p>
        </p:txBody>
      </p:sp>
      <p:pic>
        <p:nvPicPr>
          <p:cNvPr id="5" name="Picture 2" descr="Dog in purs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987573"/>
            <a:ext cx="3288257" cy="5099586"/>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Emotional Support Animal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5463" y="1987573"/>
            <a:ext cx="2524232" cy="160444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ervice dog leash, tag, and patch"/>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3724375" y="3674449"/>
            <a:ext cx="3183551" cy="31835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loseup of dog vest with patches that read PTSD Service 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4044" y="1999138"/>
            <a:ext cx="4858861" cy="485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113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1" y="1"/>
            <a:ext cx="11168449" cy="1690688"/>
          </a:xfrm>
        </p:spPr>
        <p:txBody>
          <a:bodyPr/>
          <a:lstStyle/>
          <a:p>
            <a:r>
              <a:rPr lang="en-US" dirty="0" smtClean="0"/>
              <a:t>What about animals-in-training?</a:t>
            </a:r>
            <a:endParaRPr lang="en-US" dirty="0"/>
          </a:p>
        </p:txBody>
      </p:sp>
      <p:pic>
        <p:nvPicPr>
          <p:cNvPr id="10244" name="Picture 4" descr="Lab puppy in ves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2188360"/>
            <a:ext cx="4290481" cy="4669639"/>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German Shepherd pu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561" y="2182148"/>
            <a:ext cx="3629914" cy="466963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Golden retriever adult and puppy"/>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8688553" y="2165819"/>
            <a:ext cx="3503447" cy="467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379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49" y="1"/>
            <a:ext cx="11184751" cy="1690688"/>
          </a:xfrm>
        </p:spPr>
        <p:txBody>
          <a:bodyPr/>
          <a:lstStyle/>
          <a:p>
            <a:r>
              <a:rPr lang="en-US" dirty="0" smtClean="0"/>
              <a:t>What about other animals?</a:t>
            </a:r>
            <a:endParaRPr lang="en-US" dirty="0"/>
          </a:p>
        </p:txBody>
      </p:sp>
      <p:pic>
        <p:nvPicPr>
          <p:cNvPr id="5" name="Content Placeholder 4" descr="Person with miniature horse guid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2129544"/>
            <a:ext cx="3550376" cy="47284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erson has llama at registe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1177"/>
          <a:stretch/>
        </p:blipFill>
        <p:spPr bwMode="auto">
          <a:xfrm>
            <a:off x="7727022" y="-1"/>
            <a:ext cx="4464979" cy="3755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rson holds small aligator over shoulder"/>
          <p:cNvPicPr>
            <a:picLocks noChangeAspect="1" noChangeArrowheads="1"/>
          </p:cNvPicPr>
          <p:nvPr/>
        </p:nvPicPr>
        <p:blipFill rotWithShape="1">
          <a:blip r:embed="rId4">
            <a:extLst>
              <a:ext uri="{28A0092B-C50C-407E-A947-70E740481C1C}">
                <a14:useLocalDpi xmlns:a14="http://schemas.microsoft.com/office/drawing/2010/main" val="0"/>
              </a:ext>
            </a:extLst>
          </a:blip>
          <a:srcRect l="13510"/>
          <a:stretch/>
        </p:blipFill>
        <p:spPr bwMode="auto">
          <a:xfrm>
            <a:off x="4073883" y="2129544"/>
            <a:ext cx="3068438" cy="47284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at wearing vest"/>
          <p:cNvPicPr>
            <a:picLocks noChangeAspect="1" noChangeArrowheads="1"/>
          </p:cNvPicPr>
          <p:nvPr/>
        </p:nvPicPr>
        <p:blipFill rotWithShape="1">
          <a:blip r:embed="rId5">
            <a:extLst>
              <a:ext uri="{28A0092B-C50C-407E-A947-70E740481C1C}">
                <a14:useLocalDpi xmlns:a14="http://schemas.microsoft.com/office/drawing/2010/main" val="0"/>
              </a:ext>
            </a:extLst>
          </a:blip>
          <a:srcRect r="12892" b="26384"/>
          <a:stretch/>
        </p:blipFill>
        <p:spPr bwMode="auto">
          <a:xfrm>
            <a:off x="8150923" y="4620987"/>
            <a:ext cx="4041078" cy="2276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991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61" y="0"/>
            <a:ext cx="11089021" cy="1621345"/>
          </a:xfrm>
        </p:spPr>
        <p:txBody>
          <a:bodyPr/>
          <a:lstStyle/>
          <a:p>
            <a:r>
              <a:rPr lang="en-US" dirty="0" smtClean="0"/>
              <a:t>When can you legally prohibit the animal?</a:t>
            </a:r>
            <a:endParaRPr lang="en-US" dirty="0"/>
          </a:p>
        </p:txBody>
      </p:sp>
      <p:pic>
        <p:nvPicPr>
          <p:cNvPr id="8198" name="Picture 6" descr="English bulldog with dirty face"/>
          <p:cNvPicPr>
            <a:picLocks noChangeAspect="1" noChangeArrowheads="1"/>
          </p:cNvPicPr>
          <p:nvPr/>
        </p:nvPicPr>
        <p:blipFill rotWithShape="1">
          <a:blip r:embed="rId2">
            <a:extLst>
              <a:ext uri="{28A0092B-C50C-407E-A947-70E740481C1C}">
                <a14:useLocalDpi xmlns:a14="http://schemas.microsoft.com/office/drawing/2010/main" val="0"/>
              </a:ext>
            </a:extLst>
          </a:blip>
          <a:srcRect l="14485"/>
          <a:stretch/>
        </p:blipFill>
        <p:spPr bwMode="auto">
          <a:xfrm>
            <a:off x="0" y="4165941"/>
            <a:ext cx="3453165" cy="2692059"/>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German shepherd growlin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35" r="25877"/>
          <a:stretch/>
        </p:blipFill>
        <p:spPr bwMode="auto">
          <a:xfrm>
            <a:off x="3142922" y="1782710"/>
            <a:ext cx="4283069" cy="34680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usky barking"/>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val="0"/>
              </a:ext>
            </a:extLst>
          </a:blip>
          <a:srcRect l="9025" r="22558"/>
          <a:stretch/>
        </p:blipFill>
        <p:spPr bwMode="auto">
          <a:xfrm>
            <a:off x="7859485" y="2693303"/>
            <a:ext cx="4332515" cy="416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858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33" y="1"/>
            <a:ext cx="12015267" cy="1690688"/>
          </a:xfrm>
        </p:spPr>
        <p:txBody>
          <a:bodyPr>
            <a:normAutofit/>
          </a:bodyPr>
          <a:lstStyle/>
          <a:p>
            <a:r>
              <a:rPr lang="en-US" dirty="0" smtClean="0"/>
              <a:t>To answer the questions, look at the situation &amp; law</a:t>
            </a:r>
            <a:r>
              <a:rPr lang="en-US" b="1" u="sng" dirty="0" smtClean="0"/>
              <a:t>s</a:t>
            </a:r>
            <a:endParaRPr lang="en-US" b="1" u="sng" dirty="0"/>
          </a:p>
        </p:txBody>
      </p:sp>
      <p:sp>
        <p:nvSpPr>
          <p:cNvPr id="5" name="Content Placeholder 4"/>
          <p:cNvSpPr>
            <a:spLocks noGrp="1"/>
          </p:cNvSpPr>
          <p:nvPr>
            <p:ph sz="half" idx="1"/>
          </p:nvPr>
        </p:nvSpPr>
        <p:spPr>
          <a:xfrm>
            <a:off x="753763" y="1690688"/>
            <a:ext cx="8194294" cy="4648327"/>
          </a:xfrm>
        </p:spPr>
        <p:txBody>
          <a:bodyPr>
            <a:normAutofit/>
          </a:bodyPr>
          <a:lstStyle/>
          <a:p>
            <a:pPr>
              <a:lnSpc>
                <a:spcPct val="150000"/>
              </a:lnSpc>
            </a:pPr>
            <a:r>
              <a:rPr lang="en-US" dirty="0" smtClean="0"/>
              <a:t>The Americans with Disabilities Act (ADA)</a:t>
            </a:r>
          </a:p>
          <a:p>
            <a:pPr>
              <a:lnSpc>
                <a:spcPct val="150000"/>
              </a:lnSpc>
            </a:pPr>
            <a:r>
              <a:rPr lang="en-US" dirty="0" smtClean="0"/>
              <a:t>The </a:t>
            </a:r>
            <a:r>
              <a:rPr lang="en-US" dirty="0"/>
              <a:t>Rehab </a:t>
            </a:r>
            <a:r>
              <a:rPr lang="en-US" dirty="0" smtClean="0"/>
              <a:t>Act of 1973</a:t>
            </a:r>
          </a:p>
          <a:p>
            <a:pPr>
              <a:lnSpc>
                <a:spcPct val="150000"/>
              </a:lnSpc>
            </a:pPr>
            <a:r>
              <a:rPr lang="en-US" dirty="0" smtClean="0"/>
              <a:t>The Fair Housing Act (FHA)</a:t>
            </a:r>
          </a:p>
          <a:p>
            <a:pPr>
              <a:lnSpc>
                <a:spcPct val="150000"/>
              </a:lnSpc>
            </a:pPr>
            <a:r>
              <a:rPr lang="en-US" dirty="0" smtClean="0"/>
              <a:t>Air Carrier Access Act (ACAA)</a:t>
            </a:r>
          </a:p>
          <a:p>
            <a:pPr>
              <a:lnSpc>
                <a:spcPct val="150000"/>
              </a:lnSpc>
            </a:pPr>
            <a:r>
              <a:rPr lang="en-US" dirty="0" smtClean="0"/>
              <a:t>State and local laws</a:t>
            </a:r>
            <a:endParaRPr lang="en-US" dirty="0"/>
          </a:p>
        </p:txBody>
      </p:sp>
      <p:pic>
        <p:nvPicPr>
          <p:cNvPr id="3076" name="Picture 4" descr="Stack of books toppling as person is read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169205" y="1825625"/>
            <a:ext cx="4483632" cy="494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614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34" y="365125"/>
            <a:ext cx="10984966" cy="1087157"/>
          </a:xfrm>
        </p:spPr>
        <p:txBody>
          <a:bodyPr>
            <a:normAutofit/>
          </a:bodyPr>
          <a:lstStyle/>
          <a:p>
            <a:r>
              <a:rPr lang="en-US" dirty="0" smtClean="0"/>
              <a:t>ADA</a:t>
            </a:r>
            <a:endParaRPr lang="en-US" dirty="0"/>
          </a:p>
        </p:txBody>
      </p:sp>
      <p:sp>
        <p:nvSpPr>
          <p:cNvPr id="3" name="Content Placeholder 2"/>
          <p:cNvSpPr>
            <a:spLocks noGrp="1"/>
          </p:cNvSpPr>
          <p:nvPr>
            <p:ph sz="half" idx="1"/>
          </p:nvPr>
        </p:nvSpPr>
        <p:spPr>
          <a:xfrm>
            <a:off x="622407" y="1452283"/>
            <a:ext cx="6431536" cy="5263562"/>
          </a:xfrm>
        </p:spPr>
        <p:txBody>
          <a:bodyPr>
            <a:normAutofit lnSpcReduction="10000"/>
          </a:bodyPr>
          <a:lstStyle/>
          <a:p>
            <a:pPr marL="0" indent="0">
              <a:buNone/>
            </a:pPr>
            <a:r>
              <a:rPr lang="en-US" sz="3500" dirty="0" smtClean="0"/>
              <a:t>Employment (non-Federal/tribal)</a:t>
            </a:r>
          </a:p>
          <a:p>
            <a:pPr marL="0" indent="0">
              <a:buNone/>
            </a:pPr>
            <a:r>
              <a:rPr lang="en-US" sz="2500" dirty="0" smtClean="0"/>
              <a:t>“</a:t>
            </a:r>
            <a:r>
              <a:rPr lang="en-US" sz="2500" dirty="0"/>
              <a:t>I </a:t>
            </a:r>
            <a:r>
              <a:rPr lang="en-US" sz="2500" dirty="0" smtClean="0"/>
              <a:t>need </a:t>
            </a:r>
            <a:r>
              <a:rPr lang="en-US" sz="2500" dirty="0"/>
              <a:t>to bring my emotional support </a:t>
            </a:r>
            <a:r>
              <a:rPr lang="en-US" sz="2500" dirty="0" smtClean="0"/>
              <a:t>cat to work.”</a:t>
            </a:r>
            <a:endParaRPr lang="en-US" sz="2500" dirty="0"/>
          </a:p>
          <a:p>
            <a:pPr marL="0" indent="0">
              <a:buNone/>
            </a:pPr>
            <a:endParaRPr lang="en-US" dirty="0" smtClean="0"/>
          </a:p>
          <a:p>
            <a:pPr marL="0" indent="0">
              <a:buNone/>
            </a:pPr>
            <a:r>
              <a:rPr lang="en-US" sz="3500" dirty="0" smtClean="0"/>
              <a:t>Local, state government</a:t>
            </a:r>
          </a:p>
          <a:p>
            <a:pPr marL="0" indent="0">
              <a:lnSpc>
                <a:spcPct val="120000"/>
              </a:lnSpc>
              <a:buNone/>
            </a:pPr>
            <a:r>
              <a:rPr lang="en-US" sz="2500" dirty="0" smtClean="0"/>
              <a:t>“The Veteran wants to take his dog guide on the city bus.”</a:t>
            </a:r>
          </a:p>
          <a:p>
            <a:pPr marL="0" indent="0">
              <a:buNone/>
            </a:pPr>
            <a:endParaRPr lang="en-US" dirty="0" smtClean="0"/>
          </a:p>
          <a:p>
            <a:pPr marL="0" indent="0">
              <a:lnSpc>
                <a:spcPct val="100000"/>
              </a:lnSpc>
              <a:buNone/>
            </a:pPr>
            <a:r>
              <a:rPr lang="en-US" sz="3500" dirty="0" smtClean="0"/>
              <a:t>Businesses (open to the public)</a:t>
            </a:r>
          </a:p>
          <a:p>
            <a:pPr marL="0" indent="0">
              <a:lnSpc>
                <a:spcPct val="100000"/>
              </a:lnSpc>
              <a:buNone/>
            </a:pPr>
            <a:r>
              <a:rPr lang="en-US" sz="2500" dirty="0" smtClean="0"/>
              <a:t>“My daughter needs to bring her autism service dog into the bakery.”</a:t>
            </a:r>
          </a:p>
          <a:p>
            <a:endParaRPr lang="en-US" dirty="0"/>
          </a:p>
        </p:txBody>
      </p:sp>
      <p:pic>
        <p:nvPicPr>
          <p:cNvPr id="17416" name="Picture 8" descr="Two people and dog guide near a bus"/>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176567" y="0"/>
            <a:ext cx="5015434" cy="693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65125"/>
            <a:ext cx="11045825" cy="918109"/>
          </a:xfrm>
        </p:spPr>
        <p:txBody>
          <a:bodyPr>
            <a:normAutofit/>
          </a:bodyPr>
          <a:lstStyle/>
          <a:p>
            <a:r>
              <a:rPr lang="en-US" dirty="0" smtClean="0"/>
              <a:t>ADA service dogs</a:t>
            </a:r>
            <a:endParaRPr lang="en-US" dirty="0"/>
          </a:p>
        </p:txBody>
      </p:sp>
      <p:sp>
        <p:nvSpPr>
          <p:cNvPr id="4" name="Content Placeholder 3"/>
          <p:cNvSpPr>
            <a:spLocks noGrp="1"/>
          </p:cNvSpPr>
          <p:nvPr>
            <p:ph sz="half" idx="2"/>
          </p:nvPr>
        </p:nvSpPr>
        <p:spPr>
          <a:xfrm>
            <a:off x="952820" y="1283234"/>
            <a:ext cx="6815738" cy="5301983"/>
          </a:xfrm>
        </p:spPr>
        <p:txBody>
          <a:bodyPr>
            <a:normAutofit/>
          </a:bodyPr>
          <a:lstStyle/>
          <a:p>
            <a:pPr>
              <a:lnSpc>
                <a:spcPct val="110000"/>
              </a:lnSpc>
            </a:pPr>
            <a:r>
              <a:rPr lang="en-US" dirty="0" smtClean="0"/>
              <a:t>Any breed, any size</a:t>
            </a:r>
          </a:p>
          <a:p>
            <a:pPr>
              <a:lnSpc>
                <a:spcPct val="110000"/>
              </a:lnSpc>
            </a:pPr>
            <a:r>
              <a:rPr lang="en-US" dirty="0" smtClean="0"/>
              <a:t>Fully-trained (not in-training)</a:t>
            </a:r>
          </a:p>
          <a:p>
            <a:pPr>
              <a:lnSpc>
                <a:spcPct val="110000"/>
              </a:lnSpc>
            </a:pPr>
            <a:r>
              <a:rPr lang="en-US" dirty="0" smtClean="0"/>
              <a:t>Trained by anyone</a:t>
            </a:r>
          </a:p>
          <a:p>
            <a:pPr>
              <a:lnSpc>
                <a:spcPct val="110000"/>
              </a:lnSpc>
            </a:pPr>
            <a:r>
              <a:rPr lang="en-US" dirty="0" smtClean="0"/>
              <a:t>Doesn’t have to be actively working</a:t>
            </a:r>
          </a:p>
          <a:p>
            <a:pPr>
              <a:lnSpc>
                <a:spcPct val="110000"/>
              </a:lnSpc>
            </a:pPr>
            <a:r>
              <a:rPr lang="en-US" dirty="0" smtClean="0"/>
              <a:t>Can have more than 1 at a time, if each is trained to perform unique tasks</a:t>
            </a:r>
          </a:p>
          <a:p>
            <a:pPr>
              <a:lnSpc>
                <a:spcPct val="110000"/>
              </a:lnSpc>
            </a:pPr>
            <a:r>
              <a:rPr lang="en-US" dirty="0" smtClean="0"/>
              <a:t>Certification, license, ID card, vest, patch/badge </a:t>
            </a:r>
            <a:r>
              <a:rPr lang="en-US" u="sng" dirty="0" smtClean="0"/>
              <a:t>not required</a:t>
            </a:r>
          </a:p>
          <a:p>
            <a:pPr>
              <a:lnSpc>
                <a:spcPct val="110000"/>
              </a:lnSpc>
            </a:pPr>
            <a:r>
              <a:rPr lang="en-US" dirty="0" smtClean="0"/>
              <a:t>Controlled (leash or voice)</a:t>
            </a:r>
          </a:p>
          <a:p>
            <a:endParaRPr lang="en-US" dirty="0" smtClean="0"/>
          </a:p>
          <a:p>
            <a:endParaRPr lang="en-US" dirty="0" smtClean="0"/>
          </a:p>
          <a:p>
            <a:endParaRPr lang="en-US" dirty="0"/>
          </a:p>
        </p:txBody>
      </p:sp>
      <p:pic>
        <p:nvPicPr>
          <p:cNvPr id="5" name="Content Placeholder 4" descr="Person hugging a Saint Bernard in vest"/>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l="12473"/>
          <a:stretch/>
        </p:blipFill>
        <p:spPr bwMode="auto">
          <a:xfrm>
            <a:off x="7991395" y="7936"/>
            <a:ext cx="4200605" cy="34846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erson hugging a beagle"/>
          <p:cNvPicPr>
            <a:picLocks noChangeAspect="1" noChangeArrowheads="1"/>
          </p:cNvPicPr>
          <p:nvPr/>
        </p:nvPicPr>
        <p:blipFill rotWithShape="1">
          <a:blip r:embed="rId4">
            <a:extLst>
              <a:ext uri="{28A0092B-C50C-407E-A947-70E740481C1C}">
                <a14:useLocalDpi xmlns:a14="http://schemas.microsoft.com/office/drawing/2010/main" val="0"/>
              </a:ext>
            </a:extLst>
          </a:blip>
          <a:srcRect r="14045"/>
          <a:stretch/>
        </p:blipFill>
        <p:spPr bwMode="auto">
          <a:xfrm>
            <a:off x="7991395" y="3482931"/>
            <a:ext cx="4200606" cy="337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09" y="365126"/>
            <a:ext cx="11069491" cy="779796"/>
          </a:xfrm>
        </p:spPr>
        <p:txBody>
          <a:bodyPr>
            <a:normAutofit/>
          </a:bodyPr>
          <a:lstStyle/>
          <a:p>
            <a:r>
              <a:rPr lang="en-US" dirty="0" smtClean="0"/>
              <a:t>ADA definition of service animal</a:t>
            </a:r>
            <a:endParaRPr lang="en-US" dirty="0"/>
          </a:p>
        </p:txBody>
      </p:sp>
      <p:sp>
        <p:nvSpPr>
          <p:cNvPr id="3" name="Content Placeholder 2"/>
          <p:cNvSpPr>
            <a:spLocks noGrp="1"/>
          </p:cNvSpPr>
          <p:nvPr>
            <p:ph sz="half" idx="1"/>
          </p:nvPr>
        </p:nvSpPr>
        <p:spPr>
          <a:xfrm>
            <a:off x="5074025" y="1506040"/>
            <a:ext cx="6777316" cy="5163701"/>
          </a:xfrm>
        </p:spPr>
        <p:txBody>
          <a:bodyPr>
            <a:normAutofit fontScale="92500"/>
          </a:bodyPr>
          <a:lstStyle/>
          <a:p>
            <a:pPr>
              <a:lnSpc>
                <a:spcPct val="120000"/>
              </a:lnSpc>
              <a:spcBef>
                <a:spcPts val="0"/>
              </a:spcBef>
            </a:pPr>
            <a:r>
              <a:rPr lang="en-US" altLang="en-US" dirty="0" smtClean="0"/>
              <a:t>Working animals, not pets</a:t>
            </a:r>
          </a:p>
          <a:p>
            <a:pPr>
              <a:lnSpc>
                <a:spcPct val="120000"/>
              </a:lnSpc>
              <a:spcBef>
                <a:spcPts val="0"/>
              </a:spcBef>
            </a:pPr>
            <a:endParaRPr lang="en-US" sz="1100" u="sng" dirty="0" smtClean="0"/>
          </a:p>
          <a:p>
            <a:pPr>
              <a:lnSpc>
                <a:spcPct val="120000"/>
              </a:lnSpc>
              <a:spcBef>
                <a:spcPts val="0"/>
              </a:spcBef>
            </a:pPr>
            <a:r>
              <a:rPr lang="en-US" u="sng" dirty="0" smtClean="0"/>
              <a:t>individually </a:t>
            </a:r>
            <a:r>
              <a:rPr lang="en-US" u="sng" dirty="0"/>
              <a:t>trained</a:t>
            </a:r>
            <a:r>
              <a:rPr lang="en-US" dirty="0"/>
              <a:t> to do work or perform tasks for people with disabilities</a:t>
            </a:r>
            <a:r>
              <a:rPr lang="en-US" dirty="0" smtClean="0"/>
              <a:t>.</a:t>
            </a:r>
          </a:p>
          <a:p>
            <a:pPr>
              <a:lnSpc>
                <a:spcPct val="120000"/>
              </a:lnSpc>
              <a:spcBef>
                <a:spcPts val="0"/>
              </a:spcBef>
            </a:pPr>
            <a:endParaRPr lang="en-US" sz="1100" dirty="0" smtClean="0"/>
          </a:p>
          <a:p>
            <a:pPr>
              <a:lnSpc>
                <a:spcPct val="120000"/>
              </a:lnSpc>
              <a:spcBef>
                <a:spcPts val="0"/>
              </a:spcBef>
            </a:pPr>
            <a:r>
              <a:rPr lang="en-US" dirty="0" smtClean="0"/>
              <a:t>The </a:t>
            </a:r>
            <a:r>
              <a:rPr lang="en-US" dirty="0"/>
              <a:t>work or task </a:t>
            </a:r>
            <a:r>
              <a:rPr lang="en-US" dirty="0" smtClean="0"/>
              <a:t>provided must </a:t>
            </a:r>
            <a:r>
              <a:rPr lang="en-US" dirty="0"/>
              <a:t>be directly related to the person’s </a:t>
            </a:r>
            <a:r>
              <a:rPr lang="en-US" dirty="0" smtClean="0"/>
              <a:t>disability</a:t>
            </a:r>
          </a:p>
          <a:p>
            <a:pPr>
              <a:lnSpc>
                <a:spcPct val="120000"/>
              </a:lnSpc>
              <a:spcBef>
                <a:spcPts val="0"/>
              </a:spcBef>
            </a:pPr>
            <a:endParaRPr lang="en-US" sz="1100" dirty="0" smtClean="0"/>
          </a:p>
          <a:p>
            <a:pPr>
              <a:lnSpc>
                <a:spcPct val="120000"/>
              </a:lnSpc>
              <a:spcBef>
                <a:spcPts val="0"/>
              </a:spcBef>
            </a:pPr>
            <a:r>
              <a:rPr lang="en-US" dirty="0" smtClean="0"/>
              <a:t>Dogs </a:t>
            </a:r>
            <a:r>
              <a:rPr lang="en-US" dirty="0"/>
              <a:t>whose sole function is to provide comfort or emotional support do not qualify as service </a:t>
            </a:r>
            <a:r>
              <a:rPr lang="en-US" dirty="0" smtClean="0"/>
              <a:t>animals</a:t>
            </a:r>
          </a:p>
          <a:p>
            <a:pPr marL="0" indent="0">
              <a:lnSpc>
                <a:spcPct val="120000"/>
              </a:lnSpc>
              <a:spcBef>
                <a:spcPts val="0"/>
              </a:spcBef>
              <a:buNone/>
            </a:pPr>
            <a:endParaRPr lang="en-US" sz="1100" dirty="0" smtClean="0"/>
          </a:p>
          <a:p>
            <a:pPr>
              <a:lnSpc>
                <a:spcPct val="120000"/>
              </a:lnSpc>
              <a:spcBef>
                <a:spcPts val="0"/>
              </a:spcBef>
            </a:pPr>
            <a:r>
              <a:rPr lang="en-US" dirty="0" smtClean="0"/>
              <a:t>Only two species – dogs and miniature horses</a:t>
            </a:r>
            <a:endParaRPr lang="en-US" dirty="0"/>
          </a:p>
          <a:p>
            <a:pPr marL="0" indent="0">
              <a:lnSpc>
                <a:spcPct val="200000"/>
              </a:lnSpc>
              <a:buNone/>
            </a:pPr>
            <a:endParaRPr lang="en-US" dirty="0" smtClean="0"/>
          </a:p>
        </p:txBody>
      </p:sp>
      <p:pic>
        <p:nvPicPr>
          <p:cNvPr id="1042" name="Picture 18" descr="Person walking in a marked crosswalk with a dog guide in harne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506040"/>
            <a:ext cx="4664209" cy="2717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rson walking with a miniature horse in harness"/>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0" y="4200420"/>
            <a:ext cx="4664207" cy="26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22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01" y="365126"/>
            <a:ext cx="11161699" cy="779796"/>
          </a:xfrm>
        </p:spPr>
        <p:txBody>
          <a:bodyPr>
            <a:normAutofit/>
          </a:bodyPr>
          <a:lstStyle/>
          <a:p>
            <a:r>
              <a:rPr lang="en-US" dirty="0" smtClean="0"/>
              <a:t>Example tasks</a:t>
            </a:r>
            <a:endParaRPr lang="en-US" dirty="0"/>
          </a:p>
        </p:txBody>
      </p:sp>
      <p:sp>
        <p:nvSpPr>
          <p:cNvPr id="3" name="Content Placeholder 2"/>
          <p:cNvSpPr>
            <a:spLocks noGrp="1"/>
          </p:cNvSpPr>
          <p:nvPr>
            <p:ph sz="half" idx="1"/>
          </p:nvPr>
        </p:nvSpPr>
        <p:spPr>
          <a:xfrm>
            <a:off x="622406" y="1964724"/>
            <a:ext cx="11264793" cy="4893276"/>
          </a:xfrm>
        </p:spPr>
        <p:txBody>
          <a:bodyPr>
            <a:normAutofit/>
          </a:bodyPr>
          <a:lstStyle/>
          <a:p>
            <a:pPr marL="460375" indent="-344488"/>
            <a:r>
              <a:rPr lang="en-US" sz="2600" dirty="0" smtClean="0"/>
              <a:t>guiding </a:t>
            </a:r>
            <a:r>
              <a:rPr lang="en-US" sz="2600" dirty="0"/>
              <a:t>people who are </a:t>
            </a:r>
            <a:r>
              <a:rPr lang="en-US" sz="2600" dirty="0" smtClean="0"/>
              <a:t>blind</a:t>
            </a:r>
          </a:p>
          <a:p>
            <a:pPr marL="460375" lvl="1" indent="-344488"/>
            <a:r>
              <a:rPr lang="en-US" sz="2600" dirty="0" smtClean="0"/>
              <a:t>alerting </a:t>
            </a:r>
            <a:r>
              <a:rPr lang="en-US" sz="2600" dirty="0"/>
              <a:t>people who are </a:t>
            </a:r>
            <a:r>
              <a:rPr lang="en-US" sz="2600" dirty="0" smtClean="0"/>
              <a:t>deaf</a:t>
            </a:r>
          </a:p>
          <a:p>
            <a:pPr marL="460375" lvl="1" indent="-344488"/>
            <a:r>
              <a:rPr lang="en-US" sz="2600" dirty="0" smtClean="0"/>
              <a:t>pulling </a:t>
            </a:r>
            <a:r>
              <a:rPr lang="en-US" sz="2600" dirty="0"/>
              <a:t>a </a:t>
            </a:r>
            <a:r>
              <a:rPr lang="en-US" sz="2600" dirty="0" smtClean="0"/>
              <a:t>wheelchair</a:t>
            </a:r>
          </a:p>
          <a:p>
            <a:pPr marL="460375" lvl="1" indent="-344488"/>
            <a:r>
              <a:rPr lang="en-US" sz="2600" dirty="0" smtClean="0"/>
              <a:t>alerting </a:t>
            </a:r>
            <a:r>
              <a:rPr lang="en-US" sz="2600" dirty="0"/>
              <a:t>and protecting a person who is having a </a:t>
            </a:r>
            <a:r>
              <a:rPr lang="en-US" sz="2600" dirty="0" smtClean="0"/>
              <a:t>seizure</a:t>
            </a:r>
          </a:p>
          <a:p>
            <a:pPr marL="460375" lvl="1" indent="-344488"/>
            <a:r>
              <a:rPr lang="en-US" sz="2600" dirty="0" smtClean="0"/>
              <a:t>reminding </a:t>
            </a:r>
            <a:r>
              <a:rPr lang="en-US" sz="2600" dirty="0"/>
              <a:t>a person with </a:t>
            </a:r>
            <a:r>
              <a:rPr lang="en-US" sz="2600" dirty="0" smtClean="0"/>
              <a:t>psychiatric disability to </a:t>
            </a:r>
            <a:r>
              <a:rPr lang="en-US" sz="2600" dirty="0"/>
              <a:t>take prescribed </a:t>
            </a:r>
            <a:r>
              <a:rPr lang="en-US" sz="2600" dirty="0" smtClean="0"/>
              <a:t>medications</a:t>
            </a:r>
          </a:p>
          <a:p>
            <a:pPr marL="460375" lvl="1" indent="-344488"/>
            <a:r>
              <a:rPr lang="en-US" sz="2600" dirty="0" smtClean="0"/>
              <a:t>calming </a:t>
            </a:r>
            <a:r>
              <a:rPr lang="en-US" sz="2600" dirty="0"/>
              <a:t>a person with </a:t>
            </a:r>
            <a:r>
              <a:rPr lang="en-US" sz="2600" dirty="0" smtClean="0"/>
              <a:t>PTSD </a:t>
            </a:r>
            <a:r>
              <a:rPr lang="en-US" sz="2600" dirty="0"/>
              <a:t>during an anxiety </a:t>
            </a:r>
            <a:r>
              <a:rPr lang="en-US" sz="2600" dirty="0" smtClean="0"/>
              <a:t>attack</a:t>
            </a:r>
          </a:p>
          <a:p>
            <a:pPr marL="460375" lvl="1" indent="-344488"/>
            <a:r>
              <a:rPr lang="en-US" sz="2600" dirty="0"/>
              <a:t>a</a:t>
            </a:r>
            <a:r>
              <a:rPr lang="en-US" sz="2600" dirty="0" smtClean="0"/>
              <a:t>lerting a </a:t>
            </a:r>
            <a:r>
              <a:rPr lang="en-US" sz="2600" dirty="0"/>
              <a:t>person with diabetes </a:t>
            </a:r>
            <a:r>
              <a:rPr lang="en-US" sz="2600" dirty="0" smtClean="0"/>
              <a:t>when blood </a:t>
            </a:r>
            <a:r>
              <a:rPr lang="en-US" sz="2600" dirty="0"/>
              <a:t>sugar reaches high or low </a:t>
            </a:r>
            <a:r>
              <a:rPr lang="en-US" sz="2600" dirty="0" smtClean="0"/>
              <a:t>levels</a:t>
            </a:r>
          </a:p>
          <a:p>
            <a:pPr marL="460375" lvl="1" indent="-344488"/>
            <a:r>
              <a:rPr lang="en-US" sz="2600" dirty="0" smtClean="0"/>
              <a:t>providing stability for a person who has difficulty walking</a:t>
            </a:r>
          </a:p>
          <a:p>
            <a:pPr marL="460375" lvl="1" indent="-344488"/>
            <a:r>
              <a:rPr lang="en-US" sz="2600" dirty="0" smtClean="0"/>
              <a:t>picking up items for a person who uses a wheelchair</a:t>
            </a:r>
          </a:p>
        </p:txBody>
      </p:sp>
      <p:pic>
        <p:nvPicPr>
          <p:cNvPr id="5122" name="Picture 2" descr="Man lying on ground during seizure while dog holds him in safe position with paw."/>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776882" y="0"/>
            <a:ext cx="4415118" cy="294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77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95" y="1"/>
            <a:ext cx="11180805" cy="1260182"/>
          </a:xfrm>
        </p:spPr>
        <p:txBody>
          <a:bodyPr>
            <a:normAutofit/>
          </a:bodyPr>
          <a:lstStyle/>
          <a:p>
            <a:r>
              <a:rPr lang="en-US" dirty="0" smtClean="0"/>
              <a:t>A quick plug for the NW ADA Center</a:t>
            </a:r>
            <a:endParaRPr lang="en-US" dirty="0"/>
          </a:p>
        </p:txBody>
      </p:sp>
      <p:sp>
        <p:nvSpPr>
          <p:cNvPr id="3" name="Content Placeholder 2"/>
          <p:cNvSpPr>
            <a:spLocks noGrp="1"/>
          </p:cNvSpPr>
          <p:nvPr>
            <p:ph sz="half" idx="1"/>
          </p:nvPr>
        </p:nvSpPr>
        <p:spPr>
          <a:xfrm>
            <a:off x="838200" y="1483743"/>
            <a:ext cx="10747076" cy="4693220"/>
          </a:xfrm>
        </p:spPr>
        <p:txBody>
          <a:bodyPr>
            <a:normAutofit lnSpcReduction="10000"/>
          </a:bodyPr>
          <a:lstStyle/>
          <a:p>
            <a:r>
              <a:rPr lang="en-US" dirty="0" smtClean="0"/>
              <a:t>Housed under UW’s Center for Continuing Education (CCER)</a:t>
            </a:r>
          </a:p>
          <a:p>
            <a:r>
              <a:rPr lang="en-US" dirty="0" smtClean="0"/>
              <a:t>Central office in Mountlake Terrace, WA</a:t>
            </a:r>
          </a:p>
          <a:p>
            <a:r>
              <a:rPr lang="en-US" dirty="0" smtClean="0"/>
              <a:t>Affiliates in Alaska, Idaho, and Oregon</a:t>
            </a:r>
          </a:p>
          <a:p>
            <a:r>
              <a:rPr lang="en-US" dirty="0" smtClean="0"/>
              <a:t>Grant-funded by National Institute on Disability, Independent Living, and Rehabilitation Research (NIDILRR)</a:t>
            </a:r>
          </a:p>
          <a:p>
            <a:r>
              <a:rPr lang="en-US" dirty="0" smtClean="0"/>
              <a:t>Provide</a:t>
            </a:r>
          </a:p>
          <a:p>
            <a:pPr lvl="1" indent="-401638">
              <a:buFont typeface="Courier New" panose="02070309020205020404" pitchFamily="49" charset="0"/>
              <a:buChar char="o"/>
            </a:pPr>
            <a:r>
              <a:rPr lang="en-US" b="1" dirty="0" smtClean="0"/>
              <a:t>Technical assistance: free to anyone (call or email)</a:t>
            </a:r>
          </a:p>
          <a:p>
            <a:pPr lvl="1" indent="-401638">
              <a:buFont typeface="Courier New" panose="02070309020205020404" pitchFamily="49" charset="0"/>
              <a:buChar char="o"/>
            </a:pPr>
            <a:r>
              <a:rPr lang="en-US" dirty="0" smtClean="0"/>
              <a:t>Training to groups</a:t>
            </a:r>
          </a:p>
          <a:p>
            <a:pPr lvl="1" indent="-401638">
              <a:buFont typeface="Courier New" panose="02070309020205020404" pitchFamily="49" charset="0"/>
              <a:buChar char="o"/>
            </a:pPr>
            <a:r>
              <a:rPr lang="en-US" dirty="0" smtClean="0"/>
              <a:t>Material dissemination</a:t>
            </a:r>
          </a:p>
          <a:p>
            <a:pPr lvl="1" indent="-401638">
              <a:buFont typeface="Courier New" panose="02070309020205020404" pitchFamily="49" charset="0"/>
              <a:buChar char="o"/>
            </a:pPr>
            <a:r>
              <a:rPr lang="en-US" dirty="0" smtClean="0"/>
              <a:t>Research</a:t>
            </a:r>
          </a:p>
          <a:p>
            <a:pPr lvl="1" indent="-401638">
              <a:buFont typeface="Courier New" panose="02070309020205020404" pitchFamily="49" charset="0"/>
              <a:buChar char="o"/>
            </a:pPr>
            <a:r>
              <a:rPr lang="en-US" dirty="0" smtClean="0"/>
              <a:t>Public awareness</a:t>
            </a:r>
          </a:p>
          <a:p>
            <a:endParaRPr lang="en-US" dirty="0" smtClean="0"/>
          </a:p>
          <a:p>
            <a:pPr marL="0" indent="0">
              <a:buNone/>
            </a:pPr>
            <a:endParaRPr lang="en-US" dirty="0"/>
          </a:p>
        </p:txBody>
      </p:sp>
      <p:pic>
        <p:nvPicPr>
          <p:cNvPr id="2050" name="Picture 2" descr="Logo for NIDILRR National Institute on Disability, Independent Living, and Rehabilitation Research"/>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10435" y="4414672"/>
            <a:ext cx="4202120" cy="210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72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89" y="365126"/>
            <a:ext cx="11107911" cy="902742"/>
          </a:xfrm>
        </p:spPr>
        <p:txBody>
          <a:bodyPr>
            <a:normAutofit/>
          </a:bodyPr>
          <a:lstStyle/>
          <a:p>
            <a:r>
              <a:rPr lang="en-US" dirty="0" smtClean="0"/>
              <a:t>A tough one: Is this an ADA service animal?</a:t>
            </a:r>
            <a:endParaRPr lang="en-US" dirty="0"/>
          </a:p>
        </p:txBody>
      </p:sp>
      <p:sp>
        <p:nvSpPr>
          <p:cNvPr id="3" name="Content Placeholder 2"/>
          <p:cNvSpPr>
            <a:spLocks noGrp="1"/>
          </p:cNvSpPr>
          <p:nvPr>
            <p:ph sz="half" idx="1"/>
          </p:nvPr>
        </p:nvSpPr>
        <p:spPr>
          <a:xfrm>
            <a:off x="1006608" y="1825625"/>
            <a:ext cx="10519442" cy="4690436"/>
          </a:xfrm>
        </p:spPr>
        <p:txBody>
          <a:bodyPr>
            <a:normAutofit/>
          </a:bodyPr>
          <a:lstStyle/>
          <a:p>
            <a:pPr marL="0" indent="0">
              <a:buNone/>
            </a:pPr>
            <a:r>
              <a:rPr lang="en-US" dirty="0" smtClean="0"/>
              <a:t>“My dog </a:t>
            </a:r>
            <a:r>
              <a:rPr lang="en-US" dirty="0"/>
              <a:t>calms </a:t>
            </a:r>
            <a:r>
              <a:rPr lang="en-US" dirty="0" smtClean="0"/>
              <a:t>me when I’m having </a:t>
            </a:r>
            <a:r>
              <a:rPr lang="en-US" dirty="0"/>
              <a:t>an anxiety </a:t>
            </a:r>
            <a:r>
              <a:rPr lang="en-US" dirty="0" smtClean="0"/>
              <a:t>attack, and I want to bring it into the cafe.”</a:t>
            </a:r>
          </a:p>
          <a:p>
            <a:pPr marL="0" indent="0">
              <a:buNone/>
            </a:pPr>
            <a:endParaRPr lang="en-US" dirty="0"/>
          </a:p>
          <a:p>
            <a:pPr marL="0" indent="0" algn="ctr">
              <a:buNone/>
            </a:pPr>
            <a:r>
              <a:rPr lang="en-US" sz="5000" b="1" dirty="0">
                <a:sym typeface="Wingdings" panose="05000000000000000000" pitchFamily="2" charset="2"/>
              </a:rPr>
              <a:t>?</a:t>
            </a:r>
            <a:r>
              <a:rPr lang="en-US" sz="5000" dirty="0">
                <a:sym typeface="Wingdings" panose="05000000000000000000" pitchFamily="2" charset="2"/>
              </a:rPr>
              <a:t> </a:t>
            </a:r>
            <a:r>
              <a:rPr lang="en-US" dirty="0">
                <a:sym typeface="Wingdings" panose="05000000000000000000" pitchFamily="2" charset="2"/>
              </a:rPr>
              <a:t>Maybe</a:t>
            </a:r>
            <a:endParaRPr lang="en-US" dirty="0"/>
          </a:p>
          <a:p>
            <a:pPr marL="0" indent="0">
              <a:buNone/>
            </a:pPr>
            <a:endParaRPr lang="en-US" dirty="0" smtClean="0"/>
          </a:p>
          <a:p>
            <a:pPr marL="0" indent="0" algn="ctr">
              <a:buNone/>
            </a:pPr>
            <a:r>
              <a:rPr lang="en-US" dirty="0" smtClean="0"/>
              <a:t>Need to ask </a:t>
            </a:r>
            <a:r>
              <a:rPr lang="en-US" u="sng" dirty="0" smtClean="0"/>
              <a:t>The Two </a:t>
            </a:r>
            <a:r>
              <a:rPr lang="en-US" u="sng" dirty="0"/>
              <a:t>Q</a:t>
            </a:r>
            <a:r>
              <a:rPr lang="en-US" u="sng" dirty="0" smtClean="0"/>
              <a:t>uestions</a:t>
            </a:r>
            <a:r>
              <a:rPr lang="en-US" dirty="0" smtClean="0"/>
              <a:t>.</a:t>
            </a:r>
          </a:p>
          <a:p>
            <a:pPr marL="0" indent="0" algn="ctr">
              <a:buNone/>
            </a:pPr>
            <a:r>
              <a:rPr lang="en-US" dirty="0" smtClean="0"/>
              <a:t>Do you know what they are?</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290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25" y="365125"/>
            <a:ext cx="11641311" cy="1148630"/>
          </a:xfrm>
        </p:spPr>
        <p:txBody>
          <a:bodyPr>
            <a:normAutofit fontScale="90000"/>
          </a:bodyPr>
          <a:lstStyle/>
          <a:p>
            <a:r>
              <a:rPr lang="en-US" dirty="0"/>
              <a:t>“My dog calms me when I’m having an anxiety attack, and I want to bring it into the </a:t>
            </a:r>
            <a:r>
              <a:rPr lang="en-US" dirty="0" smtClean="0"/>
              <a:t>cafe.”</a:t>
            </a:r>
            <a:endParaRPr lang="en-US" dirty="0"/>
          </a:p>
        </p:txBody>
      </p:sp>
      <p:sp>
        <p:nvSpPr>
          <p:cNvPr id="3" name="Content Placeholder 2"/>
          <p:cNvSpPr>
            <a:spLocks noGrp="1"/>
          </p:cNvSpPr>
          <p:nvPr>
            <p:ph sz="half" idx="1"/>
          </p:nvPr>
        </p:nvSpPr>
        <p:spPr>
          <a:xfrm>
            <a:off x="499462" y="1966025"/>
            <a:ext cx="11333950" cy="4626876"/>
          </a:xfrm>
        </p:spPr>
        <p:txBody>
          <a:bodyPr>
            <a:normAutofit/>
          </a:bodyPr>
          <a:lstStyle/>
          <a:p>
            <a:pPr marL="514350" indent="-514350">
              <a:buFont typeface="+mj-lt"/>
              <a:buAutoNum type="arabicPeriod"/>
            </a:pPr>
            <a:r>
              <a:rPr lang="en-US" dirty="0" smtClean="0"/>
              <a:t>Has this animal been trained to perform a task or tasks directly related to a disability?</a:t>
            </a:r>
          </a:p>
          <a:p>
            <a:pPr marL="914400" indent="0">
              <a:buNone/>
            </a:pPr>
            <a:r>
              <a:rPr lang="en-US" dirty="0" smtClean="0"/>
              <a:t>If no </a:t>
            </a:r>
            <a:r>
              <a:rPr lang="en-US" dirty="0"/>
              <a:t>(or not answered at all), then not an ADA </a:t>
            </a:r>
            <a:r>
              <a:rPr lang="en-US" dirty="0" smtClean="0"/>
              <a:t>service animal.</a:t>
            </a:r>
          </a:p>
          <a:p>
            <a:pPr marL="914400" indent="0">
              <a:buNone/>
            </a:pPr>
            <a:endParaRPr lang="en-US" sz="1000" dirty="0"/>
          </a:p>
          <a:p>
            <a:pPr marL="914400" indent="0">
              <a:buNone/>
            </a:pPr>
            <a:r>
              <a:rPr lang="en-US" dirty="0"/>
              <a:t>If </a:t>
            </a:r>
            <a:r>
              <a:rPr lang="en-US" dirty="0" smtClean="0"/>
              <a:t>yes</a:t>
            </a:r>
            <a:r>
              <a:rPr lang="en-US" dirty="0"/>
              <a:t>, then ask question 2.</a:t>
            </a:r>
          </a:p>
          <a:p>
            <a:pPr marL="0" indent="0">
              <a:buNone/>
            </a:pPr>
            <a:endParaRPr lang="en-US" dirty="0" smtClean="0"/>
          </a:p>
          <a:p>
            <a:pPr marL="514350" indent="-514350">
              <a:buFont typeface="+mj-lt"/>
              <a:buAutoNum type="arabicPeriod" startAt="2"/>
            </a:pPr>
            <a:r>
              <a:rPr lang="en-US" dirty="0" smtClean="0"/>
              <a:t>What tasks has this animal been trained to perform?</a:t>
            </a:r>
          </a:p>
          <a:p>
            <a:pPr marL="0" indent="0">
              <a:buNone/>
            </a:pPr>
            <a:endParaRPr lang="en-US" dirty="0"/>
          </a:p>
        </p:txBody>
      </p:sp>
    </p:spTree>
    <p:extLst>
      <p:ext uri="{BB962C8B-B14F-4D97-AF65-F5344CB8AC3E}">
        <p14:creationId xmlns:p14="http://schemas.microsoft.com/office/powerpoint/2010/main" val="264331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677" y="365125"/>
            <a:ext cx="11833412" cy="1148630"/>
          </a:xfrm>
        </p:spPr>
        <p:txBody>
          <a:bodyPr>
            <a:noAutofit/>
          </a:bodyPr>
          <a:lstStyle/>
          <a:p>
            <a:r>
              <a:rPr lang="en-US" sz="4300" dirty="0" smtClean="0"/>
              <a:t>What tasks has this animal been trained to perform?</a:t>
            </a:r>
            <a:endParaRPr lang="en-US" sz="4300" dirty="0"/>
          </a:p>
        </p:txBody>
      </p:sp>
      <p:sp>
        <p:nvSpPr>
          <p:cNvPr id="3" name="Content Placeholder 2"/>
          <p:cNvSpPr>
            <a:spLocks noGrp="1"/>
          </p:cNvSpPr>
          <p:nvPr>
            <p:ph sz="half" idx="1"/>
          </p:nvPr>
        </p:nvSpPr>
        <p:spPr>
          <a:xfrm>
            <a:off x="1122508" y="1682803"/>
            <a:ext cx="7890863" cy="4533580"/>
          </a:xfrm>
        </p:spPr>
        <p:txBody>
          <a:bodyPr>
            <a:noAutofit/>
          </a:bodyPr>
          <a:lstStyle/>
          <a:p>
            <a:pPr marL="0" indent="0">
              <a:buNone/>
            </a:pPr>
            <a:r>
              <a:rPr lang="en-US" sz="2700" dirty="0" smtClean="0"/>
              <a:t>If answered with:</a:t>
            </a:r>
            <a:endParaRPr lang="en-US" sz="2700" dirty="0"/>
          </a:p>
          <a:p>
            <a:pPr marL="0" indent="0">
              <a:buNone/>
            </a:pPr>
            <a:r>
              <a:rPr lang="en-US" sz="2700" dirty="0" smtClean="0"/>
              <a:t>“The dog calms me by being around me.”</a:t>
            </a:r>
          </a:p>
          <a:p>
            <a:pPr marL="0" indent="0">
              <a:buNone/>
            </a:pPr>
            <a:endParaRPr lang="en-US" sz="2700" dirty="0"/>
          </a:p>
          <a:p>
            <a:pPr marL="0" indent="0">
              <a:buNone/>
            </a:pPr>
            <a:r>
              <a:rPr lang="en-US" sz="2700" dirty="0" smtClean="0"/>
              <a:t>“The dog calms me when I hug him.”</a:t>
            </a:r>
          </a:p>
          <a:p>
            <a:pPr marL="0" indent="0">
              <a:buNone/>
            </a:pPr>
            <a:endParaRPr lang="en-US" sz="2700" dirty="0"/>
          </a:p>
          <a:p>
            <a:pPr marL="0" indent="0">
              <a:buNone/>
            </a:pPr>
            <a:r>
              <a:rPr lang="en-US" sz="2700" dirty="0" smtClean="0"/>
              <a:t>Silence.</a:t>
            </a:r>
          </a:p>
          <a:p>
            <a:pPr marL="0" indent="0">
              <a:buNone/>
            </a:pPr>
            <a:endParaRPr lang="en-US" sz="2700" dirty="0"/>
          </a:p>
          <a:p>
            <a:pPr marL="0" indent="0">
              <a:lnSpc>
                <a:spcPct val="120000"/>
              </a:lnSpc>
              <a:buNone/>
            </a:pPr>
            <a:r>
              <a:rPr lang="en-US" sz="2700" dirty="0" smtClean="0"/>
              <a:t>“The dog alerts me when my disability is going to flare and leans against my chest to lessen the impact.”</a:t>
            </a:r>
          </a:p>
        </p:txBody>
      </p:sp>
      <p:sp>
        <p:nvSpPr>
          <p:cNvPr id="4" name="Content Placeholder 3"/>
          <p:cNvSpPr>
            <a:spLocks noGrp="1"/>
          </p:cNvSpPr>
          <p:nvPr>
            <p:ph sz="half" idx="2"/>
          </p:nvPr>
        </p:nvSpPr>
        <p:spPr>
          <a:xfrm>
            <a:off x="9113265" y="2005532"/>
            <a:ext cx="1483017" cy="4210851"/>
          </a:xfrm>
        </p:spPr>
        <p:txBody>
          <a:bodyPr>
            <a:normAutofit fontScale="85000" lnSpcReduction="20000"/>
          </a:bodyPr>
          <a:lstStyle/>
          <a:p>
            <a:pPr marL="0" indent="0" algn="ctr">
              <a:buNone/>
            </a:pPr>
            <a:r>
              <a:rPr lang="en-US" sz="7500" dirty="0" smtClean="0">
                <a:solidFill>
                  <a:srgbClr val="FF0000"/>
                </a:solidFill>
                <a:sym typeface="Wingdings" panose="05000000000000000000" pitchFamily="2" charset="2"/>
              </a:rPr>
              <a:t></a:t>
            </a:r>
            <a:r>
              <a:rPr lang="en-US" sz="3500" dirty="0" smtClean="0"/>
              <a:t>No</a:t>
            </a:r>
          </a:p>
          <a:p>
            <a:pPr marL="0" indent="0" algn="ctr">
              <a:buNone/>
            </a:pPr>
            <a:endParaRPr lang="en-US" sz="700" dirty="0" smtClean="0"/>
          </a:p>
          <a:p>
            <a:pPr marL="0" indent="0" algn="ctr">
              <a:buNone/>
            </a:pPr>
            <a:r>
              <a:rPr lang="en-US" sz="7500" dirty="0" smtClean="0">
                <a:solidFill>
                  <a:srgbClr val="FF0000"/>
                </a:solidFill>
                <a:sym typeface="Wingdings" panose="05000000000000000000" pitchFamily="2" charset="2"/>
              </a:rPr>
              <a:t></a:t>
            </a:r>
            <a:r>
              <a:rPr lang="en-US" sz="3500" dirty="0" smtClean="0"/>
              <a:t>No</a:t>
            </a:r>
          </a:p>
          <a:p>
            <a:pPr marL="0" indent="0" algn="ctr">
              <a:buNone/>
            </a:pPr>
            <a:endParaRPr lang="en-US" sz="600" dirty="0" smtClean="0"/>
          </a:p>
          <a:p>
            <a:pPr marL="0" indent="0" algn="ctr">
              <a:buNone/>
            </a:pPr>
            <a:r>
              <a:rPr lang="en-US" sz="7500" dirty="0" smtClean="0">
                <a:solidFill>
                  <a:srgbClr val="FF0000"/>
                </a:solidFill>
                <a:sym typeface="Wingdings" panose="05000000000000000000" pitchFamily="2" charset="2"/>
              </a:rPr>
              <a:t></a:t>
            </a:r>
            <a:r>
              <a:rPr lang="en-US" sz="3500" dirty="0" smtClean="0"/>
              <a:t>No</a:t>
            </a:r>
          </a:p>
          <a:p>
            <a:pPr marL="0" indent="0" algn="ctr">
              <a:buNone/>
            </a:pPr>
            <a:endParaRPr lang="en-US" dirty="0" smtClean="0"/>
          </a:p>
          <a:p>
            <a:pPr marL="0" indent="0" algn="ctr">
              <a:buNone/>
            </a:pPr>
            <a:endParaRPr lang="en-US" sz="3500" dirty="0" smtClean="0"/>
          </a:p>
          <a:p>
            <a:pPr marL="0" indent="0" algn="ctr">
              <a:buNone/>
            </a:pPr>
            <a:r>
              <a:rPr lang="en-US" sz="5000" dirty="0" smtClean="0">
                <a:solidFill>
                  <a:srgbClr val="00B050"/>
                </a:solidFill>
                <a:sym typeface="Wingdings" panose="05000000000000000000" pitchFamily="2" charset="2"/>
              </a:rPr>
              <a:t></a:t>
            </a:r>
            <a:r>
              <a:rPr lang="en-US" sz="3500" dirty="0" smtClean="0"/>
              <a:t>Yes</a:t>
            </a:r>
          </a:p>
          <a:p>
            <a:pPr marL="0" indent="0">
              <a:buNone/>
            </a:pPr>
            <a:endParaRPr lang="en-US" dirty="0"/>
          </a:p>
        </p:txBody>
      </p:sp>
    </p:spTree>
    <p:extLst>
      <p:ext uri="{BB962C8B-B14F-4D97-AF65-F5344CB8AC3E}">
        <p14:creationId xmlns:p14="http://schemas.microsoft.com/office/powerpoint/2010/main" val="388719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41" y="365126"/>
            <a:ext cx="11084859" cy="833584"/>
          </a:xfrm>
        </p:spPr>
        <p:txBody>
          <a:bodyPr>
            <a:normAutofit/>
          </a:bodyPr>
          <a:lstStyle/>
          <a:p>
            <a:r>
              <a:rPr lang="en-US" dirty="0" smtClean="0"/>
              <a:t>What about a business’s rights?</a:t>
            </a:r>
            <a:endParaRPr lang="en-US" dirty="0"/>
          </a:p>
        </p:txBody>
      </p:sp>
      <p:sp>
        <p:nvSpPr>
          <p:cNvPr id="5" name="Content Placeholder 4"/>
          <p:cNvSpPr>
            <a:spLocks noGrp="1"/>
          </p:cNvSpPr>
          <p:nvPr>
            <p:ph sz="half" idx="1"/>
          </p:nvPr>
        </p:nvSpPr>
        <p:spPr>
          <a:xfrm>
            <a:off x="790833" y="1532582"/>
            <a:ext cx="10089760" cy="4728906"/>
          </a:xfrm>
        </p:spPr>
        <p:txBody>
          <a:bodyPr/>
          <a:lstStyle/>
          <a:p>
            <a:pPr marL="0" indent="0">
              <a:buNone/>
            </a:pPr>
            <a:r>
              <a:rPr lang="en-US" dirty="0" smtClean="0"/>
              <a:t>It is not the business’s responsibility to:</a:t>
            </a:r>
          </a:p>
          <a:p>
            <a:pPr marL="0" indent="0">
              <a:buNone/>
            </a:pPr>
            <a:endParaRPr lang="en-US" dirty="0"/>
          </a:p>
          <a:p>
            <a:pPr>
              <a:spcAft>
                <a:spcPts val="600"/>
              </a:spcAft>
            </a:pPr>
            <a:r>
              <a:rPr lang="en-US" dirty="0"/>
              <a:t>clean up after the animal</a:t>
            </a:r>
          </a:p>
          <a:p>
            <a:pPr>
              <a:spcAft>
                <a:spcPts val="600"/>
              </a:spcAft>
            </a:pPr>
            <a:r>
              <a:rPr lang="en-US" dirty="0"/>
              <a:t>supervise the animal</a:t>
            </a:r>
          </a:p>
          <a:p>
            <a:pPr>
              <a:spcAft>
                <a:spcPts val="600"/>
              </a:spcAft>
            </a:pPr>
            <a:r>
              <a:rPr lang="en-US" dirty="0"/>
              <a:t>feed or otherwise care for the animal</a:t>
            </a:r>
          </a:p>
          <a:p>
            <a:pPr>
              <a:spcAft>
                <a:spcPts val="600"/>
              </a:spcAft>
            </a:pPr>
            <a:r>
              <a:rPr lang="en-US" dirty="0"/>
              <a:t>allow the animal in a shopping cart or on any furniture</a:t>
            </a:r>
          </a:p>
          <a:p>
            <a:pPr marL="0" indent="0">
              <a:buNone/>
            </a:pPr>
            <a:endParaRPr lang="en-US" dirty="0"/>
          </a:p>
        </p:txBody>
      </p:sp>
      <p:pic>
        <p:nvPicPr>
          <p:cNvPr id="9" name="Picture 2" descr="Beagle seated at table with empty plate and utensils"/>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3446" r="13149"/>
          <a:stretch/>
        </p:blipFill>
        <p:spPr bwMode="auto">
          <a:xfrm>
            <a:off x="8153222" y="-1"/>
            <a:ext cx="4038778" cy="366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58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5" y="365125"/>
            <a:ext cx="11192435" cy="1002633"/>
          </a:xfrm>
        </p:spPr>
        <p:txBody>
          <a:bodyPr>
            <a:normAutofit/>
          </a:bodyPr>
          <a:lstStyle/>
          <a:p>
            <a:r>
              <a:rPr lang="en-US" dirty="0" smtClean="0"/>
              <a:t>Food service and health code violations</a:t>
            </a:r>
            <a:endParaRPr lang="en-US" dirty="0"/>
          </a:p>
        </p:txBody>
      </p:sp>
      <p:sp>
        <p:nvSpPr>
          <p:cNvPr id="3" name="Content Placeholder 2"/>
          <p:cNvSpPr>
            <a:spLocks noGrp="1"/>
          </p:cNvSpPr>
          <p:nvPr>
            <p:ph sz="half" idx="1"/>
          </p:nvPr>
        </p:nvSpPr>
        <p:spPr>
          <a:xfrm>
            <a:off x="571500" y="1424747"/>
            <a:ext cx="6928116" cy="3277882"/>
          </a:xfrm>
        </p:spPr>
        <p:txBody>
          <a:bodyPr/>
          <a:lstStyle/>
          <a:p>
            <a:pPr marL="0" indent="0">
              <a:buNone/>
            </a:pPr>
            <a:r>
              <a:rPr lang="en-US" dirty="0" smtClean="0"/>
              <a:t>True or false?</a:t>
            </a:r>
          </a:p>
          <a:p>
            <a:pPr marL="0" indent="0">
              <a:buNone/>
            </a:pPr>
            <a:endParaRPr lang="en-US" dirty="0"/>
          </a:p>
          <a:p>
            <a:pPr marL="0" indent="0">
              <a:buNone/>
            </a:pPr>
            <a:r>
              <a:rPr lang="en-US" dirty="0" smtClean="0"/>
              <a:t>Due to the health code, restaurants and other food service businesses may (should) prohibit any animal even if it meets the ADA’s definition of a service animal.</a:t>
            </a:r>
          </a:p>
          <a:p>
            <a:pPr marL="0" indent="0">
              <a:buNone/>
            </a:pPr>
            <a:endParaRPr lang="en-US" dirty="0"/>
          </a:p>
          <a:p>
            <a:pPr marL="0" indent="0">
              <a:buNone/>
            </a:pPr>
            <a:endParaRPr lang="en-US" dirty="0"/>
          </a:p>
        </p:txBody>
      </p:sp>
      <p:pic>
        <p:nvPicPr>
          <p:cNvPr id="6" name="Picture 2" descr="False st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1850">
            <a:off x="2411726" y="4282020"/>
            <a:ext cx="3531137" cy="234820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ervice dog in restaurant"/>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845398" y="1424747"/>
            <a:ext cx="4346602" cy="543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7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365125"/>
            <a:ext cx="10977282" cy="1002633"/>
          </a:xfrm>
        </p:spPr>
        <p:txBody>
          <a:bodyPr>
            <a:normAutofit/>
          </a:bodyPr>
          <a:lstStyle/>
          <a:p>
            <a:r>
              <a:rPr lang="en-US" dirty="0" smtClean="0"/>
              <a:t>Barking</a:t>
            </a:r>
            <a:endParaRPr lang="en-US" dirty="0"/>
          </a:p>
        </p:txBody>
      </p:sp>
      <p:sp>
        <p:nvSpPr>
          <p:cNvPr id="3" name="Content Placeholder 2"/>
          <p:cNvSpPr>
            <a:spLocks noGrp="1"/>
          </p:cNvSpPr>
          <p:nvPr>
            <p:ph sz="half" idx="1"/>
          </p:nvPr>
        </p:nvSpPr>
        <p:spPr>
          <a:xfrm>
            <a:off x="968188" y="1613647"/>
            <a:ext cx="6531428" cy="4563316"/>
          </a:xfrm>
        </p:spPr>
        <p:txBody>
          <a:bodyPr/>
          <a:lstStyle/>
          <a:p>
            <a:pPr marL="0" indent="0">
              <a:buNone/>
            </a:pPr>
            <a:r>
              <a:rPr lang="en-US" dirty="0" smtClean="0"/>
              <a:t>True or false?</a:t>
            </a:r>
          </a:p>
          <a:p>
            <a:pPr marL="0" indent="0">
              <a:buNone/>
            </a:pPr>
            <a:endParaRPr lang="en-US" dirty="0"/>
          </a:p>
          <a:p>
            <a:pPr marL="0" indent="0">
              <a:buNone/>
            </a:pPr>
            <a:r>
              <a:rPr lang="en-US" dirty="0" smtClean="0"/>
              <a:t>A business can ask a customer with a disability to remove an ADA service dog from the premises if the dog barks once.</a:t>
            </a:r>
          </a:p>
          <a:p>
            <a:pPr marL="0" indent="0">
              <a:buNone/>
            </a:pPr>
            <a:endParaRPr lang="en-US" dirty="0"/>
          </a:p>
          <a:p>
            <a:pPr marL="0" indent="0">
              <a:buNone/>
            </a:pPr>
            <a:endParaRPr lang="en-US" dirty="0"/>
          </a:p>
        </p:txBody>
      </p:sp>
      <p:pic>
        <p:nvPicPr>
          <p:cNvPr id="7" name="Picture 2" descr="False st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1850">
            <a:off x="2088932" y="4036314"/>
            <a:ext cx="3531137" cy="234820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dog barking"/>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30042"/>
          <a:stretch/>
        </p:blipFill>
        <p:spPr bwMode="auto">
          <a:xfrm>
            <a:off x="6740812" y="1905640"/>
            <a:ext cx="5212984" cy="496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36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61" y="365125"/>
            <a:ext cx="11046439" cy="1002633"/>
          </a:xfrm>
        </p:spPr>
        <p:txBody>
          <a:bodyPr>
            <a:normAutofit/>
          </a:bodyPr>
          <a:lstStyle/>
          <a:p>
            <a:r>
              <a:rPr lang="en-US" dirty="0" smtClean="0"/>
              <a:t>Leash</a:t>
            </a:r>
            <a:endParaRPr lang="en-US" dirty="0"/>
          </a:p>
        </p:txBody>
      </p:sp>
      <p:sp>
        <p:nvSpPr>
          <p:cNvPr id="3" name="Content Placeholder 2"/>
          <p:cNvSpPr>
            <a:spLocks noGrp="1"/>
          </p:cNvSpPr>
          <p:nvPr>
            <p:ph sz="half" idx="1"/>
          </p:nvPr>
        </p:nvSpPr>
        <p:spPr>
          <a:xfrm>
            <a:off x="623456" y="1613647"/>
            <a:ext cx="5237018" cy="4563316"/>
          </a:xfrm>
        </p:spPr>
        <p:txBody>
          <a:bodyPr/>
          <a:lstStyle/>
          <a:p>
            <a:pPr marL="0" indent="0">
              <a:buNone/>
            </a:pPr>
            <a:r>
              <a:rPr lang="en-US" dirty="0" smtClean="0"/>
              <a:t>True or false?</a:t>
            </a:r>
          </a:p>
          <a:p>
            <a:pPr marL="0" indent="0">
              <a:buNone/>
            </a:pPr>
            <a:endParaRPr lang="en-US" dirty="0"/>
          </a:p>
          <a:p>
            <a:pPr marL="0" indent="0">
              <a:buNone/>
            </a:pPr>
            <a:r>
              <a:rPr lang="en-US" dirty="0" smtClean="0"/>
              <a:t>A business can prohibit entry of an ADA service dog if it’s not on a leash.</a:t>
            </a:r>
          </a:p>
          <a:p>
            <a:pPr marL="0" indent="0">
              <a:buNone/>
            </a:pPr>
            <a:endParaRPr lang="en-US" dirty="0"/>
          </a:p>
          <a:p>
            <a:pPr marL="0" indent="0">
              <a:buNone/>
            </a:pPr>
            <a:endParaRPr lang="en-US" dirty="0"/>
          </a:p>
        </p:txBody>
      </p:sp>
      <p:pic>
        <p:nvPicPr>
          <p:cNvPr id="7" name="Picture 2" descr="False st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1850">
            <a:off x="1766879" y="4051998"/>
            <a:ext cx="3531137" cy="234820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oodle shaking hands with person"/>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r="8785"/>
          <a:stretch/>
        </p:blipFill>
        <p:spPr bwMode="auto">
          <a:xfrm>
            <a:off x="6051014" y="0"/>
            <a:ext cx="6016295" cy="44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7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73" y="365125"/>
            <a:ext cx="11100227" cy="1002633"/>
          </a:xfrm>
        </p:spPr>
        <p:txBody>
          <a:bodyPr>
            <a:normAutofit/>
          </a:bodyPr>
          <a:lstStyle/>
          <a:p>
            <a:r>
              <a:rPr lang="en-US" dirty="0" smtClean="0"/>
              <a:t>Pet fee policy</a:t>
            </a:r>
            <a:endParaRPr lang="en-US" dirty="0"/>
          </a:p>
        </p:txBody>
      </p:sp>
      <p:sp>
        <p:nvSpPr>
          <p:cNvPr id="3" name="Content Placeholder 2"/>
          <p:cNvSpPr>
            <a:spLocks noGrp="1"/>
          </p:cNvSpPr>
          <p:nvPr>
            <p:ph sz="half" idx="1"/>
          </p:nvPr>
        </p:nvSpPr>
        <p:spPr>
          <a:xfrm>
            <a:off x="561109" y="1613647"/>
            <a:ext cx="5330536" cy="3467508"/>
          </a:xfrm>
        </p:spPr>
        <p:txBody>
          <a:bodyPr>
            <a:normAutofit/>
          </a:bodyPr>
          <a:lstStyle/>
          <a:p>
            <a:pPr marL="0" indent="0">
              <a:buNone/>
            </a:pPr>
            <a:r>
              <a:rPr lang="en-US" dirty="0" smtClean="0"/>
              <a:t>True or false?</a:t>
            </a:r>
          </a:p>
          <a:p>
            <a:pPr marL="0" indent="0">
              <a:buNone/>
            </a:pPr>
            <a:endParaRPr lang="en-US" dirty="0" smtClean="0"/>
          </a:p>
          <a:p>
            <a:pPr marL="0" indent="0">
              <a:buNone/>
            </a:pPr>
            <a:r>
              <a:rPr lang="en-US" dirty="0" smtClean="0"/>
              <a:t>If </a:t>
            </a:r>
            <a:r>
              <a:rPr lang="en-US" dirty="0"/>
              <a:t>a business requires a deposit or fee to be paid by patrons with pets, it must waive the charge for service </a:t>
            </a:r>
            <a:r>
              <a:rPr lang="en-US" dirty="0" smtClean="0"/>
              <a:t>animals.</a:t>
            </a:r>
            <a:endParaRPr lang="en-US" dirty="0"/>
          </a:p>
          <a:p>
            <a:pPr marL="0" indent="0">
              <a:buNone/>
            </a:pPr>
            <a:endParaRPr lang="en-US" dirty="0"/>
          </a:p>
        </p:txBody>
      </p:sp>
      <p:pic>
        <p:nvPicPr>
          <p:cNvPr id="8" name="Picture 8" descr="true stamp"/>
          <p:cNvPicPr>
            <a:picLocks noChangeAspect="1" noChangeArrowheads="1"/>
          </p:cNvPicPr>
          <p:nvPr/>
        </p:nvPicPr>
        <p:blipFill rotWithShape="1">
          <a:blip r:embed="rId3">
            <a:extLst>
              <a:ext uri="{28A0092B-C50C-407E-A947-70E740481C1C}">
                <a14:useLocalDpi xmlns:a14="http://schemas.microsoft.com/office/drawing/2010/main" val="0"/>
              </a:ext>
            </a:extLst>
          </a:blip>
          <a:srcRect l="5031" t="27057" r="4090" b="28120"/>
          <a:stretch/>
        </p:blipFill>
        <p:spPr bwMode="auto">
          <a:xfrm rot="20622294">
            <a:off x="1474868" y="4998206"/>
            <a:ext cx="3191292" cy="98504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tel staff handing key to golden retriever next to person in wheelchai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492877" y="0"/>
            <a:ext cx="56991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60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049" y="365125"/>
            <a:ext cx="12022951" cy="987265"/>
          </a:xfrm>
        </p:spPr>
        <p:txBody>
          <a:bodyPr>
            <a:noAutofit/>
          </a:bodyPr>
          <a:lstStyle/>
          <a:p>
            <a:r>
              <a:rPr lang="en-US" sz="4000" dirty="0" smtClean="0"/>
              <a:t>A business may ask for removal of a service animal when the animal:</a:t>
            </a:r>
            <a:endParaRPr lang="en-US" sz="4000" dirty="0"/>
          </a:p>
        </p:txBody>
      </p:sp>
      <p:sp>
        <p:nvSpPr>
          <p:cNvPr id="3" name="Content Placeholder 2"/>
          <p:cNvSpPr>
            <a:spLocks noGrp="1"/>
          </p:cNvSpPr>
          <p:nvPr>
            <p:ph sz="half" idx="1"/>
          </p:nvPr>
        </p:nvSpPr>
        <p:spPr>
          <a:xfrm>
            <a:off x="519545" y="1913324"/>
            <a:ext cx="6161810" cy="4687261"/>
          </a:xfrm>
        </p:spPr>
        <p:txBody>
          <a:bodyPr/>
          <a:lstStyle/>
          <a:p>
            <a:pPr>
              <a:lnSpc>
                <a:spcPct val="100000"/>
              </a:lnSpc>
            </a:pPr>
            <a:r>
              <a:rPr lang="en-US" dirty="0" smtClean="0"/>
              <a:t>is not adequately groomed</a:t>
            </a:r>
          </a:p>
          <a:p>
            <a:pPr>
              <a:lnSpc>
                <a:spcPct val="100000"/>
              </a:lnSpc>
            </a:pPr>
            <a:r>
              <a:rPr lang="en-US" dirty="0" smtClean="0"/>
              <a:t>has created a mess</a:t>
            </a:r>
          </a:p>
          <a:p>
            <a:r>
              <a:rPr lang="en-US" dirty="0" smtClean="0"/>
              <a:t>is out of control, and the handler is unable to control it</a:t>
            </a:r>
          </a:p>
          <a:p>
            <a:pPr>
              <a:lnSpc>
                <a:spcPct val="100000"/>
              </a:lnSpc>
            </a:pPr>
            <a:r>
              <a:rPr lang="en-US" dirty="0" smtClean="0"/>
              <a:t>is repeatedly barking, growling</a:t>
            </a:r>
          </a:p>
          <a:p>
            <a:pPr>
              <a:lnSpc>
                <a:spcPct val="100000"/>
              </a:lnSpc>
            </a:pPr>
            <a:r>
              <a:rPr lang="en-US" dirty="0"/>
              <a:t>i</a:t>
            </a:r>
            <a:r>
              <a:rPr lang="en-US" dirty="0" smtClean="0"/>
              <a:t>s needlessly whining</a:t>
            </a:r>
          </a:p>
          <a:p>
            <a:pPr>
              <a:lnSpc>
                <a:spcPct val="100000"/>
              </a:lnSpc>
            </a:pPr>
            <a:r>
              <a:rPr lang="en-US" dirty="0" smtClean="0"/>
              <a:t>has wandered (needless travel)</a:t>
            </a:r>
          </a:p>
          <a:p>
            <a:pPr>
              <a:lnSpc>
                <a:spcPct val="100000"/>
              </a:lnSpc>
            </a:pPr>
            <a:r>
              <a:rPr lang="en-US" dirty="0" smtClean="0"/>
              <a:t>has given unwanted attention to others</a:t>
            </a:r>
          </a:p>
          <a:p>
            <a:pPr marL="0" indent="0">
              <a:buNone/>
            </a:pPr>
            <a:endParaRPr lang="en-US" dirty="0" smtClean="0"/>
          </a:p>
          <a:p>
            <a:endParaRPr lang="en-US" dirty="0"/>
          </a:p>
        </p:txBody>
      </p:sp>
      <p:pic>
        <p:nvPicPr>
          <p:cNvPr id="8194" name="Picture 2" descr="Dog in mu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03026" y="1569026"/>
            <a:ext cx="5288973" cy="528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60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33" y="365126"/>
            <a:ext cx="11177067" cy="772112"/>
          </a:xfrm>
        </p:spPr>
        <p:txBody>
          <a:bodyPr>
            <a:noAutofit/>
          </a:bodyPr>
          <a:lstStyle/>
          <a:p>
            <a:r>
              <a:rPr lang="en-US" dirty="0" smtClean="0"/>
              <a:t>A business may bar an animal from entry when...</a:t>
            </a:r>
            <a:endParaRPr lang="en-US" dirty="0"/>
          </a:p>
        </p:txBody>
      </p:sp>
      <p:sp>
        <p:nvSpPr>
          <p:cNvPr id="3" name="Content Placeholder 2"/>
          <p:cNvSpPr>
            <a:spLocks noGrp="1"/>
          </p:cNvSpPr>
          <p:nvPr>
            <p:ph sz="half" idx="1"/>
          </p:nvPr>
        </p:nvSpPr>
        <p:spPr>
          <a:xfrm>
            <a:off x="405246" y="1340427"/>
            <a:ext cx="5818910" cy="5434445"/>
          </a:xfrm>
        </p:spPr>
        <p:txBody>
          <a:bodyPr>
            <a:normAutofit/>
          </a:bodyPr>
          <a:lstStyle/>
          <a:p>
            <a:pPr marL="0" indent="0">
              <a:buNone/>
            </a:pPr>
            <a:r>
              <a:rPr lang="en-US" dirty="0" smtClean="0"/>
              <a:t>it can prove any one of the following:</a:t>
            </a:r>
          </a:p>
          <a:p>
            <a:pPr marL="0" indent="0">
              <a:buNone/>
            </a:pPr>
            <a:endParaRPr lang="en-US" dirty="0"/>
          </a:p>
          <a:p>
            <a:pPr marL="514350" indent="-514350">
              <a:buAutoNum type="arabicPeriod"/>
            </a:pPr>
            <a:r>
              <a:rPr lang="en-US" dirty="0" smtClean="0"/>
              <a:t>the animal is not a service animal (by asking The Two Questions)</a:t>
            </a:r>
          </a:p>
          <a:p>
            <a:pPr marL="0" indent="0">
              <a:buNone/>
            </a:pPr>
            <a:endParaRPr lang="en-US" sz="1000" dirty="0" smtClean="0"/>
          </a:p>
          <a:p>
            <a:pPr marL="514350" indent="-514350">
              <a:buFont typeface="+mj-lt"/>
              <a:buAutoNum type="arabicPeriod" startAt="2"/>
            </a:pPr>
            <a:r>
              <a:rPr lang="en-US" dirty="0" smtClean="0"/>
              <a:t>the presence of the animal would be a </a:t>
            </a:r>
            <a:r>
              <a:rPr lang="en-US" u="sng" dirty="0" smtClean="0"/>
              <a:t>direct threat </a:t>
            </a:r>
            <a:r>
              <a:rPr lang="en-US" dirty="0" smtClean="0"/>
              <a:t>to others</a:t>
            </a:r>
          </a:p>
          <a:p>
            <a:pPr marL="0" indent="0">
              <a:buNone/>
            </a:pPr>
            <a:endParaRPr lang="en-US" sz="1000" dirty="0" smtClean="0"/>
          </a:p>
          <a:p>
            <a:pPr marL="514350" indent="-514350">
              <a:buFont typeface="+mj-lt"/>
              <a:buAutoNum type="arabicPeriod" startAt="3"/>
            </a:pPr>
            <a:r>
              <a:rPr lang="en-US" dirty="0" smtClean="0"/>
              <a:t>the presence of the animal would </a:t>
            </a:r>
            <a:r>
              <a:rPr lang="en-US" u="sng" dirty="0" smtClean="0"/>
              <a:t>fundamentally alter</a:t>
            </a:r>
            <a:r>
              <a:rPr lang="en-US" dirty="0" smtClean="0"/>
              <a:t> the business or program</a:t>
            </a:r>
          </a:p>
        </p:txBody>
      </p:sp>
      <p:pic>
        <p:nvPicPr>
          <p:cNvPr id="7170" name="Picture 2" descr="cat in a cat caf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498134" y="2587600"/>
            <a:ext cx="5693866" cy="42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3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1" y="7683"/>
            <a:ext cx="11168449" cy="1344707"/>
          </a:xfrm>
        </p:spPr>
        <p:txBody>
          <a:bodyPr>
            <a:normAutofit/>
          </a:bodyPr>
          <a:lstStyle/>
          <a:p>
            <a:r>
              <a:rPr lang="en-US" dirty="0" smtClean="0"/>
              <a:t>ADII accessibility site surveys</a:t>
            </a:r>
            <a:endParaRPr lang="en-US" dirty="0"/>
          </a:p>
        </p:txBody>
      </p:sp>
      <p:sp>
        <p:nvSpPr>
          <p:cNvPr id="7" name="Content Placeholder 6"/>
          <p:cNvSpPr>
            <a:spLocks noGrp="1"/>
          </p:cNvSpPr>
          <p:nvPr>
            <p:ph sz="half" idx="2"/>
          </p:nvPr>
        </p:nvSpPr>
        <p:spPr>
          <a:xfrm>
            <a:off x="668512" y="1352391"/>
            <a:ext cx="6477640" cy="4933148"/>
          </a:xfrm>
        </p:spPr>
        <p:txBody>
          <a:bodyPr>
            <a:normAutofit/>
          </a:bodyPr>
          <a:lstStyle/>
          <a:p>
            <a:pPr marL="0" indent="0">
              <a:lnSpc>
                <a:spcPct val="100000"/>
              </a:lnSpc>
              <a:spcBef>
                <a:spcPts val="0"/>
              </a:spcBef>
              <a:buNone/>
            </a:pPr>
            <a:r>
              <a:rPr lang="en-US" dirty="0" smtClean="0"/>
              <a:t>Accessible Design &amp; Innovative Inclusion</a:t>
            </a:r>
          </a:p>
          <a:p>
            <a:pPr marL="0" indent="0">
              <a:buNone/>
            </a:pPr>
            <a:endParaRPr lang="en-US" dirty="0" smtClean="0"/>
          </a:p>
          <a:p>
            <a:pPr marL="0" indent="0">
              <a:buNone/>
            </a:pPr>
            <a:r>
              <a:rPr lang="en-US" sz="3500" b="1" dirty="0" smtClean="0"/>
              <a:t>ccer.org/</a:t>
            </a:r>
            <a:r>
              <a:rPr lang="en-US" sz="3500" b="1" dirty="0" err="1" smtClean="0"/>
              <a:t>adii</a:t>
            </a:r>
            <a:endParaRPr lang="en-US" sz="3500" b="1" dirty="0"/>
          </a:p>
          <a:p>
            <a:pPr marL="0" indent="0">
              <a:buNone/>
            </a:pPr>
            <a:endParaRPr lang="en-US" dirty="0" smtClean="0"/>
          </a:p>
          <a:p>
            <a:pPr marL="284163" indent="-284163"/>
            <a:r>
              <a:rPr lang="en-US" dirty="0" smtClean="0"/>
              <a:t>Site surveys</a:t>
            </a:r>
          </a:p>
          <a:p>
            <a:pPr marL="284163" indent="-284163"/>
            <a:r>
              <a:rPr lang="en-US" dirty="0" smtClean="0"/>
              <a:t>Floor plan, blue print review</a:t>
            </a:r>
          </a:p>
          <a:p>
            <a:pPr marL="284163" indent="-284163"/>
            <a:r>
              <a:rPr lang="en-US" dirty="0"/>
              <a:t>B</a:t>
            </a:r>
            <a:r>
              <a:rPr lang="en-US" dirty="0" smtClean="0"/>
              <a:t>usiness policies, procedures advice</a:t>
            </a:r>
          </a:p>
          <a:p>
            <a:pPr marL="284163" indent="-284163"/>
            <a:r>
              <a:rPr lang="en-US" dirty="0" smtClean="0"/>
              <a:t>Federal and local laws, building codes</a:t>
            </a:r>
          </a:p>
          <a:p>
            <a:pPr marL="284163" indent="-284163"/>
            <a:r>
              <a:rPr lang="en-US" dirty="0" smtClean="0"/>
              <a:t>Competitive pricing</a:t>
            </a: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20" name="Content Placeholder 19" descr="ADII logo Accessible Design and Innovative Inclusion"/>
          <p:cNvPicPr>
            <a:picLocks noGrp="1" noChangeAspect="1"/>
          </p:cNvPicPr>
          <p:nvPr>
            <p:ph sz="half" idx="1"/>
          </p:nvPr>
        </p:nvPicPr>
        <p:blipFill rotWithShape="1">
          <a:blip r:embed="rId3"/>
          <a:srcRect l="40554" t="24802" r="26810" b="11202"/>
          <a:stretch/>
        </p:blipFill>
        <p:spPr>
          <a:xfrm>
            <a:off x="7336757" y="7683"/>
            <a:ext cx="2620816" cy="2890689"/>
          </a:xfrm>
          <a:prstGeom prst="rect">
            <a:avLst/>
          </a:prstGeom>
        </p:spPr>
      </p:pic>
      <p:pic>
        <p:nvPicPr>
          <p:cNvPr id="22" name="Picture 21" descr="People measuring items in a restroom"/>
          <p:cNvPicPr>
            <a:picLocks noChangeAspect="1"/>
          </p:cNvPicPr>
          <p:nvPr/>
        </p:nvPicPr>
        <p:blipFill>
          <a:blip r:embed="rId4"/>
          <a:stretch>
            <a:fillRect/>
          </a:stretch>
        </p:blipFill>
        <p:spPr>
          <a:xfrm>
            <a:off x="9960817" y="7685"/>
            <a:ext cx="2231182" cy="2898372"/>
          </a:xfrm>
          <a:prstGeom prst="rect">
            <a:avLst/>
          </a:prstGeom>
        </p:spPr>
      </p:pic>
      <p:pic>
        <p:nvPicPr>
          <p:cNvPr id="23" name="Picture 22" descr="People measuing height of an informational poster"/>
          <p:cNvPicPr>
            <a:picLocks noChangeAspect="1"/>
          </p:cNvPicPr>
          <p:nvPr/>
        </p:nvPicPr>
        <p:blipFill>
          <a:blip r:embed="rId5"/>
          <a:stretch>
            <a:fillRect/>
          </a:stretch>
        </p:blipFill>
        <p:spPr>
          <a:xfrm>
            <a:off x="7336757" y="3216681"/>
            <a:ext cx="4855243" cy="3633602"/>
          </a:xfrm>
          <a:prstGeom prst="rect">
            <a:avLst/>
          </a:prstGeom>
        </p:spPr>
      </p:pic>
    </p:spTree>
    <p:extLst>
      <p:ext uri="{BB962C8B-B14F-4D97-AF65-F5344CB8AC3E}">
        <p14:creationId xmlns:p14="http://schemas.microsoft.com/office/powerpoint/2010/main" val="2692950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05" y="365126"/>
            <a:ext cx="11115595" cy="1140946"/>
          </a:xfrm>
        </p:spPr>
        <p:txBody>
          <a:bodyPr/>
          <a:lstStyle/>
          <a:p>
            <a:r>
              <a:rPr lang="en-US" dirty="0" smtClean="0"/>
              <a:t>If a service animal is denied,</a:t>
            </a:r>
            <a:endParaRPr lang="en-US" dirty="0"/>
          </a:p>
        </p:txBody>
      </p:sp>
      <p:sp>
        <p:nvSpPr>
          <p:cNvPr id="3" name="Content Placeholder 2"/>
          <p:cNvSpPr>
            <a:spLocks noGrp="1"/>
          </p:cNvSpPr>
          <p:nvPr>
            <p:ph sz="half" idx="1"/>
          </p:nvPr>
        </p:nvSpPr>
        <p:spPr>
          <a:xfrm>
            <a:off x="7002715" y="2620254"/>
            <a:ext cx="4351085" cy="3127403"/>
          </a:xfrm>
        </p:spPr>
        <p:txBody>
          <a:bodyPr>
            <a:normAutofit/>
          </a:bodyPr>
          <a:lstStyle/>
          <a:p>
            <a:pPr marL="0" indent="0">
              <a:buNone/>
            </a:pPr>
            <a:r>
              <a:rPr lang="en-US" sz="3000" dirty="0" smtClean="0"/>
              <a:t>a business must make a reasonable effort to accommodate the person with the disability so they can access the business’s goods and services.</a:t>
            </a:r>
            <a:endParaRPr lang="en-US" sz="3000" dirty="0"/>
          </a:p>
        </p:txBody>
      </p:sp>
      <p:pic>
        <p:nvPicPr>
          <p:cNvPr id="10242" name="Picture 2" descr="Cartoon of pesron holding open door and stating welcom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2620255"/>
            <a:ext cx="6445780" cy="4291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610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521" y="1"/>
            <a:ext cx="11123279" cy="1291116"/>
          </a:xfrm>
        </p:spPr>
        <p:txBody>
          <a:bodyPr/>
          <a:lstStyle/>
          <a:p>
            <a:r>
              <a:rPr lang="en-US" dirty="0" smtClean="0"/>
              <a:t>Employment situations</a:t>
            </a:r>
            <a:endParaRPr lang="en-US" dirty="0"/>
          </a:p>
        </p:txBody>
      </p:sp>
      <p:sp>
        <p:nvSpPr>
          <p:cNvPr id="4" name="Content Placeholder 3"/>
          <p:cNvSpPr>
            <a:spLocks noGrp="1"/>
          </p:cNvSpPr>
          <p:nvPr>
            <p:ph sz="half" idx="2"/>
          </p:nvPr>
        </p:nvSpPr>
        <p:spPr>
          <a:xfrm>
            <a:off x="852617" y="1465118"/>
            <a:ext cx="7599406" cy="5104731"/>
          </a:xfrm>
        </p:spPr>
        <p:txBody>
          <a:bodyPr/>
          <a:lstStyle/>
          <a:p>
            <a:r>
              <a:rPr lang="en-US" dirty="0" smtClean="0"/>
              <a:t>Any species!</a:t>
            </a:r>
          </a:p>
          <a:p>
            <a:r>
              <a:rPr lang="en-US" dirty="0" smtClean="0"/>
              <a:t>No disability-related training requirement!</a:t>
            </a:r>
          </a:p>
          <a:p>
            <a:r>
              <a:rPr lang="en-US" dirty="0" smtClean="0"/>
              <a:t>Treat animals in the workplace as a reasonable accommodation request</a:t>
            </a:r>
          </a:p>
          <a:p>
            <a:endParaRPr lang="en-US" dirty="0"/>
          </a:p>
          <a:p>
            <a:r>
              <a:rPr lang="en-US" dirty="0" smtClean="0"/>
              <a:t>Aforementioned limitations regarding animal’s behavior do apply</a:t>
            </a:r>
          </a:p>
        </p:txBody>
      </p:sp>
      <p:pic>
        <p:nvPicPr>
          <p:cNvPr id="6" name="Picture 2" descr="cat with big eyes"/>
          <p:cNvPicPr>
            <a:picLocks noChangeAspect="1" noChangeArrowheads="1"/>
          </p:cNvPicPr>
          <p:nvPr/>
        </p:nvPicPr>
        <p:blipFill rotWithShape="1">
          <a:blip r:embed="rId3">
            <a:extLst>
              <a:ext uri="{28A0092B-C50C-407E-A947-70E740481C1C}">
                <a14:useLocalDpi xmlns:a14="http://schemas.microsoft.com/office/drawing/2010/main" val="0"/>
              </a:ext>
            </a:extLst>
          </a:blip>
          <a:srcRect l="51119" r="45" b="6323"/>
          <a:stretch/>
        </p:blipFill>
        <p:spPr bwMode="auto">
          <a:xfrm>
            <a:off x="9497025" y="1296515"/>
            <a:ext cx="2685850" cy="2704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with big eyes and open mouth"/>
          <p:cNvPicPr>
            <a:picLocks noChangeAspect="1" noChangeArrowheads="1"/>
          </p:cNvPicPr>
          <p:nvPr/>
        </p:nvPicPr>
        <p:blipFill rotWithShape="1">
          <a:blip r:embed="rId3">
            <a:extLst>
              <a:ext uri="{28A0092B-C50C-407E-A947-70E740481C1C}">
                <a14:useLocalDpi xmlns:a14="http://schemas.microsoft.com/office/drawing/2010/main" val="0"/>
              </a:ext>
            </a:extLst>
          </a:blip>
          <a:srcRect l="-3" r="52777" b="4311"/>
          <a:stretch/>
        </p:blipFill>
        <p:spPr bwMode="auto">
          <a:xfrm>
            <a:off x="9489341" y="3986560"/>
            <a:ext cx="2699377" cy="287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934" y="1502362"/>
            <a:ext cx="5463348" cy="3684360"/>
          </a:xfrm>
        </p:spPr>
        <p:txBody>
          <a:bodyPr>
            <a:normAutofit/>
          </a:bodyPr>
          <a:lstStyle/>
          <a:p>
            <a:pPr algn="ctr"/>
            <a:r>
              <a:rPr lang="en-US" dirty="0" smtClean="0"/>
              <a:t>Congratulations!</a:t>
            </a:r>
            <a:br>
              <a:rPr lang="en-US" dirty="0" smtClean="0"/>
            </a:br>
            <a:r>
              <a:rPr lang="en-US" dirty="0" smtClean="0"/>
              <a:t>You’ve completed your course on animals and the ADA.</a:t>
            </a:r>
            <a:endParaRPr lang="en-US" dirty="0"/>
          </a:p>
        </p:txBody>
      </p:sp>
      <p:pic>
        <p:nvPicPr>
          <p:cNvPr id="27650" name="Picture 2" descr="College graduate in wheelchair with golder retriver in graduation cap and gown holding diploma"/>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4565" r="16989"/>
          <a:stretch/>
        </p:blipFill>
        <p:spPr bwMode="auto">
          <a:xfrm>
            <a:off x="6370063" y="-1"/>
            <a:ext cx="5827976" cy="687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56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10" y="365125"/>
            <a:ext cx="6347012" cy="1079473"/>
          </a:xfrm>
        </p:spPr>
        <p:txBody>
          <a:bodyPr>
            <a:normAutofit/>
          </a:bodyPr>
          <a:lstStyle/>
          <a:p>
            <a:r>
              <a:rPr lang="en-US" dirty="0" smtClean="0"/>
              <a:t>We’re not done yet</a:t>
            </a:r>
            <a:endParaRPr lang="en-US" dirty="0"/>
          </a:p>
        </p:txBody>
      </p:sp>
      <p:sp>
        <p:nvSpPr>
          <p:cNvPr id="3" name="Content Placeholder 2"/>
          <p:cNvSpPr>
            <a:spLocks noGrp="1"/>
          </p:cNvSpPr>
          <p:nvPr>
            <p:ph sz="half" idx="1"/>
          </p:nvPr>
        </p:nvSpPr>
        <p:spPr>
          <a:xfrm>
            <a:off x="706582" y="2090056"/>
            <a:ext cx="6016336" cy="3552207"/>
          </a:xfrm>
        </p:spPr>
        <p:txBody>
          <a:bodyPr>
            <a:normAutofit/>
          </a:bodyPr>
          <a:lstStyle/>
          <a:p>
            <a:pPr marL="0" indent="0">
              <a:buNone/>
            </a:pPr>
            <a:r>
              <a:rPr lang="en-US" dirty="0" smtClean="0"/>
              <a:t>Remember the other laws?</a:t>
            </a:r>
          </a:p>
          <a:p>
            <a:pPr marL="0" indent="0">
              <a:buNone/>
            </a:pPr>
            <a:endParaRPr lang="en-US" dirty="0"/>
          </a:p>
          <a:p>
            <a:pPr marL="0" indent="0">
              <a:buNone/>
            </a:pPr>
            <a:r>
              <a:rPr lang="en-US" dirty="0" smtClean="0"/>
              <a:t>If the animal doesn’t match ADA’s definition, you still need to check state, county, and city laws.</a:t>
            </a:r>
            <a:endParaRPr lang="en-US" dirty="0"/>
          </a:p>
        </p:txBody>
      </p:sp>
      <p:pic>
        <p:nvPicPr>
          <p:cNvPr id="7" name="Picture 2" descr="Person holding iguana over shoulde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3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773" y="1"/>
            <a:ext cx="11094027" cy="1313970"/>
          </a:xfrm>
        </p:spPr>
        <p:txBody>
          <a:bodyPr>
            <a:normAutofit/>
          </a:bodyPr>
          <a:lstStyle/>
          <a:p>
            <a:r>
              <a:rPr lang="en-US" dirty="0" smtClean="0"/>
              <a:t>Washington State definition of service animal</a:t>
            </a:r>
            <a:endParaRPr lang="en-US" dirty="0"/>
          </a:p>
        </p:txBody>
      </p:sp>
      <p:sp>
        <p:nvSpPr>
          <p:cNvPr id="3" name="Content Placeholder 2"/>
          <p:cNvSpPr>
            <a:spLocks noGrp="1"/>
          </p:cNvSpPr>
          <p:nvPr>
            <p:ph sz="half" idx="1"/>
          </p:nvPr>
        </p:nvSpPr>
        <p:spPr>
          <a:xfrm>
            <a:off x="481914" y="1313971"/>
            <a:ext cx="11232291" cy="5286614"/>
          </a:xfrm>
        </p:spPr>
        <p:txBody>
          <a:bodyPr>
            <a:normAutofit/>
          </a:bodyPr>
          <a:lstStyle/>
          <a:p>
            <a:r>
              <a:rPr lang="en-US" dirty="0" smtClean="0"/>
              <a:t>"Service </a:t>
            </a:r>
            <a:r>
              <a:rPr lang="en-US" dirty="0"/>
              <a:t>animal" means any dog or miniature </a:t>
            </a:r>
            <a:r>
              <a:rPr lang="en-US" dirty="0" smtClean="0"/>
              <a:t>horse...that </a:t>
            </a:r>
            <a:r>
              <a:rPr lang="en-US" dirty="0"/>
              <a:t>is individually trained to do work or perform tasks for the benefit of an individual with a disability, including a physical, sensory, psychiatric, intellectual, or other mental disability. The work or tasks performed by the service animal must be directly related to the individual's disability. </a:t>
            </a:r>
            <a:r>
              <a:rPr lang="en-US" dirty="0" smtClean="0"/>
              <a:t>The </a:t>
            </a:r>
            <a:r>
              <a:rPr lang="en-US" dirty="0"/>
              <a:t>crime deterrent effects of an animal's presence and the provision of emotional support, well-being, comfort, or companionship do not constitute work or tasks. </a:t>
            </a:r>
            <a:r>
              <a:rPr lang="en-US" dirty="0" smtClean="0"/>
              <a:t>This subsection does not apply to...housing accommodations.</a:t>
            </a:r>
          </a:p>
          <a:p>
            <a:pPr marL="0" indent="0">
              <a:buNone/>
            </a:pPr>
            <a:endParaRPr lang="en-US" dirty="0" smtClean="0"/>
          </a:p>
          <a:p>
            <a:r>
              <a:rPr lang="en-US" b="1" dirty="0">
                <a:hlinkClick r:id="rId3"/>
              </a:rPr>
              <a:t>RCW 49.60.040</a:t>
            </a:r>
            <a:r>
              <a:rPr lang="en-US" b="1" dirty="0"/>
              <a:t> </a:t>
            </a:r>
            <a:r>
              <a:rPr lang="en-US" dirty="0"/>
              <a:t>Effective Jan 1, 2019</a:t>
            </a:r>
          </a:p>
          <a:p>
            <a:pPr marL="0" indent="0">
              <a:buNone/>
            </a:pPr>
            <a:endParaRPr lang="en-US" dirty="0"/>
          </a:p>
        </p:txBody>
      </p:sp>
      <p:pic>
        <p:nvPicPr>
          <p:cNvPr id="8194" name="Picture 2" descr="Washington State sea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234027" y="4342829"/>
            <a:ext cx="2257756" cy="225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337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1"/>
            <a:ext cx="11083636" cy="1406178"/>
          </a:xfrm>
        </p:spPr>
        <p:txBody>
          <a:bodyPr>
            <a:normAutofit/>
          </a:bodyPr>
          <a:lstStyle/>
          <a:p>
            <a:r>
              <a:rPr lang="en-US" dirty="0" smtClean="0"/>
              <a:t>King County definition of service animal</a:t>
            </a:r>
            <a:endParaRPr lang="en-US" dirty="0"/>
          </a:p>
        </p:txBody>
      </p:sp>
      <p:sp>
        <p:nvSpPr>
          <p:cNvPr id="3" name="Content Placeholder 2"/>
          <p:cNvSpPr>
            <a:spLocks noGrp="1"/>
          </p:cNvSpPr>
          <p:nvPr>
            <p:ph sz="half" idx="1"/>
          </p:nvPr>
        </p:nvSpPr>
        <p:spPr>
          <a:xfrm>
            <a:off x="815546" y="1644382"/>
            <a:ext cx="10787345" cy="3004457"/>
          </a:xfrm>
        </p:spPr>
        <p:txBody>
          <a:bodyPr>
            <a:normAutofit lnSpcReduction="10000"/>
          </a:bodyPr>
          <a:lstStyle/>
          <a:p>
            <a:pPr marL="0" indent="0">
              <a:buNone/>
            </a:pPr>
            <a:r>
              <a:rPr lang="en-US" dirty="0" smtClean="0"/>
              <a:t>“</a:t>
            </a:r>
            <a:r>
              <a:rPr lang="en-US" dirty="0"/>
              <a:t>a dog guide, signal or hearing dog, seizure response dog, therapeutic companion animal or other animal that does work, performs tasks or provides medically necessary support for the benefit of an individual with a disability</a:t>
            </a:r>
            <a:r>
              <a:rPr lang="en-US" dirty="0" smtClean="0"/>
              <a:t>.”</a:t>
            </a:r>
          </a:p>
          <a:p>
            <a:pPr marL="0" indent="0">
              <a:buNone/>
            </a:pPr>
            <a:endParaRPr lang="en-US" dirty="0" smtClean="0"/>
          </a:p>
          <a:p>
            <a:pPr marL="0" indent="0">
              <a:buNone/>
            </a:pPr>
            <a:r>
              <a:rPr lang="en-US" dirty="0"/>
              <a:t>KCC 12.22</a:t>
            </a:r>
          </a:p>
          <a:p>
            <a:pPr marL="0" indent="0">
              <a:buNone/>
            </a:pPr>
            <a:r>
              <a:rPr lang="en-US" dirty="0"/>
              <a:t>Ord. 15399 § 60, 2006: Ord. 8625 § 1, </a:t>
            </a:r>
            <a:r>
              <a:rPr lang="en-US" dirty="0" smtClean="0"/>
              <a:t>1988</a:t>
            </a:r>
            <a:endParaRPr lang="en-US" dirty="0"/>
          </a:p>
        </p:txBody>
      </p:sp>
      <p:pic>
        <p:nvPicPr>
          <p:cNvPr id="10242" name="Picture 2" descr="King County se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64419" y="3357924"/>
            <a:ext cx="3915528" cy="278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247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7" y="1"/>
            <a:ext cx="11156373" cy="1406178"/>
          </a:xfrm>
        </p:spPr>
        <p:txBody>
          <a:bodyPr>
            <a:normAutofit/>
          </a:bodyPr>
          <a:lstStyle/>
          <a:p>
            <a:r>
              <a:rPr lang="en-US" dirty="0" smtClean="0"/>
              <a:t>Seattle definition of service animal</a:t>
            </a:r>
            <a:endParaRPr lang="en-US" dirty="0"/>
          </a:p>
        </p:txBody>
      </p:sp>
      <p:sp>
        <p:nvSpPr>
          <p:cNvPr id="3" name="Content Placeholder 2"/>
          <p:cNvSpPr>
            <a:spLocks noGrp="1"/>
          </p:cNvSpPr>
          <p:nvPr>
            <p:ph sz="half" idx="1"/>
          </p:nvPr>
        </p:nvSpPr>
        <p:spPr>
          <a:xfrm>
            <a:off x="778476" y="2035691"/>
            <a:ext cx="6732266" cy="4141272"/>
          </a:xfrm>
        </p:spPr>
        <p:txBody>
          <a:bodyPr/>
          <a:lstStyle/>
          <a:p>
            <a:pPr marL="0" indent="0">
              <a:buNone/>
            </a:pPr>
            <a:r>
              <a:rPr lang="en-US" dirty="0" smtClean="0"/>
              <a:t>‘“Service </a:t>
            </a:r>
            <a:r>
              <a:rPr lang="en-US" dirty="0"/>
              <a:t>animal” means </a:t>
            </a:r>
            <a:r>
              <a:rPr lang="en-US" dirty="0" smtClean="0"/>
              <a:t>an animal </a:t>
            </a:r>
            <a:r>
              <a:rPr lang="en-US" dirty="0"/>
              <a:t>that provides medically necessary support for the benefit of an individual with a </a:t>
            </a:r>
            <a:r>
              <a:rPr lang="en-US" dirty="0" smtClean="0"/>
              <a:t>disability’</a:t>
            </a:r>
          </a:p>
          <a:p>
            <a:pPr marL="0" indent="0">
              <a:lnSpc>
                <a:spcPct val="100000"/>
              </a:lnSpc>
              <a:spcBef>
                <a:spcPts val="0"/>
              </a:spcBef>
              <a:buNone/>
            </a:pPr>
            <a:endParaRPr lang="en-US" dirty="0" smtClean="0"/>
          </a:p>
          <a:p>
            <a:pPr marL="0" indent="0">
              <a:lnSpc>
                <a:spcPct val="100000"/>
              </a:lnSpc>
              <a:spcBef>
                <a:spcPts val="0"/>
              </a:spcBef>
              <a:buNone/>
            </a:pPr>
            <a:r>
              <a:rPr lang="en-US" dirty="0" smtClean="0"/>
              <a:t>Title 9</a:t>
            </a:r>
          </a:p>
          <a:p>
            <a:pPr marL="0" indent="0">
              <a:lnSpc>
                <a:spcPct val="100000"/>
              </a:lnSpc>
              <a:spcBef>
                <a:spcPts val="0"/>
              </a:spcBef>
              <a:buNone/>
            </a:pPr>
            <a:r>
              <a:rPr lang="en-US" dirty="0" smtClean="0"/>
              <a:t>Animals 9.25.023</a:t>
            </a:r>
          </a:p>
          <a:p>
            <a:pPr marL="0" indent="0">
              <a:lnSpc>
                <a:spcPct val="100000"/>
              </a:lnSpc>
              <a:spcBef>
                <a:spcPts val="0"/>
              </a:spcBef>
              <a:buNone/>
            </a:pPr>
            <a:r>
              <a:rPr lang="en-US" dirty="0" smtClean="0"/>
              <a:t>Definitions, part D</a:t>
            </a:r>
          </a:p>
          <a:p>
            <a:pPr marL="0" indent="0">
              <a:buNone/>
            </a:pPr>
            <a:endParaRPr lang="en-US" dirty="0"/>
          </a:p>
          <a:p>
            <a:pPr marL="0" indent="0">
              <a:buNone/>
            </a:pPr>
            <a:endParaRPr lang="en-US" dirty="0"/>
          </a:p>
        </p:txBody>
      </p:sp>
      <p:pic>
        <p:nvPicPr>
          <p:cNvPr id="9226" name="Picture 10" descr="City of Seattle sea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929997" y="2847328"/>
            <a:ext cx="3492000" cy="34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300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38" y="1"/>
            <a:ext cx="11193162" cy="1406178"/>
          </a:xfrm>
        </p:spPr>
        <p:txBody>
          <a:bodyPr>
            <a:normAutofit/>
          </a:bodyPr>
          <a:lstStyle/>
          <a:p>
            <a:r>
              <a:rPr lang="en-US" sz="4000" dirty="0" smtClean="0"/>
              <a:t>Benton County definition of service animal</a:t>
            </a:r>
            <a:endParaRPr lang="en-US" sz="4000" dirty="0"/>
          </a:p>
        </p:txBody>
      </p:sp>
      <p:sp>
        <p:nvSpPr>
          <p:cNvPr id="6" name="Content Placeholder 5"/>
          <p:cNvSpPr>
            <a:spLocks noGrp="1"/>
          </p:cNvSpPr>
          <p:nvPr>
            <p:ph sz="half" idx="1"/>
          </p:nvPr>
        </p:nvSpPr>
        <p:spPr>
          <a:xfrm>
            <a:off x="790833" y="1825625"/>
            <a:ext cx="6839412" cy="4351338"/>
          </a:xfrm>
        </p:spPr>
        <p:txBody>
          <a:bodyPr/>
          <a:lstStyle/>
          <a:p>
            <a:pPr marL="0" indent="0">
              <a:buNone/>
            </a:pPr>
            <a:r>
              <a:rPr lang="en-US" dirty="0" smtClean="0"/>
              <a:t>“trained </a:t>
            </a:r>
            <a:r>
              <a:rPr lang="en-US" dirty="0"/>
              <a:t>dog guide or service </a:t>
            </a:r>
            <a:r>
              <a:rPr lang="en-US" dirty="0" smtClean="0"/>
              <a:t>animal”</a:t>
            </a:r>
          </a:p>
          <a:p>
            <a:pPr marL="0" indent="0">
              <a:buNone/>
            </a:pPr>
            <a:endParaRPr lang="en-US" dirty="0" smtClean="0"/>
          </a:p>
          <a:p>
            <a:pPr marL="0" indent="0">
              <a:buNone/>
            </a:pPr>
            <a:r>
              <a:rPr lang="en-US" dirty="0" smtClean="0"/>
              <a:t>Resolution 08 750</a:t>
            </a:r>
          </a:p>
          <a:p>
            <a:pPr marL="0" indent="0">
              <a:buNone/>
            </a:pPr>
            <a:endParaRPr lang="en-US" dirty="0"/>
          </a:p>
          <a:p>
            <a:pPr marL="0" indent="0">
              <a:buNone/>
            </a:pPr>
            <a:endParaRPr lang="en-US" dirty="0"/>
          </a:p>
        </p:txBody>
      </p:sp>
      <p:pic>
        <p:nvPicPr>
          <p:cNvPr id="17410" name="Picture 2" descr="Benton County Logo"/>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6349" t="3757" r="14571" b="17049"/>
          <a:stretch/>
        </p:blipFill>
        <p:spPr bwMode="auto">
          <a:xfrm>
            <a:off x="8452437" y="3257030"/>
            <a:ext cx="3035193" cy="299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659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65" y="1"/>
            <a:ext cx="11143735" cy="1406178"/>
          </a:xfrm>
        </p:spPr>
        <p:txBody>
          <a:bodyPr>
            <a:normAutofit/>
          </a:bodyPr>
          <a:lstStyle/>
          <a:p>
            <a:r>
              <a:rPr lang="en-US" sz="4000" dirty="0" smtClean="0"/>
              <a:t>Richland definition of service animal</a:t>
            </a:r>
            <a:endParaRPr lang="en-US" sz="4000" dirty="0"/>
          </a:p>
        </p:txBody>
      </p:sp>
      <p:sp>
        <p:nvSpPr>
          <p:cNvPr id="3" name="Content Placeholder 2"/>
          <p:cNvSpPr>
            <a:spLocks noGrp="1"/>
          </p:cNvSpPr>
          <p:nvPr>
            <p:ph sz="half" idx="1"/>
          </p:nvPr>
        </p:nvSpPr>
        <p:spPr>
          <a:xfrm>
            <a:off x="654909" y="1507524"/>
            <a:ext cx="6314302" cy="4669439"/>
          </a:xfrm>
        </p:spPr>
        <p:txBody>
          <a:bodyPr/>
          <a:lstStyle/>
          <a:p>
            <a:pPr marL="0" indent="0">
              <a:buNone/>
            </a:pPr>
            <a:r>
              <a:rPr lang="en-US" dirty="0" smtClean="0"/>
              <a:t>“trained </a:t>
            </a:r>
            <a:r>
              <a:rPr lang="en-US" dirty="0"/>
              <a:t>dog guide or service animal by a person with a </a:t>
            </a:r>
            <a:r>
              <a:rPr lang="en-US" dirty="0" smtClean="0"/>
              <a:t>disability”</a:t>
            </a:r>
          </a:p>
          <a:p>
            <a:pPr marL="0" indent="0">
              <a:buNone/>
            </a:pPr>
            <a:endParaRPr lang="en-US" dirty="0"/>
          </a:p>
          <a:p>
            <a:pPr marL="0" indent="0">
              <a:lnSpc>
                <a:spcPct val="100000"/>
              </a:lnSpc>
              <a:spcBef>
                <a:spcPts val="0"/>
              </a:spcBef>
              <a:buNone/>
            </a:pPr>
            <a:r>
              <a:rPr lang="en-US" dirty="0" smtClean="0"/>
              <a:t>A Proclamation of the City of Richland</a:t>
            </a:r>
          </a:p>
          <a:p>
            <a:pPr marL="0" indent="0">
              <a:lnSpc>
                <a:spcPct val="100000"/>
              </a:lnSpc>
              <a:spcBef>
                <a:spcPts val="0"/>
              </a:spcBef>
              <a:buNone/>
            </a:pPr>
            <a:r>
              <a:rPr lang="en-US" dirty="0" smtClean="0"/>
              <a:t>November 21, 2017</a:t>
            </a:r>
            <a:endParaRPr lang="en-US" dirty="0"/>
          </a:p>
        </p:txBody>
      </p:sp>
      <p:pic>
        <p:nvPicPr>
          <p:cNvPr id="18454" name="Picture 22" descr="Related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123584" y="2662630"/>
            <a:ext cx="3952875"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24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91" y="1"/>
            <a:ext cx="11114809" cy="1297458"/>
          </a:xfrm>
        </p:spPr>
        <p:txBody>
          <a:bodyPr>
            <a:normAutofit/>
          </a:bodyPr>
          <a:lstStyle/>
          <a:p>
            <a:r>
              <a:rPr lang="en-US" dirty="0" smtClean="0"/>
              <a:t>Fair Housing Act</a:t>
            </a:r>
            <a:endParaRPr lang="en-US" dirty="0"/>
          </a:p>
        </p:txBody>
      </p:sp>
      <p:sp>
        <p:nvSpPr>
          <p:cNvPr id="3" name="Content Placeholder 2"/>
          <p:cNvSpPr>
            <a:spLocks noGrp="1"/>
          </p:cNvSpPr>
          <p:nvPr>
            <p:ph sz="half" idx="1"/>
          </p:nvPr>
        </p:nvSpPr>
        <p:spPr>
          <a:xfrm>
            <a:off x="574927" y="1865438"/>
            <a:ext cx="4417203" cy="3324400"/>
          </a:xfrm>
        </p:spPr>
        <p:txBody>
          <a:bodyPr>
            <a:normAutofit/>
          </a:bodyPr>
          <a:lstStyle/>
          <a:p>
            <a:pPr marL="0" indent="0">
              <a:buNone/>
            </a:pPr>
            <a:r>
              <a:rPr lang="en-US" sz="3900" dirty="0" smtClean="0"/>
              <a:t>Housing</a:t>
            </a:r>
          </a:p>
          <a:p>
            <a:pPr marL="0" indent="0">
              <a:buNone/>
            </a:pPr>
            <a:r>
              <a:rPr lang="en-US" sz="2700" dirty="0" smtClean="0"/>
              <a:t>‘I need my </a:t>
            </a:r>
            <a:r>
              <a:rPr lang="en-US" sz="2700" dirty="0"/>
              <a:t>emotional support </a:t>
            </a:r>
            <a:r>
              <a:rPr lang="en-US" sz="2700" dirty="0" smtClean="0"/>
              <a:t>cat with me in my new apartment, but my lease says, “no pets.”’</a:t>
            </a:r>
            <a:endParaRPr lang="en-US" sz="2700" dirty="0"/>
          </a:p>
        </p:txBody>
      </p:sp>
      <p:pic>
        <p:nvPicPr>
          <p:cNvPr id="20482" name="Picture 2" descr="Cat with an emotional support cat badg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494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11" y="0"/>
            <a:ext cx="11242589" cy="1348548"/>
          </a:xfrm>
        </p:spPr>
        <p:txBody>
          <a:bodyPr>
            <a:normAutofit/>
          </a:bodyPr>
          <a:lstStyle/>
          <a:p>
            <a:r>
              <a:rPr lang="en-US" dirty="0" smtClean="0"/>
              <a:t>In the news (2015-2019)</a:t>
            </a:r>
            <a:endParaRPr lang="en-US" dirty="0"/>
          </a:p>
        </p:txBody>
      </p:sp>
      <p:sp>
        <p:nvSpPr>
          <p:cNvPr id="6" name="Content Placeholder 5"/>
          <p:cNvSpPr>
            <a:spLocks noGrp="1"/>
          </p:cNvSpPr>
          <p:nvPr>
            <p:ph sz="half" idx="2"/>
          </p:nvPr>
        </p:nvSpPr>
        <p:spPr>
          <a:xfrm>
            <a:off x="430306" y="1506070"/>
            <a:ext cx="10619334" cy="5286615"/>
          </a:xfrm>
        </p:spPr>
        <p:txBody>
          <a:bodyPr>
            <a:normAutofit fontScale="85000" lnSpcReduction="20000"/>
          </a:bodyPr>
          <a:lstStyle/>
          <a:p>
            <a:pPr marL="0" indent="0">
              <a:buNone/>
            </a:pPr>
            <a:r>
              <a:rPr lang="en-US" sz="3100" dirty="0" smtClean="0"/>
              <a:t>Emotional support peacock’ barred from</a:t>
            </a:r>
          </a:p>
          <a:p>
            <a:pPr marL="0" indent="0">
              <a:buNone/>
            </a:pPr>
            <a:r>
              <a:rPr lang="en-US" sz="3100" dirty="0" smtClean="0"/>
              <a:t>United Airlines plane</a:t>
            </a:r>
          </a:p>
          <a:p>
            <a:pPr marL="0" indent="0">
              <a:buNone/>
            </a:pPr>
            <a:endParaRPr lang="en-US" sz="3100" dirty="0"/>
          </a:p>
          <a:p>
            <a:pPr marL="0" indent="0">
              <a:buNone/>
            </a:pPr>
            <a:r>
              <a:rPr lang="en-US" sz="3100" dirty="0"/>
              <a:t>Therapy D</a:t>
            </a:r>
            <a:r>
              <a:rPr lang="en-US" sz="3100" dirty="0" smtClean="0"/>
              <a:t>ogs Ease Students</a:t>
            </a:r>
            <a:r>
              <a:rPr lang="en-US" sz="3100" dirty="0"/>
              <a:t>’ </a:t>
            </a:r>
            <a:r>
              <a:rPr lang="en-US" sz="3100" dirty="0" smtClean="0"/>
              <a:t>Exam Stress in</a:t>
            </a:r>
          </a:p>
          <a:p>
            <a:pPr marL="0" indent="0">
              <a:buNone/>
            </a:pPr>
            <a:r>
              <a:rPr lang="en-US" sz="3100" dirty="0" smtClean="0"/>
              <a:t>Chicago School</a:t>
            </a:r>
          </a:p>
          <a:p>
            <a:pPr marL="0" indent="0">
              <a:buNone/>
            </a:pPr>
            <a:r>
              <a:rPr lang="en-US" sz="3100" dirty="0" smtClean="0"/>
              <a:t> 	</a:t>
            </a:r>
            <a:endParaRPr lang="en-US" sz="3100" dirty="0"/>
          </a:p>
          <a:p>
            <a:pPr marL="0" indent="0">
              <a:buNone/>
            </a:pPr>
            <a:r>
              <a:rPr lang="en-US" sz="3100" dirty="0" smtClean="0"/>
              <a:t>Man’s Emotional Support Alligator Loves to</a:t>
            </a:r>
          </a:p>
          <a:p>
            <a:pPr marL="0" indent="0">
              <a:buNone/>
            </a:pPr>
            <a:r>
              <a:rPr lang="en-US" sz="3100" dirty="0" smtClean="0"/>
              <a:t>Give Hugs</a:t>
            </a:r>
          </a:p>
          <a:p>
            <a:pPr marL="0" indent="0">
              <a:buNone/>
            </a:pPr>
            <a:endParaRPr lang="en-US" sz="3100" dirty="0" smtClean="0"/>
          </a:p>
          <a:p>
            <a:pPr marL="0" indent="0">
              <a:buNone/>
            </a:pPr>
            <a:r>
              <a:rPr lang="en-US" sz="3100" dirty="0" smtClean="0"/>
              <a:t>Pets </a:t>
            </a:r>
            <a:r>
              <a:rPr lang="en-US" sz="3100" dirty="0"/>
              <a:t>help autistic kids improve social skills</a:t>
            </a:r>
          </a:p>
          <a:p>
            <a:pPr marL="0" indent="0">
              <a:buNone/>
            </a:pPr>
            <a:endParaRPr lang="en-US" sz="3100" dirty="0" smtClean="0"/>
          </a:p>
          <a:p>
            <a:pPr marL="0" indent="0">
              <a:buNone/>
            </a:pPr>
            <a:r>
              <a:rPr lang="en-US" sz="3100" dirty="0" smtClean="0"/>
              <a:t>Several states crack down on ‘fake’ service animals</a:t>
            </a:r>
          </a:p>
          <a:p>
            <a:pPr marL="0" indent="0">
              <a:buNone/>
            </a:pPr>
            <a:r>
              <a:rPr lang="en-US" dirty="0"/>
              <a:t>	</a:t>
            </a:r>
            <a:endParaRPr lang="en-US" dirty="0" smtClean="0"/>
          </a:p>
          <a:p>
            <a:pPr marL="0" indent="0">
              <a:buNone/>
            </a:pPr>
            <a:endParaRPr lang="en-US" dirty="0"/>
          </a:p>
        </p:txBody>
      </p:sp>
      <p:pic>
        <p:nvPicPr>
          <p:cNvPr id="1029" name="Picture 5" descr="Peacock standing on a baggage cart in an airport"/>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2434"/>
          <a:stretch/>
        </p:blipFill>
        <p:spPr bwMode="auto">
          <a:xfrm>
            <a:off x="7538037" y="-1"/>
            <a:ext cx="4653964" cy="531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912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5" y="1"/>
            <a:ext cx="11187545" cy="1298602"/>
          </a:xfrm>
        </p:spPr>
        <p:txBody>
          <a:bodyPr>
            <a:normAutofit/>
          </a:bodyPr>
          <a:lstStyle/>
          <a:p>
            <a:r>
              <a:rPr lang="en-US" dirty="0"/>
              <a:t>Air Carrier Access Act</a:t>
            </a:r>
          </a:p>
        </p:txBody>
      </p:sp>
      <p:sp>
        <p:nvSpPr>
          <p:cNvPr id="3" name="Content Placeholder 2"/>
          <p:cNvSpPr>
            <a:spLocks noGrp="1"/>
          </p:cNvSpPr>
          <p:nvPr>
            <p:ph sz="half" idx="1"/>
          </p:nvPr>
        </p:nvSpPr>
        <p:spPr>
          <a:xfrm>
            <a:off x="342300" y="1729946"/>
            <a:ext cx="4784713" cy="3756454"/>
          </a:xfrm>
        </p:spPr>
        <p:txBody>
          <a:bodyPr>
            <a:normAutofit/>
          </a:bodyPr>
          <a:lstStyle/>
          <a:p>
            <a:pPr marL="0" indent="0">
              <a:buNone/>
            </a:pPr>
            <a:r>
              <a:rPr lang="en-US" sz="4200" dirty="0"/>
              <a:t>Flying on any US airline</a:t>
            </a:r>
          </a:p>
          <a:p>
            <a:pPr marL="0" indent="0">
              <a:buNone/>
            </a:pPr>
            <a:r>
              <a:rPr lang="en-US" sz="2700" dirty="0"/>
              <a:t>“I need my miniature horse to guide me onto and off of the airplane.”</a:t>
            </a:r>
          </a:p>
        </p:txBody>
      </p:sp>
      <p:pic>
        <p:nvPicPr>
          <p:cNvPr id="6" name="Picture 4" descr="two people seated on airplane with a miniature horse"/>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071"/>
          <a:stretch/>
        </p:blipFill>
        <p:spPr bwMode="auto">
          <a:xfrm>
            <a:off x="5303057" y="1"/>
            <a:ext cx="6888943" cy="533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4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2386"/>
          </a:xfrm>
        </p:spPr>
        <p:txBody>
          <a:bodyPr>
            <a:normAutofit/>
          </a:bodyPr>
          <a:lstStyle/>
          <a:p>
            <a:r>
              <a:rPr lang="en-US" sz="4000" dirty="0" smtClean="0"/>
              <a:t>Service Animal Comparison Chart</a:t>
            </a:r>
            <a:endParaRPr lang="en-US" sz="4000" dirty="0"/>
          </a:p>
        </p:txBody>
      </p:sp>
      <p:pic>
        <p:nvPicPr>
          <p:cNvPr id="6" name="Content Placeholder 5" descr="Screen shot of service animal chart (ADA)"/>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511436" y="1438032"/>
            <a:ext cx="5512847" cy="3263800"/>
          </a:xfrm>
          <a:prstGeom prst="rect">
            <a:avLst/>
          </a:prstGeom>
        </p:spPr>
      </p:pic>
      <p:pic>
        <p:nvPicPr>
          <p:cNvPr id="9" name="Content Placeholder 6" descr="Screen shot of service animal chart (Fair Housing Act)"/>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24283" y="1394121"/>
            <a:ext cx="5670816" cy="3396424"/>
          </a:xfrm>
          <a:prstGeom prst="rect">
            <a:avLst/>
          </a:prstGeom>
        </p:spPr>
      </p:pic>
      <p:sp>
        <p:nvSpPr>
          <p:cNvPr id="8" name="Content Placeholder 7"/>
          <p:cNvSpPr>
            <a:spLocks noGrp="1"/>
          </p:cNvSpPr>
          <p:nvPr>
            <p:ph sz="half" idx="2"/>
          </p:nvPr>
        </p:nvSpPr>
        <p:spPr>
          <a:xfrm>
            <a:off x="998923" y="5186721"/>
            <a:ext cx="10766161" cy="776089"/>
          </a:xfrm>
        </p:spPr>
        <p:txBody>
          <a:bodyPr>
            <a:normAutofit/>
          </a:bodyPr>
          <a:lstStyle/>
          <a:p>
            <a:pPr marL="0" indent="0">
              <a:buNone/>
            </a:pPr>
            <a:r>
              <a:rPr lang="en-US" sz="3000" dirty="0" smtClean="0"/>
              <a:t>www.nwadacenter.org/factsheets,</a:t>
            </a:r>
            <a:r>
              <a:rPr lang="en-US" sz="3000" dirty="0"/>
              <a:t>	</a:t>
            </a:r>
            <a:r>
              <a:rPr lang="en-US" sz="3000" dirty="0" smtClean="0"/>
              <a:t>click: </a:t>
            </a:r>
            <a:endParaRPr lang="en-US" sz="3000" dirty="0"/>
          </a:p>
        </p:txBody>
      </p:sp>
      <p:pic>
        <p:nvPicPr>
          <p:cNvPr id="10" name="Picture 9" descr="Northwest ADA Center in blue box"/>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461196" y="5009991"/>
            <a:ext cx="3609180" cy="722298"/>
          </a:xfrm>
          <a:prstGeom prst="rect">
            <a:avLst/>
          </a:prstGeom>
        </p:spPr>
      </p:pic>
    </p:spTree>
    <p:extLst>
      <p:ext uri="{BB962C8B-B14F-4D97-AF65-F5344CB8AC3E}">
        <p14:creationId xmlns:p14="http://schemas.microsoft.com/office/powerpoint/2010/main" val="820182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98" y="365125"/>
            <a:ext cx="5454032" cy="1325563"/>
          </a:xfrm>
        </p:spPr>
        <p:txBody>
          <a:bodyPr>
            <a:normAutofit/>
          </a:bodyPr>
          <a:lstStyle/>
          <a:p>
            <a:r>
              <a:rPr lang="en-US" dirty="0" smtClean="0"/>
              <a:t>References</a:t>
            </a:r>
            <a:endParaRPr lang="en-US" dirty="0"/>
          </a:p>
        </p:txBody>
      </p:sp>
      <p:sp>
        <p:nvSpPr>
          <p:cNvPr id="3" name="Content Placeholder 2"/>
          <p:cNvSpPr>
            <a:spLocks noGrp="1"/>
          </p:cNvSpPr>
          <p:nvPr>
            <p:ph sz="half" idx="1"/>
          </p:nvPr>
        </p:nvSpPr>
        <p:spPr>
          <a:xfrm>
            <a:off x="579930" y="1582864"/>
            <a:ext cx="6028688" cy="2812491"/>
          </a:xfrm>
        </p:spPr>
        <p:txBody>
          <a:bodyPr>
            <a:normAutofit/>
          </a:bodyPr>
          <a:lstStyle/>
          <a:p>
            <a:pPr marL="0" indent="0">
              <a:lnSpc>
                <a:spcPct val="120000"/>
              </a:lnSpc>
              <a:spcBef>
                <a:spcPts val="0"/>
              </a:spcBef>
              <a:buNone/>
            </a:pPr>
            <a:r>
              <a:rPr lang="en-US" sz="2400" dirty="0" smtClean="0">
                <a:hlinkClick r:id="rId2"/>
              </a:rPr>
              <a:t>"Frequently Asked Questions about Service Animals and the ADA," US </a:t>
            </a:r>
            <a:r>
              <a:rPr lang="en-US" sz="2400" dirty="0" err="1" smtClean="0">
                <a:hlinkClick r:id="rId2"/>
              </a:rPr>
              <a:t>Dept</a:t>
            </a:r>
            <a:r>
              <a:rPr lang="en-US" sz="2400" dirty="0" smtClean="0">
                <a:hlinkClick r:id="rId2"/>
              </a:rPr>
              <a:t> of Justice, Civil Rights Division</a:t>
            </a:r>
            <a:endParaRPr lang="en-US" sz="2400" dirty="0" smtClean="0"/>
          </a:p>
          <a:p>
            <a:pPr marL="0" indent="0">
              <a:lnSpc>
                <a:spcPct val="120000"/>
              </a:lnSpc>
              <a:spcBef>
                <a:spcPts val="0"/>
              </a:spcBef>
              <a:buNone/>
            </a:pPr>
            <a:endParaRPr lang="en-US" sz="2400" dirty="0" smtClean="0">
              <a:hlinkClick r:id="rId3"/>
            </a:endParaRPr>
          </a:p>
          <a:p>
            <a:pPr marL="0" indent="0">
              <a:lnSpc>
                <a:spcPct val="120000"/>
              </a:lnSpc>
              <a:spcBef>
                <a:spcPts val="0"/>
              </a:spcBef>
              <a:buNone/>
            </a:pPr>
            <a:r>
              <a:rPr lang="en-US" sz="2400" dirty="0" smtClean="0">
                <a:hlinkClick r:id="rId3"/>
              </a:rPr>
              <a:t>"</a:t>
            </a:r>
            <a:r>
              <a:rPr lang="en-US" sz="2400" dirty="0">
                <a:hlinkClick r:id="rId3"/>
              </a:rPr>
              <a:t>Service Animals," US </a:t>
            </a:r>
            <a:r>
              <a:rPr lang="en-US" sz="2400" dirty="0" err="1">
                <a:hlinkClick r:id="rId3"/>
              </a:rPr>
              <a:t>Dept</a:t>
            </a:r>
            <a:r>
              <a:rPr lang="en-US" sz="2400" dirty="0">
                <a:hlinkClick r:id="rId3"/>
              </a:rPr>
              <a:t> of Justice, Civil Rights </a:t>
            </a:r>
            <a:r>
              <a:rPr lang="en-US" sz="2400" dirty="0" smtClean="0">
                <a:hlinkClick r:id="rId3"/>
              </a:rPr>
              <a:t>Division</a:t>
            </a:r>
            <a:endParaRPr lang="en-US" sz="2400" dirty="0" smtClean="0"/>
          </a:p>
          <a:p>
            <a:pPr marL="0" indent="0">
              <a:lnSpc>
                <a:spcPct val="120000"/>
              </a:lnSpc>
              <a:spcBef>
                <a:spcPts val="0"/>
              </a:spcBef>
              <a:buNone/>
            </a:pPr>
            <a:endParaRPr lang="en-US" sz="2400" dirty="0" smtClean="0"/>
          </a:p>
          <a:p>
            <a:pPr marL="0" indent="0">
              <a:lnSpc>
                <a:spcPct val="120000"/>
              </a:lnSpc>
              <a:spcBef>
                <a:spcPts val="0"/>
              </a:spcBef>
              <a:buNone/>
            </a:pPr>
            <a:endParaRPr lang="en-US" dirty="0" smtClean="0"/>
          </a:p>
          <a:p>
            <a:pPr marL="0" indent="0">
              <a:lnSpc>
                <a:spcPct val="120000"/>
              </a:lnSpc>
              <a:spcBef>
                <a:spcPts val="0"/>
              </a:spcBef>
              <a:buNone/>
            </a:pPr>
            <a:endParaRPr lang="en-US" dirty="0" smtClean="0"/>
          </a:p>
          <a:p>
            <a:pPr marL="0" indent="0">
              <a:buNone/>
            </a:pPr>
            <a:endParaRPr lang="en-US" dirty="0" smtClean="0"/>
          </a:p>
          <a:p>
            <a:endParaRPr lang="en-US" dirty="0" smtClean="0"/>
          </a:p>
          <a:p>
            <a:endParaRPr lang="en-US" dirty="0" smtClean="0"/>
          </a:p>
          <a:p>
            <a:endParaRPr lang="en-US" dirty="0" smtClean="0"/>
          </a:p>
          <a:p>
            <a:endParaRPr lang="en-US" dirty="0"/>
          </a:p>
          <a:p>
            <a:endParaRPr lang="en-US" dirty="0" smtClean="0"/>
          </a:p>
          <a:p>
            <a:endParaRPr lang="en-US" dirty="0"/>
          </a:p>
        </p:txBody>
      </p:sp>
      <p:sp>
        <p:nvSpPr>
          <p:cNvPr id="5" name="Content Placeholder 4"/>
          <p:cNvSpPr>
            <a:spLocks noGrp="1"/>
          </p:cNvSpPr>
          <p:nvPr>
            <p:ph sz="half" idx="2"/>
          </p:nvPr>
        </p:nvSpPr>
        <p:spPr>
          <a:xfrm>
            <a:off x="638260" y="4634345"/>
            <a:ext cx="11435976" cy="1953491"/>
          </a:xfrm>
        </p:spPr>
        <p:txBody>
          <a:bodyPr/>
          <a:lstStyle/>
          <a:p>
            <a:pPr marL="0" indent="0">
              <a:lnSpc>
                <a:spcPct val="120000"/>
              </a:lnSpc>
              <a:spcBef>
                <a:spcPts val="0"/>
              </a:spcBef>
              <a:buNone/>
            </a:pPr>
            <a:r>
              <a:rPr lang="en-US" sz="2400" dirty="0">
                <a:hlinkClick r:id="rId4"/>
              </a:rPr>
              <a:t>Service animals as a Reasonable Accommodation, Northwest ADA Center</a:t>
            </a:r>
            <a:endParaRPr lang="en-US" sz="2400" dirty="0"/>
          </a:p>
          <a:p>
            <a:pPr marL="0" indent="0">
              <a:lnSpc>
                <a:spcPct val="120000"/>
              </a:lnSpc>
              <a:spcBef>
                <a:spcPts val="0"/>
              </a:spcBef>
              <a:buNone/>
            </a:pPr>
            <a:endParaRPr lang="en-US" sz="2400" dirty="0"/>
          </a:p>
          <a:p>
            <a:pPr marL="0" indent="0">
              <a:lnSpc>
                <a:spcPct val="120000"/>
              </a:lnSpc>
              <a:spcBef>
                <a:spcPts val="0"/>
              </a:spcBef>
              <a:buNone/>
            </a:pPr>
            <a:r>
              <a:rPr lang="en-US" sz="2400" dirty="0">
                <a:hlinkClick r:id="rId5"/>
              </a:rPr>
              <a:t>Service Animals Comparison Sheet, Northwest ADA Center</a:t>
            </a:r>
            <a:endParaRPr lang="en-US" sz="2400" dirty="0"/>
          </a:p>
          <a:p>
            <a:pPr marL="0" indent="0">
              <a:buNone/>
            </a:pPr>
            <a:endParaRPr lang="en-US" dirty="0"/>
          </a:p>
        </p:txBody>
      </p:sp>
      <p:pic>
        <p:nvPicPr>
          <p:cNvPr id="4" name="Content Placeholder 9" descr="Dog fetches magazine for person in wheelchai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1597" y="0"/>
            <a:ext cx="5340403" cy="3557297"/>
          </a:xfrm>
          <a:prstGeom prst="rect">
            <a:avLst/>
          </a:prstGeom>
        </p:spPr>
      </p:pic>
    </p:spTree>
    <p:extLst>
      <p:ext uri="{BB962C8B-B14F-4D97-AF65-F5344CB8AC3E}">
        <p14:creationId xmlns:p14="http://schemas.microsoft.com/office/powerpoint/2010/main" val="901189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69" y="0"/>
            <a:ext cx="11230232" cy="1459866"/>
          </a:xfrm>
        </p:spPr>
        <p:txBody>
          <a:bodyPr>
            <a:normAutofit/>
          </a:bodyPr>
          <a:lstStyle/>
          <a:p>
            <a:r>
              <a:rPr lang="en-US" dirty="0" smtClean="0"/>
              <a:t>This is confusing!</a:t>
            </a:r>
            <a:endParaRPr lang="en-US" dirty="0"/>
          </a:p>
        </p:txBody>
      </p:sp>
      <p:pic>
        <p:nvPicPr>
          <p:cNvPr id="6" name="Content Placeholder 5" descr="Cartoon of two people and several dogs in a grocery store. One person exclaims, &quot;Now just wait a minute...they can't all be service animals!&quot;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38097" y="1459865"/>
            <a:ext cx="6224068" cy="4969165"/>
          </a:xfrm>
        </p:spPr>
      </p:pic>
      <p:pic>
        <p:nvPicPr>
          <p:cNvPr id="7" name="Content Placeholder 6" descr="Cartoon of a person leading a bear with a service vest up to the door of the post office. This person says, &quot;But he calms my anxiety.&quot; A post office worker gestures for them to stop. There is a sign on the door that reads No pets except for service animals.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35247" y="0"/>
            <a:ext cx="5356753" cy="6361144"/>
          </a:xfrm>
        </p:spPr>
      </p:pic>
    </p:spTree>
    <p:extLst>
      <p:ext uri="{BB962C8B-B14F-4D97-AF65-F5344CB8AC3E}">
        <p14:creationId xmlns:p14="http://schemas.microsoft.com/office/powerpoint/2010/main" val="1829671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708" y="0"/>
            <a:ext cx="11338971" cy="1295401"/>
          </a:xfrm>
        </p:spPr>
        <p:txBody>
          <a:bodyPr>
            <a:normAutofit/>
          </a:bodyPr>
          <a:lstStyle/>
          <a:p>
            <a:r>
              <a:rPr lang="en-US" sz="4000" dirty="0" smtClean="0"/>
              <a:t>Gut check challenge: Do they have the right to enter?</a:t>
            </a:r>
            <a:endParaRPr lang="en-US" sz="4000" dirty="0"/>
          </a:p>
        </p:txBody>
      </p:sp>
      <p:pic>
        <p:nvPicPr>
          <p:cNvPr id="4116" name="Picture 20" descr="Handler using both long white cane and dog guide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9837"/>
            <a:ext cx="3261614" cy="489242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Handler using both support cane and dog guide (lab)"/>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1922" y="1519837"/>
            <a:ext cx="4165640" cy="4282278"/>
          </a:xfrm>
        </p:spPr>
      </p:pic>
      <p:pic>
        <p:nvPicPr>
          <p:cNvPr id="20" name="Picture 18" descr="Person with dog guide (german shepherd)"/>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8207871" y="1519837"/>
            <a:ext cx="3984130" cy="466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905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39" y="-1"/>
            <a:ext cx="11193162" cy="1690689"/>
          </a:xfrm>
        </p:spPr>
        <p:txBody>
          <a:bodyPr/>
          <a:lstStyle/>
          <a:p>
            <a:r>
              <a:rPr lang="en-US" dirty="0" smtClean="0"/>
              <a:t>Does dog size matter?</a:t>
            </a:r>
            <a:endParaRPr lang="en-US" dirty="0"/>
          </a:p>
        </p:txBody>
      </p:sp>
      <p:pic>
        <p:nvPicPr>
          <p:cNvPr id="12292" name="Picture 4" descr="Child and large tricolored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787" y="-1"/>
            <a:ext cx="4599214" cy="45992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Person and great dan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2055814"/>
            <a:ext cx="7203279" cy="48021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ihuahua with orange vest and leash"/>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8331680" y="4837766"/>
            <a:ext cx="3860320" cy="202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0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 y="-1"/>
            <a:ext cx="11267303" cy="1690689"/>
          </a:xfrm>
        </p:spPr>
        <p:txBody>
          <a:bodyPr/>
          <a:lstStyle/>
          <a:p>
            <a:r>
              <a:rPr lang="en-US" dirty="0" smtClean="0"/>
              <a:t>Does dog breed matter?</a:t>
            </a:r>
            <a:endParaRPr lang="en-US" dirty="0"/>
          </a:p>
        </p:txBody>
      </p:sp>
      <p:pic>
        <p:nvPicPr>
          <p:cNvPr id="7170" name="Picture 2" descr="Dog guide in office workspace"/>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837327"/>
            <a:ext cx="5812971" cy="502067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descr="chihuahua in person's la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275101" y="-1"/>
            <a:ext cx="3916899" cy="261257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t bull wearing vest, American flag in background"/>
          <p:cNvPicPr>
            <a:picLocks noChangeAspect="1" noChangeArrowheads="1"/>
          </p:cNvPicPr>
          <p:nvPr/>
        </p:nvPicPr>
        <p:blipFill rotWithShape="1">
          <a:blip r:embed="rId4">
            <a:extLst>
              <a:ext uri="{28A0092B-C50C-407E-A947-70E740481C1C}">
                <a14:useLocalDpi xmlns:a14="http://schemas.microsoft.com/office/drawing/2010/main" val="0"/>
              </a:ext>
            </a:extLst>
          </a:blip>
          <a:srcRect b="6814"/>
          <a:stretch/>
        </p:blipFill>
        <p:spPr bwMode="auto">
          <a:xfrm>
            <a:off x="7083333" y="3020786"/>
            <a:ext cx="3002288" cy="383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278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5" y="1"/>
            <a:ext cx="11106665" cy="1690688"/>
          </a:xfrm>
        </p:spPr>
        <p:txBody>
          <a:bodyPr/>
          <a:lstStyle/>
          <a:p>
            <a:r>
              <a:rPr lang="en-US" dirty="0" smtClean="0"/>
              <a:t>What if the dog isn’t working?</a:t>
            </a:r>
            <a:endParaRPr lang="en-US" dirty="0"/>
          </a:p>
        </p:txBody>
      </p:sp>
      <p:pic>
        <p:nvPicPr>
          <p:cNvPr id="11270" name="Picture 6" descr="Dog wearing vest laying on floo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68928" y="1894609"/>
            <a:ext cx="4914900" cy="4914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huahua in shopping car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1919" y="1846119"/>
            <a:ext cx="5011881" cy="501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241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TotalTime>
  <Words>2976</Words>
  <Application>Microsoft Office PowerPoint</Application>
  <PresentationFormat>Widescreen</PresentationFormat>
  <Paragraphs>294</Paragraphs>
  <Slides>42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Courier New</vt:lpstr>
      <vt:lpstr>Wingdings</vt:lpstr>
      <vt:lpstr>Office Theme</vt:lpstr>
      <vt:lpstr>Animals and the ADA</vt:lpstr>
      <vt:lpstr>A quick plug for the NW ADA Center</vt:lpstr>
      <vt:lpstr>ADII accessibility site surveys</vt:lpstr>
      <vt:lpstr>In the news (2015-2019)</vt:lpstr>
      <vt:lpstr>This is confusing!</vt:lpstr>
      <vt:lpstr>Gut check challenge: Do they have the right to enter?</vt:lpstr>
      <vt:lpstr>Does dog size matter?</vt:lpstr>
      <vt:lpstr>Does dog breed matter?</vt:lpstr>
      <vt:lpstr>What if the dog isn’t working?</vt:lpstr>
      <vt:lpstr>Does it matter how many animals you have?</vt:lpstr>
      <vt:lpstr>Does identification or special equipment matter?</vt:lpstr>
      <vt:lpstr>What about animals-in-training?</vt:lpstr>
      <vt:lpstr>What about other animals?</vt:lpstr>
      <vt:lpstr>When can you legally prohibit the animal?</vt:lpstr>
      <vt:lpstr>To answer the questions, look at the situation &amp; laws</vt:lpstr>
      <vt:lpstr>ADA</vt:lpstr>
      <vt:lpstr>ADA service dogs</vt:lpstr>
      <vt:lpstr>ADA definition of service animal</vt:lpstr>
      <vt:lpstr>Example tasks</vt:lpstr>
      <vt:lpstr>A tough one: Is this an ADA service animal?</vt:lpstr>
      <vt:lpstr>“My dog calms me when I’m having an anxiety attack, and I want to bring it into the cafe.”</vt:lpstr>
      <vt:lpstr>What tasks has this animal been trained to perform?</vt:lpstr>
      <vt:lpstr>What about a business’s rights?</vt:lpstr>
      <vt:lpstr>Food service and health code violations</vt:lpstr>
      <vt:lpstr>Barking</vt:lpstr>
      <vt:lpstr>Leash</vt:lpstr>
      <vt:lpstr>Pet fee policy</vt:lpstr>
      <vt:lpstr>A business may ask for removal of a service animal when the animal:</vt:lpstr>
      <vt:lpstr>A business may bar an animal from entry when...</vt:lpstr>
      <vt:lpstr>If a service animal is denied,</vt:lpstr>
      <vt:lpstr>Employment situations</vt:lpstr>
      <vt:lpstr>Congratulations! You’ve completed your course on animals and the ADA.</vt:lpstr>
      <vt:lpstr>We’re not done yet</vt:lpstr>
      <vt:lpstr>Washington State definition of service animal</vt:lpstr>
      <vt:lpstr>King County definition of service animal</vt:lpstr>
      <vt:lpstr>Seattle definition of service animal</vt:lpstr>
      <vt:lpstr>Benton County definition of service animal</vt:lpstr>
      <vt:lpstr>Richland definition of service animal</vt:lpstr>
      <vt:lpstr>Fair Housing Act</vt:lpstr>
      <vt:lpstr>Air Carrier Access Act</vt:lpstr>
      <vt:lpstr>Service Animal Comparison Chart</vt:lpstr>
      <vt:lpstr>References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and the ADA</dc:title>
  <dc:creator>mtoy</dc:creator>
  <cp:lastModifiedBy>Rhault, Melissa (DVA)</cp:lastModifiedBy>
  <cp:revision>374</cp:revision>
  <dcterms:created xsi:type="dcterms:W3CDTF">2019-02-07T23:26:15Z</dcterms:created>
  <dcterms:modified xsi:type="dcterms:W3CDTF">2019-07-03T17:36:37Z</dcterms:modified>
</cp:coreProperties>
</file>