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7" r:id="rId2"/>
    <p:sldMasterId id="2147483691" r:id="rId3"/>
  </p:sldMasterIdLst>
  <p:notesMasterIdLst>
    <p:notesMasterId r:id="rId33"/>
  </p:notesMasterIdLst>
  <p:sldIdLst>
    <p:sldId id="256" r:id="rId4"/>
    <p:sldId id="288" r:id="rId5"/>
    <p:sldId id="262" r:id="rId6"/>
    <p:sldId id="257" r:id="rId7"/>
    <p:sldId id="265" r:id="rId8"/>
    <p:sldId id="258" r:id="rId9"/>
    <p:sldId id="264" r:id="rId10"/>
    <p:sldId id="266" r:id="rId11"/>
    <p:sldId id="267" r:id="rId12"/>
    <p:sldId id="270"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6" r:id="rId29"/>
    <p:sldId id="285" r:id="rId30"/>
    <p:sldId id="283" r:id="rId31"/>
    <p:sldId id="28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30" autoAdjust="0"/>
  </p:normalViewPr>
  <p:slideViewPr>
    <p:cSldViewPr snapToGrid="0">
      <p:cViewPr varScale="1">
        <p:scale>
          <a:sx n="85" d="100"/>
          <a:sy n="85" d="100"/>
        </p:scale>
        <p:origin x="14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Sheltered</c:v>
                </c:pt>
              </c:strCache>
            </c:strRef>
          </c:tx>
          <c:spPr>
            <a:solidFill>
              <a:srgbClr val="C00000"/>
            </a:solidFill>
            <a:ln>
              <a:noFill/>
            </a:ln>
            <a:effectLst/>
          </c:spPr>
          <c:invertIfNegative val="0"/>
          <c:cat>
            <c:strRef>
              <c:f>Sheet1!$A$2:$A$7</c:f>
              <c:strCache>
                <c:ptCount val="6"/>
                <c:pt idx="0">
                  <c:v>Vancouver and Clark</c:v>
                </c:pt>
                <c:pt idx="1">
                  <c:v>Everett/Snohomish</c:v>
                </c:pt>
                <c:pt idx="2">
                  <c:v>WA Balance of State</c:v>
                </c:pt>
                <c:pt idx="3">
                  <c:v>Seattle/King</c:v>
                </c:pt>
                <c:pt idx="4">
                  <c:v>Tacoma, Lakewood/Pierce</c:v>
                </c:pt>
                <c:pt idx="5">
                  <c:v>Spokane City &amp; County</c:v>
                </c:pt>
              </c:strCache>
            </c:strRef>
          </c:cat>
          <c:val>
            <c:numRef>
              <c:f>Sheet1!$B$2:$B$7</c:f>
              <c:numCache>
                <c:formatCode>General</c:formatCode>
                <c:ptCount val="6"/>
                <c:pt idx="0">
                  <c:v>16</c:v>
                </c:pt>
                <c:pt idx="1">
                  <c:v>20</c:v>
                </c:pt>
                <c:pt idx="2">
                  <c:v>215</c:v>
                </c:pt>
                <c:pt idx="3">
                  <c:v>392</c:v>
                </c:pt>
                <c:pt idx="4">
                  <c:v>60</c:v>
                </c:pt>
                <c:pt idx="5">
                  <c:v>67</c:v>
                </c:pt>
              </c:numCache>
            </c:numRef>
          </c:val>
          <c:extLst xmlns:c16r2="http://schemas.microsoft.com/office/drawing/2015/06/chart">
            <c:ext xmlns:c16="http://schemas.microsoft.com/office/drawing/2014/chart" uri="{C3380CC4-5D6E-409C-BE32-E72D297353CC}">
              <c16:uniqueId val="{00000000-738D-4E70-BA26-1BC4565A9F31}"/>
            </c:ext>
          </c:extLst>
        </c:ser>
        <c:ser>
          <c:idx val="1"/>
          <c:order val="1"/>
          <c:tx>
            <c:strRef>
              <c:f>Sheet1!$C$1</c:f>
              <c:strCache>
                <c:ptCount val="1"/>
                <c:pt idx="0">
                  <c:v>Unsheltered</c:v>
                </c:pt>
              </c:strCache>
            </c:strRef>
          </c:tx>
          <c:spPr>
            <a:solidFill>
              <a:srgbClr val="7030A0"/>
            </a:solidFill>
            <a:ln>
              <a:noFill/>
            </a:ln>
            <a:effectLst/>
          </c:spPr>
          <c:invertIfNegative val="0"/>
          <c:cat>
            <c:strRef>
              <c:f>Sheet1!$A$2:$A$7</c:f>
              <c:strCache>
                <c:ptCount val="6"/>
                <c:pt idx="0">
                  <c:v>Vancouver and Clark</c:v>
                </c:pt>
                <c:pt idx="1">
                  <c:v>Everett/Snohomish</c:v>
                </c:pt>
                <c:pt idx="2">
                  <c:v>WA Balance of State</c:v>
                </c:pt>
                <c:pt idx="3">
                  <c:v>Seattle/King</c:v>
                </c:pt>
                <c:pt idx="4">
                  <c:v>Tacoma, Lakewood/Pierce</c:v>
                </c:pt>
                <c:pt idx="5">
                  <c:v>Spokane City &amp; County</c:v>
                </c:pt>
              </c:strCache>
            </c:strRef>
          </c:cat>
          <c:val>
            <c:numRef>
              <c:f>Sheet1!$C$2:$C$7</c:f>
              <c:numCache>
                <c:formatCode>General</c:formatCode>
                <c:ptCount val="6"/>
                <c:pt idx="0">
                  <c:v>21</c:v>
                </c:pt>
                <c:pt idx="1">
                  <c:v>32</c:v>
                </c:pt>
                <c:pt idx="2">
                  <c:v>175</c:v>
                </c:pt>
                <c:pt idx="3">
                  <c:v>529</c:v>
                </c:pt>
                <c:pt idx="4">
                  <c:v>80</c:v>
                </c:pt>
                <c:pt idx="5">
                  <c:v>29</c:v>
                </c:pt>
              </c:numCache>
            </c:numRef>
          </c:val>
          <c:extLst xmlns:c16r2="http://schemas.microsoft.com/office/drawing/2015/06/chart">
            <c:ext xmlns:c16="http://schemas.microsoft.com/office/drawing/2014/chart" uri="{C3380CC4-5D6E-409C-BE32-E72D297353CC}">
              <c16:uniqueId val="{00000001-738D-4E70-BA26-1BC4565A9F31}"/>
            </c:ext>
          </c:extLst>
        </c:ser>
        <c:ser>
          <c:idx val="2"/>
          <c:order val="2"/>
          <c:tx>
            <c:strRef>
              <c:f>Sheet1!$D$1</c:f>
              <c:strCache>
                <c:ptCount val="1"/>
                <c:pt idx="0">
                  <c:v>Column1</c:v>
                </c:pt>
              </c:strCache>
            </c:strRef>
          </c:tx>
          <c:spPr>
            <a:solidFill>
              <a:schemeClr val="accent3"/>
            </a:solidFill>
            <a:ln>
              <a:noFill/>
            </a:ln>
            <a:effectLst/>
          </c:spPr>
          <c:invertIfNegative val="0"/>
          <c:cat>
            <c:strRef>
              <c:f>Sheet1!$A$2:$A$7</c:f>
              <c:strCache>
                <c:ptCount val="6"/>
                <c:pt idx="0">
                  <c:v>Vancouver and Clark</c:v>
                </c:pt>
                <c:pt idx="1">
                  <c:v>Everett/Snohomish</c:v>
                </c:pt>
                <c:pt idx="2">
                  <c:v>WA Balance of State</c:v>
                </c:pt>
                <c:pt idx="3">
                  <c:v>Seattle/King</c:v>
                </c:pt>
                <c:pt idx="4">
                  <c:v>Tacoma, Lakewood/Pierce</c:v>
                </c:pt>
                <c:pt idx="5">
                  <c:v>Spokane City &amp; County</c:v>
                </c:pt>
              </c:strCache>
            </c:strRef>
          </c:cat>
          <c:val>
            <c:numRef>
              <c:f>Sheet1!$D$2:$D$7</c:f>
              <c:numCache>
                <c:formatCode>General</c:formatCode>
                <c:ptCount val="6"/>
                <c:pt idx="0">
                  <c:v>2</c:v>
                </c:pt>
                <c:pt idx="1">
                  <c:v>2</c:v>
                </c:pt>
                <c:pt idx="2">
                  <c:v>3</c:v>
                </c:pt>
                <c:pt idx="3">
                  <c:v>5</c:v>
                </c:pt>
                <c:pt idx="5">
                  <c:v>0</c:v>
                </c:pt>
              </c:numCache>
            </c:numRef>
          </c:val>
          <c:extLst xmlns:c16r2="http://schemas.microsoft.com/office/drawing/2015/06/chart">
            <c:ext xmlns:c16="http://schemas.microsoft.com/office/drawing/2014/chart" uri="{C3380CC4-5D6E-409C-BE32-E72D297353CC}">
              <c16:uniqueId val="{00000002-738D-4E70-BA26-1BC4565A9F31}"/>
            </c:ext>
          </c:extLst>
        </c:ser>
        <c:dLbls>
          <c:showLegendKey val="0"/>
          <c:showVal val="0"/>
          <c:showCatName val="0"/>
          <c:showSerName val="0"/>
          <c:showPercent val="0"/>
          <c:showBubbleSize val="0"/>
        </c:dLbls>
        <c:gapWidth val="219"/>
        <c:overlap val="-27"/>
        <c:axId val="229062544"/>
        <c:axId val="229062936"/>
      </c:barChart>
      <c:catAx>
        <c:axId val="2290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062936"/>
        <c:crosses val="autoZero"/>
        <c:auto val="1"/>
        <c:lblAlgn val="ctr"/>
        <c:lblOffset val="100"/>
        <c:noMultiLvlLbl val="0"/>
      </c:catAx>
      <c:valAx>
        <c:axId val="22906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06254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BCD16-D162-4D57-9DFF-C123D322B3E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E715117-4BF5-4128-819B-912694511191}">
      <dgm:prSet phldrT="[Text]" custT="1"/>
      <dgm:spPr>
        <a:solidFill>
          <a:srgbClr val="00B050"/>
        </a:solidFill>
      </dgm:spPr>
      <dgm:t>
        <a:bodyPr/>
        <a:lstStyle/>
        <a:p>
          <a:r>
            <a:rPr lang="en-US" sz="2600" b="1" dirty="0" smtClean="0">
              <a:solidFill>
                <a:schemeClr val="bg1"/>
              </a:solidFill>
              <a:latin typeface="+mj-lt"/>
            </a:rPr>
            <a:t>Housing </a:t>
          </a:r>
          <a:endParaRPr lang="en-US" sz="2600" b="1" dirty="0">
            <a:solidFill>
              <a:schemeClr val="bg1"/>
            </a:solidFill>
            <a:latin typeface="+mj-lt"/>
          </a:endParaRPr>
        </a:p>
      </dgm:t>
    </dgm:pt>
    <dgm:pt modelId="{7E6AD1DE-2E46-49EF-9DAB-225450C7798B}" type="parTrans" cxnId="{8BD69BB4-04D3-4D7D-A6EE-C5C637CED7BD}">
      <dgm:prSet/>
      <dgm:spPr/>
      <dgm:t>
        <a:bodyPr/>
        <a:lstStyle/>
        <a:p>
          <a:endParaRPr lang="en-US"/>
        </a:p>
      </dgm:t>
    </dgm:pt>
    <dgm:pt modelId="{ECBA0D80-CF0B-49F2-A41B-00A95E320A85}" type="sibTrans" cxnId="{8BD69BB4-04D3-4D7D-A6EE-C5C637CED7BD}">
      <dgm:prSet/>
      <dgm:spPr/>
      <dgm:t>
        <a:bodyPr/>
        <a:lstStyle/>
        <a:p>
          <a:endParaRPr lang="en-US"/>
        </a:p>
      </dgm:t>
    </dgm:pt>
    <dgm:pt modelId="{91C9B389-599F-4BFE-9D5B-5614A6AC5143}">
      <dgm:prSet phldrT="[Text]" custT="1"/>
      <dgm:spPr>
        <a:solidFill>
          <a:srgbClr val="00B050"/>
        </a:solidFill>
      </dgm:spPr>
      <dgm:t>
        <a:bodyPr/>
        <a:lstStyle/>
        <a:p>
          <a:r>
            <a:rPr lang="en-US" sz="2400" b="1" dirty="0" smtClean="0">
              <a:solidFill>
                <a:schemeClr val="bg1"/>
              </a:solidFill>
              <a:latin typeface="+mj-lt"/>
            </a:rPr>
            <a:t>Access to treatment &amp; other services</a:t>
          </a:r>
          <a:endParaRPr lang="en-US" sz="2400" b="1" dirty="0">
            <a:solidFill>
              <a:schemeClr val="bg1"/>
            </a:solidFill>
            <a:latin typeface="+mj-lt"/>
          </a:endParaRPr>
        </a:p>
      </dgm:t>
    </dgm:pt>
    <dgm:pt modelId="{516AED61-64AF-46B9-9E24-B6C3DA4F3365}" type="parTrans" cxnId="{6849F2E6-CB0D-4E30-B5E1-F3E9A81CAF07}">
      <dgm:prSet/>
      <dgm:spPr/>
      <dgm:t>
        <a:bodyPr/>
        <a:lstStyle/>
        <a:p>
          <a:endParaRPr lang="en-US"/>
        </a:p>
      </dgm:t>
    </dgm:pt>
    <dgm:pt modelId="{7E2D1B4E-731E-426F-8163-CB9BC58CF717}" type="sibTrans" cxnId="{6849F2E6-CB0D-4E30-B5E1-F3E9A81CAF07}">
      <dgm:prSet/>
      <dgm:spPr/>
      <dgm:t>
        <a:bodyPr/>
        <a:lstStyle/>
        <a:p>
          <a:endParaRPr lang="en-US"/>
        </a:p>
      </dgm:t>
    </dgm:pt>
    <dgm:pt modelId="{EDE80151-EE3A-4820-B50C-6D211FE0EE9C}">
      <dgm:prSet phldrT="[Text]" custT="1"/>
      <dgm:spPr>
        <a:solidFill>
          <a:srgbClr val="00B050"/>
        </a:solidFill>
      </dgm:spPr>
      <dgm:t>
        <a:bodyPr/>
        <a:lstStyle/>
        <a:p>
          <a:r>
            <a:rPr lang="en-US" sz="2400" b="1" dirty="0" smtClean="0">
              <a:solidFill>
                <a:schemeClr val="bg1"/>
              </a:solidFill>
              <a:latin typeface="+mj-lt"/>
            </a:rPr>
            <a:t>Employment Opportunities </a:t>
          </a:r>
          <a:endParaRPr lang="en-US" sz="2400" b="1" dirty="0">
            <a:solidFill>
              <a:schemeClr val="bg1"/>
            </a:solidFill>
            <a:latin typeface="+mj-lt"/>
          </a:endParaRPr>
        </a:p>
      </dgm:t>
    </dgm:pt>
    <dgm:pt modelId="{A557463A-48E3-4437-BFE7-6C318677D417}" type="parTrans" cxnId="{94C56E9B-4067-48FD-B402-C4617585F056}">
      <dgm:prSet/>
      <dgm:spPr/>
      <dgm:t>
        <a:bodyPr/>
        <a:lstStyle/>
        <a:p>
          <a:endParaRPr lang="en-US"/>
        </a:p>
      </dgm:t>
    </dgm:pt>
    <dgm:pt modelId="{56C3B66C-6888-4A8F-A2FF-F90E29778FE5}" type="sibTrans" cxnId="{94C56E9B-4067-48FD-B402-C4617585F056}">
      <dgm:prSet/>
      <dgm:spPr/>
      <dgm:t>
        <a:bodyPr/>
        <a:lstStyle/>
        <a:p>
          <a:endParaRPr lang="en-US"/>
        </a:p>
      </dgm:t>
    </dgm:pt>
    <dgm:pt modelId="{09CD2914-5973-4A63-BAD9-2B43F1DB5A8B}">
      <dgm:prSet phldrT="[Text]" custT="1"/>
      <dgm:spPr>
        <a:solidFill>
          <a:srgbClr val="00B050"/>
        </a:solidFill>
      </dgm:spPr>
      <dgm:t>
        <a:bodyPr/>
        <a:lstStyle/>
        <a:p>
          <a:r>
            <a:rPr lang="en-US" sz="2400" b="1" dirty="0" smtClean="0">
              <a:solidFill>
                <a:schemeClr val="bg1"/>
              </a:solidFill>
              <a:latin typeface="+mj-lt"/>
            </a:rPr>
            <a:t>Community Investment</a:t>
          </a:r>
          <a:endParaRPr lang="en-US" sz="2400" b="1" dirty="0">
            <a:solidFill>
              <a:schemeClr val="bg1"/>
            </a:solidFill>
            <a:latin typeface="+mj-lt"/>
          </a:endParaRPr>
        </a:p>
      </dgm:t>
    </dgm:pt>
    <dgm:pt modelId="{C013D3CA-60F6-41AF-A3AF-8D9D81D4DD6F}" type="parTrans" cxnId="{57786032-EE24-4566-99DD-81ECA0FC3B60}">
      <dgm:prSet/>
      <dgm:spPr/>
      <dgm:t>
        <a:bodyPr/>
        <a:lstStyle/>
        <a:p>
          <a:endParaRPr lang="en-US"/>
        </a:p>
      </dgm:t>
    </dgm:pt>
    <dgm:pt modelId="{4994D849-B39C-43E6-B541-8B3519C83BE7}" type="sibTrans" cxnId="{57786032-EE24-4566-99DD-81ECA0FC3B60}">
      <dgm:prSet/>
      <dgm:spPr/>
      <dgm:t>
        <a:bodyPr/>
        <a:lstStyle/>
        <a:p>
          <a:endParaRPr lang="en-US"/>
        </a:p>
      </dgm:t>
    </dgm:pt>
    <dgm:pt modelId="{45D14C4B-9B2F-4036-AA02-879419DF469F}">
      <dgm:prSet phldrT="[Text]" custT="1"/>
      <dgm:spPr>
        <a:solidFill>
          <a:srgbClr val="00B050"/>
        </a:solidFill>
      </dgm:spPr>
      <dgm:t>
        <a:bodyPr/>
        <a:lstStyle/>
        <a:p>
          <a:r>
            <a:rPr lang="en-US" sz="2200" b="1" dirty="0" smtClean="0">
              <a:solidFill>
                <a:schemeClr val="bg1"/>
              </a:solidFill>
              <a:latin typeface="+mj-lt"/>
            </a:rPr>
            <a:t>Decrease in incarcerations &amp; hospitalizations</a:t>
          </a:r>
          <a:endParaRPr lang="en-US" sz="2200" b="1" dirty="0">
            <a:solidFill>
              <a:schemeClr val="bg1"/>
            </a:solidFill>
            <a:latin typeface="+mj-lt"/>
          </a:endParaRPr>
        </a:p>
      </dgm:t>
    </dgm:pt>
    <dgm:pt modelId="{D9FD61B9-306B-4010-B7E6-6483B411D5D2}" type="parTrans" cxnId="{E3296AEE-DF91-46CE-9967-2D257BB9F0A3}">
      <dgm:prSet/>
      <dgm:spPr/>
      <dgm:t>
        <a:bodyPr/>
        <a:lstStyle/>
        <a:p>
          <a:endParaRPr lang="en-US"/>
        </a:p>
      </dgm:t>
    </dgm:pt>
    <dgm:pt modelId="{D43570CA-3F79-4A0B-B4CC-712C558B7666}" type="sibTrans" cxnId="{E3296AEE-DF91-46CE-9967-2D257BB9F0A3}">
      <dgm:prSet/>
      <dgm:spPr/>
      <dgm:t>
        <a:bodyPr/>
        <a:lstStyle/>
        <a:p>
          <a:endParaRPr lang="en-US"/>
        </a:p>
      </dgm:t>
    </dgm:pt>
    <dgm:pt modelId="{08071100-EC1E-4654-8D69-CC32C5F4EDB3}" type="pres">
      <dgm:prSet presAssocID="{0BCBCD16-D162-4D57-9DFF-C123D322B3E8}" presName="cycle" presStyleCnt="0">
        <dgm:presLayoutVars>
          <dgm:dir/>
          <dgm:resizeHandles val="exact"/>
        </dgm:presLayoutVars>
      </dgm:prSet>
      <dgm:spPr/>
      <dgm:t>
        <a:bodyPr/>
        <a:lstStyle/>
        <a:p>
          <a:endParaRPr lang="en-US"/>
        </a:p>
      </dgm:t>
    </dgm:pt>
    <dgm:pt modelId="{DCAF0B89-B77C-4CC4-B098-58772C8F0A1B}" type="pres">
      <dgm:prSet presAssocID="{CE715117-4BF5-4128-819B-912694511191}" presName="node" presStyleLbl="node1" presStyleIdx="0" presStyleCnt="5" custScaleX="115436" custScaleY="105092" custRadScaleRad="95780">
        <dgm:presLayoutVars>
          <dgm:bulletEnabled val="1"/>
        </dgm:presLayoutVars>
      </dgm:prSet>
      <dgm:spPr/>
      <dgm:t>
        <a:bodyPr/>
        <a:lstStyle/>
        <a:p>
          <a:endParaRPr lang="en-US"/>
        </a:p>
      </dgm:t>
    </dgm:pt>
    <dgm:pt modelId="{2E131016-5E73-4983-9BCF-950A08EA7E02}" type="pres">
      <dgm:prSet presAssocID="{CE715117-4BF5-4128-819B-912694511191}" presName="spNode" presStyleCnt="0"/>
      <dgm:spPr/>
    </dgm:pt>
    <dgm:pt modelId="{B33E824C-3518-411A-A5EF-CBB497B7036B}" type="pres">
      <dgm:prSet presAssocID="{ECBA0D80-CF0B-49F2-A41B-00A95E320A85}" presName="sibTrans" presStyleLbl="sibTrans1D1" presStyleIdx="0" presStyleCnt="5"/>
      <dgm:spPr/>
      <dgm:t>
        <a:bodyPr/>
        <a:lstStyle/>
        <a:p>
          <a:endParaRPr lang="en-US"/>
        </a:p>
      </dgm:t>
    </dgm:pt>
    <dgm:pt modelId="{FC0968E6-3FB6-40F5-B38D-25DA6064ABF0}" type="pres">
      <dgm:prSet presAssocID="{91C9B389-599F-4BFE-9D5B-5614A6AC5143}" presName="node" presStyleLbl="node1" presStyleIdx="1" presStyleCnt="5" custScaleX="129913" custScaleY="144042">
        <dgm:presLayoutVars>
          <dgm:bulletEnabled val="1"/>
        </dgm:presLayoutVars>
      </dgm:prSet>
      <dgm:spPr/>
      <dgm:t>
        <a:bodyPr/>
        <a:lstStyle/>
        <a:p>
          <a:endParaRPr lang="en-US"/>
        </a:p>
      </dgm:t>
    </dgm:pt>
    <dgm:pt modelId="{88E9870B-B0FE-44B9-BBB9-07A1AF6A2A91}" type="pres">
      <dgm:prSet presAssocID="{91C9B389-599F-4BFE-9D5B-5614A6AC5143}" presName="spNode" presStyleCnt="0"/>
      <dgm:spPr/>
    </dgm:pt>
    <dgm:pt modelId="{DE973A25-0F49-4B93-88CB-5262516D8898}" type="pres">
      <dgm:prSet presAssocID="{7E2D1B4E-731E-426F-8163-CB9BC58CF717}" presName="sibTrans" presStyleLbl="sibTrans1D1" presStyleIdx="1" presStyleCnt="5"/>
      <dgm:spPr/>
      <dgm:t>
        <a:bodyPr/>
        <a:lstStyle/>
        <a:p>
          <a:endParaRPr lang="en-US"/>
        </a:p>
      </dgm:t>
    </dgm:pt>
    <dgm:pt modelId="{A88EDEDD-0C5A-4245-9F96-BD648D01C9E0}" type="pres">
      <dgm:prSet presAssocID="{EDE80151-EE3A-4820-B50C-6D211FE0EE9C}" presName="node" presStyleLbl="node1" presStyleIdx="2" presStyleCnt="5" custScaleX="138341" custScaleY="140587">
        <dgm:presLayoutVars>
          <dgm:bulletEnabled val="1"/>
        </dgm:presLayoutVars>
      </dgm:prSet>
      <dgm:spPr/>
      <dgm:t>
        <a:bodyPr/>
        <a:lstStyle/>
        <a:p>
          <a:endParaRPr lang="en-US"/>
        </a:p>
      </dgm:t>
    </dgm:pt>
    <dgm:pt modelId="{4A4BA064-E24B-4261-8F52-FCAB54538666}" type="pres">
      <dgm:prSet presAssocID="{EDE80151-EE3A-4820-B50C-6D211FE0EE9C}" presName="spNode" presStyleCnt="0"/>
      <dgm:spPr/>
    </dgm:pt>
    <dgm:pt modelId="{A7A816EE-0DC1-4210-B375-7A570D20BC89}" type="pres">
      <dgm:prSet presAssocID="{56C3B66C-6888-4A8F-A2FF-F90E29778FE5}" presName="sibTrans" presStyleLbl="sibTrans1D1" presStyleIdx="2" presStyleCnt="5"/>
      <dgm:spPr/>
      <dgm:t>
        <a:bodyPr/>
        <a:lstStyle/>
        <a:p>
          <a:endParaRPr lang="en-US"/>
        </a:p>
      </dgm:t>
    </dgm:pt>
    <dgm:pt modelId="{56A62E06-1088-45FA-B986-ABF68FE4CE29}" type="pres">
      <dgm:prSet presAssocID="{09CD2914-5973-4A63-BAD9-2B43F1DB5A8B}" presName="node" presStyleLbl="node1" presStyleIdx="3" presStyleCnt="5" custScaleX="127913" custScaleY="142853">
        <dgm:presLayoutVars>
          <dgm:bulletEnabled val="1"/>
        </dgm:presLayoutVars>
      </dgm:prSet>
      <dgm:spPr/>
      <dgm:t>
        <a:bodyPr/>
        <a:lstStyle/>
        <a:p>
          <a:endParaRPr lang="en-US"/>
        </a:p>
      </dgm:t>
    </dgm:pt>
    <dgm:pt modelId="{BE3FA8EC-8D2B-46D3-BF1A-F530C27C44F3}" type="pres">
      <dgm:prSet presAssocID="{09CD2914-5973-4A63-BAD9-2B43F1DB5A8B}" presName="spNode" presStyleCnt="0"/>
      <dgm:spPr/>
    </dgm:pt>
    <dgm:pt modelId="{E7DA5261-5100-40E5-A251-74E920B80D6D}" type="pres">
      <dgm:prSet presAssocID="{4994D849-B39C-43E6-B541-8B3519C83BE7}" presName="sibTrans" presStyleLbl="sibTrans1D1" presStyleIdx="3" presStyleCnt="5"/>
      <dgm:spPr/>
      <dgm:t>
        <a:bodyPr/>
        <a:lstStyle/>
        <a:p>
          <a:endParaRPr lang="en-US"/>
        </a:p>
      </dgm:t>
    </dgm:pt>
    <dgm:pt modelId="{2A39C052-5078-455E-B284-E47599AD0F84}" type="pres">
      <dgm:prSet presAssocID="{45D14C4B-9B2F-4036-AA02-879419DF469F}" presName="node" presStyleLbl="node1" presStyleIdx="4" presStyleCnt="5" custScaleX="146529" custScaleY="146588" custRadScaleRad="104126" custRadScaleInc="-16350">
        <dgm:presLayoutVars>
          <dgm:bulletEnabled val="1"/>
        </dgm:presLayoutVars>
      </dgm:prSet>
      <dgm:spPr/>
      <dgm:t>
        <a:bodyPr/>
        <a:lstStyle/>
        <a:p>
          <a:endParaRPr lang="en-US"/>
        </a:p>
      </dgm:t>
    </dgm:pt>
    <dgm:pt modelId="{CCBC2EFF-6C95-4C91-8157-ADE031F876CF}" type="pres">
      <dgm:prSet presAssocID="{45D14C4B-9B2F-4036-AA02-879419DF469F}" presName="spNode" presStyleCnt="0"/>
      <dgm:spPr/>
    </dgm:pt>
    <dgm:pt modelId="{1C30A83D-8CD3-4D32-98F5-5CDD5F456CD9}" type="pres">
      <dgm:prSet presAssocID="{D43570CA-3F79-4A0B-B4CC-712C558B7666}" presName="sibTrans" presStyleLbl="sibTrans1D1" presStyleIdx="4" presStyleCnt="5"/>
      <dgm:spPr/>
      <dgm:t>
        <a:bodyPr/>
        <a:lstStyle/>
        <a:p>
          <a:endParaRPr lang="en-US"/>
        </a:p>
      </dgm:t>
    </dgm:pt>
  </dgm:ptLst>
  <dgm:cxnLst>
    <dgm:cxn modelId="{034A095A-00F9-4515-97A0-DBCA61CC1630}" type="presOf" srcId="{ECBA0D80-CF0B-49F2-A41B-00A95E320A85}" destId="{B33E824C-3518-411A-A5EF-CBB497B7036B}" srcOrd="0" destOrd="0" presId="urn:microsoft.com/office/officeart/2005/8/layout/cycle6"/>
    <dgm:cxn modelId="{1B6F7A8B-889E-4489-9C0B-02FE4CCBCE30}" type="presOf" srcId="{56C3B66C-6888-4A8F-A2FF-F90E29778FE5}" destId="{A7A816EE-0DC1-4210-B375-7A570D20BC89}" srcOrd="0" destOrd="0" presId="urn:microsoft.com/office/officeart/2005/8/layout/cycle6"/>
    <dgm:cxn modelId="{8BD69BB4-04D3-4D7D-A6EE-C5C637CED7BD}" srcId="{0BCBCD16-D162-4D57-9DFF-C123D322B3E8}" destId="{CE715117-4BF5-4128-819B-912694511191}" srcOrd="0" destOrd="0" parTransId="{7E6AD1DE-2E46-49EF-9DAB-225450C7798B}" sibTransId="{ECBA0D80-CF0B-49F2-A41B-00A95E320A85}"/>
    <dgm:cxn modelId="{F41795F5-2D41-4D14-9C1E-AAC61EA4ABC0}" type="presOf" srcId="{91C9B389-599F-4BFE-9D5B-5614A6AC5143}" destId="{FC0968E6-3FB6-40F5-B38D-25DA6064ABF0}" srcOrd="0" destOrd="0" presId="urn:microsoft.com/office/officeart/2005/8/layout/cycle6"/>
    <dgm:cxn modelId="{6849F2E6-CB0D-4E30-B5E1-F3E9A81CAF07}" srcId="{0BCBCD16-D162-4D57-9DFF-C123D322B3E8}" destId="{91C9B389-599F-4BFE-9D5B-5614A6AC5143}" srcOrd="1" destOrd="0" parTransId="{516AED61-64AF-46B9-9E24-B6C3DA4F3365}" sibTransId="{7E2D1B4E-731E-426F-8163-CB9BC58CF717}"/>
    <dgm:cxn modelId="{FD9639FA-CE1C-453C-9BAA-CAD9B8D25080}" type="presOf" srcId="{09CD2914-5973-4A63-BAD9-2B43F1DB5A8B}" destId="{56A62E06-1088-45FA-B986-ABF68FE4CE29}" srcOrd="0" destOrd="0" presId="urn:microsoft.com/office/officeart/2005/8/layout/cycle6"/>
    <dgm:cxn modelId="{57786032-EE24-4566-99DD-81ECA0FC3B60}" srcId="{0BCBCD16-D162-4D57-9DFF-C123D322B3E8}" destId="{09CD2914-5973-4A63-BAD9-2B43F1DB5A8B}" srcOrd="3" destOrd="0" parTransId="{C013D3CA-60F6-41AF-A3AF-8D9D81D4DD6F}" sibTransId="{4994D849-B39C-43E6-B541-8B3519C83BE7}"/>
    <dgm:cxn modelId="{D1152F02-F594-4BFE-9989-5B0DF82A28A4}" type="presOf" srcId="{45D14C4B-9B2F-4036-AA02-879419DF469F}" destId="{2A39C052-5078-455E-B284-E47599AD0F84}" srcOrd="0" destOrd="0" presId="urn:microsoft.com/office/officeart/2005/8/layout/cycle6"/>
    <dgm:cxn modelId="{B8436AD1-E3BF-4972-A4B2-45D93E9EE594}" type="presOf" srcId="{EDE80151-EE3A-4820-B50C-6D211FE0EE9C}" destId="{A88EDEDD-0C5A-4245-9F96-BD648D01C9E0}" srcOrd="0" destOrd="0" presId="urn:microsoft.com/office/officeart/2005/8/layout/cycle6"/>
    <dgm:cxn modelId="{7453579D-9575-4307-8E68-C888DFA070B7}" type="presOf" srcId="{D43570CA-3F79-4A0B-B4CC-712C558B7666}" destId="{1C30A83D-8CD3-4D32-98F5-5CDD5F456CD9}" srcOrd="0" destOrd="0" presId="urn:microsoft.com/office/officeart/2005/8/layout/cycle6"/>
    <dgm:cxn modelId="{94C56E9B-4067-48FD-B402-C4617585F056}" srcId="{0BCBCD16-D162-4D57-9DFF-C123D322B3E8}" destId="{EDE80151-EE3A-4820-B50C-6D211FE0EE9C}" srcOrd="2" destOrd="0" parTransId="{A557463A-48E3-4437-BFE7-6C318677D417}" sibTransId="{56C3B66C-6888-4A8F-A2FF-F90E29778FE5}"/>
    <dgm:cxn modelId="{5B39672B-C27F-4FA9-800E-C231A3DEA0C0}" type="presOf" srcId="{7E2D1B4E-731E-426F-8163-CB9BC58CF717}" destId="{DE973A25-0F49-4B93-88CB-5262516D8898}" srcOrd="0" destOrd="0" presId="urn:microsoft.com/office/officeart/2005/8/layout/cycle6"/>
    <dgm:cxn modelId="{E3296AEE-DF91-46CE-9967-2D257BB9F0A3}" srcId="{0BCBCD16-D162-4D57-9DFF-C123D322B3E8}" destId="{45D14C4B-9B2F-4036-AA02-879419DF469F}" srcOrd="4" destOrd="0" parTransId="{D9FD61B9-306B-4010-B7E6-6483B411D5D2}" sibTransId="{D43570CA-3F79-4A0B-B4CC-712C558B7666}"/>
    <dgm:cxn modelId="{9ED655ED-E9CC-4885-8FFE-930B1DAAAD3F}" type="presOf" srcId="{0BCBCD16-D162-4D57-9DFF-C123D322B3E8}" destId="{08071100-EC1E-4654-8D69-CC32C5F4EDB3}" srcOrd="0" destOrd="0" presId="urn:microsoft.com/office/officeart/2005/8/layout/cycle6"/>
    <dgm:cxn modelId="{E2F6001D-F810-4866-BAEC-F673B7A8984F}" type="presOf" srcId="{4994D849-B39C-43E6-B541-8B3519C83BE7}" destId="{E7DA5261-5100-40E5-A251-74E920B80D6D}" srcOrd="0" destOrd="0" presId="urn:microsoft.com/office/officeart/2005/8/layout/cycle6"/>
    <dgm:cxn modelId="{74C96E9F-F4D2-4D67-B988-CC591DE01836}" type="presOf" srcId="{CE715117-4BF5-4128-819B-912694511191}" destId="{DCAF0B89-B77C-4CC4-B098-58772C8F0A1B}" srcOrd="0" destOrd="0" presId="urn:microsoft.com/office/officeart/2005/8/layout/cycle6"/>
    <dgm:cxn modelId="{BBA1ACF3-93C9-48F9-A4A6-015D02FE53B3}" type="presParOf" srcId="{08071100-EC1E-4654-8D69-CC32C5F4EDB3}" destId="{DCAF0B89-B77C-4CC4-B098-58772C8F0A1B}" srcOrd="0" destOrd="0" presId="urn:microsoft.com/office/officeart/2005/8/layout/cycle6"/>
    <dgm:cxn modelId="{71182759-E501-4087-97C3-1E612D63FBAC}" type="presParOf" srcId="{08071100-EC1E-4654-8D69-CC32C5F4EDB3}" destId="{2E131016-5E73-4983-9BCF-950A08EA7E02}" srcOrd="1" destOrd="0" presId="urn:microsoft.com/office/officeart/2005/8/layout/cycle6"/>
    <dgm:cxn modelId="{7995F994-A86B-4DE8-816D-B1FF01EA14AC}" type="presParOf" srcId="{08071100-EC1E-4654-8D69-CC32C5F4EDB3}" destId="{B33E824C-3518-411A-A5EF-CBB497B7036B}" srcOrd="2" destOrd="0" presId="urn:microsoft.com/office/officeart/2005/8/layout/cycle6"/>
    <dgm:cxn modelId="{49D9AC7D-D10F-405A-88F2-BE62C05FA77A}" type="presParOf" srcId="{08071100-EC1E-4654-8D69-CC32C5F4EDB3}" destId="{FC0968E6-3FB6-40F5-B38D-25DA6064ABF0}" srcOrd="3" destOrd="0" presId="urn:microsoft.com/office/officeart/2005/8/layout/cycle6"/>
    <dgm:cxn modelId="{99F75732-3398-4445-B74D-1CF4F2C2F5EE}" type="presParOf" srcId="{08071100-EC1E-4654-8D69-CC32C5F4EDB3}" destId="{88E9870B-B0FE-44B9-BBB9-07A1AF6A2A91}" srcOrd="4" destOrd="0" presId="urn:microsoft.com/office/officeart/2005/8/layout/cycle6"/>
    <dgm:cxn modelId="{1B9AFEA6-D507-4055-A0BA-9E19CC8BBEA6}" type="presParOf" srcId="{08071100-EC1E-4654-8D69-CC32C5F4EDB3}" destId="{DE973A25-0F49-4B93-88CB-5262516D8898}" srcOrd="5" destOrd="0" presId="urn:microsoft.com/office/officeart/2005/8/layout/cycle6"/>
    <dgm:cxn modelId="{D1583D15-F60D-47EF-8467-4F437877D30E}" type="presParOf" srcId="{08071100-EC1E-4654-8D69-CC32C5F4EDB3}" destId="{A88EDEDD-0C5A-4245-9F96-BD648D01C9E0}" srcOrd="6" destOrd="0" presId="urn:microsoft.com/office/officeart/2005/8/layout/cycle6"/>
    <dgm:cxn modelId="{FD99E838-0E30-4B94-91BB-659AAE594182}" type="presParOf" srcId="{08071100-EC1E-4654-8D69-CC32C5F4EDB3}" destId="{4A4BA064-E24B-4261-8F52-FCAB54538666}" srcOrd="7" destOrd="0" presId="urn:microsoft.com/office/officeart/2005/8/layout/cycle6"/>
    <dgm:cxn modelId="{72C462B4-D975-44E5-851B-B2D4D234D664}" type="presParOf" srcId="{08071100-EC1E-4654-8D69-CC32C5F4EDB3}" destId="{A7A816EE-0DC1-4210-B375-7A570D20BC89}" srcOrd="8" destOrd="0" presId="urn:microsoft.com/office/officeart/2005/8/layout/cycle6"/>
    <dgm:cxn modelId="{1DB01166-287A-4B91-BEB5-2C2E813CC60A}" type="presParOf" srcId="{08071100-EC1E-4654-8D69-CC32C5F4EDB3}" destId="{56A62E06-1088-45FA-B986-ABF68FE4CE29}" srcOrd="9" destOrd="0" presId="urn:microsoft.com/office/officeart/2005/8/layout/cycle6"/>
    <dgm:cxn modelId="{84333C47-402D-4A23-83B9-C14459329514}" type="presParOf" srcId="{08071100-EC1E-4654-8D69-CC32C5F4EDB3}" destId="{BE3FA8EC-8D2B-46D3-BF1A-F530C27C44F3}" srcOrd="10" destOrd="0" presId="urn:microsoft.com/office/officeart/2005/8/layout/cycle6"/>
    <dgm:cxn modelId="{337ABE58-A665-4F04-92CE-BDF610A85D42}" type="presParOf" srcId="{08071100-EC1E-4654-8D69-CC32C5F4EDB3}" destId="{E7DA5261-5100-40E5-A251-74E920B80D6D}" srcOrd="11" destOrd="0" presId="urn:microsoft.com/office/officeart/2005/8/layout/cycle6"/>
    <dgm:cxn modelId="{283D7DDC-4248-44F3-99B7-5DBA30B30A5B}" type="presParOf" srcId="{08071100-EC1E-4654-8D69-CC32C5F4EDB3}" destId="{2A39C052-5078-455E-B284-E47599AD0F84}" srcOrd="12" destOrd="0" presId="urn:microsoft.com/office/officeart/2005/8/layout/cycle6"/>
    <dgm:cxn modelId="{2094253A-F894-4BC9-8FC2-1BA614766608}" type="presParOf" srcId="{08071100-EC1E-4654-8D69-CC32C5F4EDB3}" destId="{CCBC2EFF-6C95-4C91-8157-ADE031F876CF}" srcOrd="13" destOrd="0" presId="urn:microsoft.com/office/officeart/2005/8/layout/cycle6"/>
    <dgm:cxn modelId="{18AD9D77-3A87-495D-BD2E-DD8932687EAB}" type="presParOf" srcId="{08071100-EC1E-4654-8D69-CC32C5F4EDB3}" destId="{1C30A83D-8CD3-4D32-98F5-5CDD5F456CD9}"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AC838-D435-4B48-8FC5-814C18C204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3B34AC-7B8D-4C18-B432-7D9DD150CDAC}">
      <dgm:prSet phldrT="[Text]" custT="1"/>
      <dgm:spPr/>
      <dgm:t>
        <a:bodyPr anchor="t" anchorCtr="0"/>
        <a:lstStyle/>
        <a:p>
          <a:pPr algn="ctr"/>
          <a:r>
            <a:rPr lang="en-US" sz="3500" b="1" u="sng" dirty="0" smtClean="0">
              <a:solidFill>
                <a:schemeClr val="bg1"/>
              </a:solidFill>
              <a:latin typeface="+mj-lt"/>
            </a:rPr>
            <a:t>Supplemental Security Income (SSI)</a:t>
          </a:r>
        </a:p>
        <a:p>
          <a:pPr algn="ctr"/>
          <a:r>
            <a:rPr lang="en-US" sz="2800" dirty="0" smtClean="0">
              <a:solidFill>
                <a:schemeClr val="bg1"/>
              </a:solidFill>
              <a:latin typeface="+mj-lt"/>
            </a:rPr>
            <a:t>Needs based; federal benefit rate is $771 (2019); provides Medicaid in most states</a:t>
          </a:r>
          <a:endParaRPr lang="en-US" sz="2800" dirty="0">
            <a:solidFill>
              <a:schemeClr val="bg1"/>
            </a:solidFill>
            <a:latin typeface="+mj-lt"/>
          </a:endParaRPr>
        </a:p>
      </dgm:t>
    </dgm:pt>
    <dgm:pt modelId="{29C67801-4D3B-4190-A311-9F126DAB2940}" type="parTrans" cxnId="{8E85FE5B-84EE-42B0-BC4A-085F8C698D76}">
      <dgm:prSet/>
      <dgm:spPr/>
      <dgm:t>
        <a:bodyPr/>
        <a:lstStyle/>
        <a:p>
          <a:endParaRPr lang="en-US"/>
        </a:p>
      </dgm:t>
    </dgm:pt>
    <dgm:pt modelId="{94AAE4AA-1BF7-4F42-B296-CECF89E87622}" type="sibTrans" cxnId="{8E85FE5B-84EE-42B0-BC4A-085F8C698D76}">
      <dgm:prSet/>
      <dgm:spPr/>
      <dgm:t>
        <a:bodyPr/>
        <a:lstStyle/>
        <a:p>
          <a:endParaRPr lang="en-US"/>
        </a:p>
      </dgm:t>
    </dgm:pt>
    <dgm:pt modelId="{76669166-376E-41E3-B13E-7F18CA775C79}">
      <dgm:prSet phldrT="[Text]" custT="1"/>
      <dgm:spPr/>
      <dgm:t>
        <a:bodyPr anchor="t" anchorCtr="0"/>
        <a:lstStyle/>
        <a:p>
          <a:pPr algn="ctr"/>
          <a:r>
            <a:rPr lang="en-US" sz="3500" b="1" u="sng" dirty="0" smtClean="0">
              <a:solidFill>
                <a:schemeClr val="bg1"/>
              </a:solidFill>
              <a:latin typeface="+mj-lt"/>
            </a:rPr>
            <a:t>Social Security Disability Insurance (SSDI)</a:t>
          </a:r>
        </a:p>
        <a:p>
          <a:pPr algn="ctr"/>
          <a:r>
            <a:rPr lang="en-US" sz="2800" dirty="0" smtClean="0">
              <a:solidFill>
                <a:schemeClr val="bg1"/>
              </a:solidFill>
              <a:latin typeface="+mj-lt"/>
            </a:rPr>
            <a:t>Amount depends on earnings put into SSA system; Medicare generally provided after 2 years of eligibility</a:t>
          </a:r>
          <a:endParaRPr lang="en-US" sz="2800" dirty="0">
            <a:solidFill>
              <a:schemeClr val="bg1"/>
            </a:solidFill>
            <a:latin typeface="+mj-lt"/>
          </a:endParaRPr>
        </a:p>
      </dgm:t>
    </dgm:pt>
    <dgm:pt modelId="{C7820A18-E350-4C78-BF89-21515DBF8FDE}" type="parTrans" cxnId="{F0B68858-0CA5-4020-A3E7-7C28AC013381}">
      <dgm:prSet/>
      <dgm:spPr/>
      <dgm:t>
        <a:bodyPr/>
        <a:lstStyle/>
        <a:p>
          <a:endParaRPr lang="en-US"/>
        </a:p>
      </dgm:t>
    </dgm:pt>
    <dgm:pt modelId="{07610D92-CAFF-4023-9959-76408CE6AFAF}" type="sibTrans" cxnId="{F0B68858-0CA5-4020-A3E7-7C28AC013381}">
      <dgm:prSet/>
      <dgm:spPr/>
      <dgm:t>
        <a:bodyPr/>
        <a:lstStyle/>
        <a:p>
          <a:endParaRPr lang="en-US"/>
        </a:p>
      </dgm:t>
    </dgm:pt>
    <dgm:pt modelId="{DD4D46DB-8601-40B5-A0A1-B2DF9A0EF28A}" type="pres">
      <dgm:prSet presAssocID="{A32AC838-D435-4B48-8FC5-814C18C204E7}" presName="diagram" presStyleCnt="0">
        <dgm:presLayoutVars>
          <dgm:dir/>
          <dgm:resizeHandles val="exact"/>
        </dgm:presLayoutVars>
      </dgm:prSet>
      <dgm:spPr/>
      <dgm:t>
        <a:bodyPr/>
        <a:lstStyle/>
        <a:p>
          <a:endParaRPr lang="en-US"/>
        </a:p>
      </dgm:t>
    </dgm:pt>
    <dgm:pt modelId="{46060380-5308-4828-92DE-0A25E161D587}" type="pres">
      <dgm:prSet presAssocID="{C83B34AC-7B8D-4C18-B432-7D9DD150CDAC}" presName="node" presStyleLbl="node1" presStyleIdx="0" presStyleCnt="2" custScaleY="131002" custLinFactNeighborX="-19" custLinFactNeighborY="1092">
        <dgm:presLayoutVars>
          <dgm:bulletEnabled val="1"/>
        </dgm:presLayoutVars>
      </dgm:prSet>
      <dgm:spPr/>
      <dgm:t>
        <a:bodyPr/>
        <a:lstStyle/>
        <a:p>
          <a:endParaRPr lang="en-US"/>
        </a:p>
      </dgm:t>
    </dgm:pt>
    <dgm:pt modelId="{63C99119-7312-47C6-B41C-D502C73AE9BD}" type="pres">
      <dgm:prSet presAssocID="{94AAE4AA-1BF7-4F42-B296-CECF89E87622}" presName="sibTrans" presStyleCnt="0"/>
      <dgm:spPr/>
    </dgm:pt>
    <dgm:pt modelId="{420E995C-98B3-4964-BA85-B06E0AC1C496}" type="pres">
      <dgm:prSet presAssocID="{76669166-376E-41E3-B13E-7F18CA775C79}" presName="node" presStyleLbl="node1" presStyleIdx="1" presStyleCnt="2" custScaleY="130118">
        <dgm:presLayoutVars>
          <dgm:bulletEnabled val="1"/>
        </dgm:presLayoutVars>
      </dgm:prSet>
      <dgm:spPr/>
      <dgm:t>
        <a:bodyPr/>
        <a:lstStyle/>
        <a:p>
          <a:endParaRPr lang="en-US"/>
        </a:p>
      </dgm:t>
    </dgm:pt>
  </dgm:ptLst>
  <dgm:cxnLst>
    <dgm:cxn modelId="{8E85FE5B-84EE-42B0-BC4A-085F8C698D76}" srcId="{A32AC838-D435-4B48-8FC5-814C18C204E7}" destId="{C83B34AC-7B8D-4C18-B432-7D9DD150CDAC}" srcOrd="0" destOrd="0" parTransId="{29C67801-4D3B-4190-A311-9F126DAB2940}" sibTransId="{94AAE4AA-1BF7-4F42-B296-CECF89E87622}"/>
    <dgm:cxn modelId="{F0B68858-0CA5-4020-A3E7-7C28AC013381}" srcId="{A32AC838-D435-4B48-8FC5-814C18C204E7}" destId="{76669166-376E-41E3-B13E-7F18CA775C79}" srcOrd="1" destOrd="0" parTransId="{C7820A18-E350-4C78-BF89-21515DBF8FDE}" sibTransId="{07610D92-CAFF-4023-9959-76408CE6AFAF}"/>
    <dgm:cxn modelId="{A2AD0387-5B5F-4B85-BD50-200CF3FC6946}" type="presOf" srcId="{C83B34AC-7B8D-4C18-B432-7D9DD150CDAC}" destId="{46060380-5308-4828-92DE-0A25E161D587}" srcOrd="0" destOrd="0" presId="urn:microsoft.com/office/officeart/2005/8/layout/default"/>
    <dgm:cxn modelId="{B7838F26-DE5D-45D5-AD02-3D5D02D3FFFF}" type="presOf" srcId="{A32AC838-D435-4B48-8FC5-814C18C204E7}" destId="{DD4D46DB-8601-40B5-A0A1-B2DF9A0EF28A}" srcOrd="0" destOrd="0" presId="urn:microsoft.com/office/officeart/2005/8/layout/default"/>
    <dgm:cxn modelId="{928538C4-1F04-4EBC-9486-609C51F4FC72}" type="presOf" srcId="{76669166-376E-41E3-B13E-7F18CA775C79}" destId="{420E995C-98B3-4964-BA85-B06E0AC1C496}" srcOrd="0" destOrd="0" presId="urn:microsoft.com/office/officeart/2005/8/layout/default"/>
    <dgm:cxn modelId="{E8CC6894-6460-4750-A2BF-E9968FFB5BDD}" type="presParOf" srcId="{DD4D46DB-8601-40B5-A0A1-B2DF9A0EF28A}" destId="{46060380-5308-4828-92DE-0A25E161D587}" srcOrd="0" destOrd="0" presId="urn:microsoft.com/office/officeart/2005/8/layout/default"/>
    <dgm:cxn modelId="{6E8DDFAD-A06A-410D-A6C2-7F824FB739B4}" type="presParOf" srcId="{DD4D46DB-8601-40B5-A0A1-B2DF9A0EF28A}" destId="{63C99119-7312-47C6-B41C-D502C73AE9BD}" srcOrd="1" destOrd="0" presId="urn:microsoft.com/office/officeart/2005/8/layout/default"/>
    <dgm:cxn modelId="{5D991BD9-145D-48CA-9F74-1FDA92A0CBC6}" type="presParOf" srcId="{DD4D46DB-8601-40B5-A0A1-B2DF9A0EF28A}" destId="{420E995C-98B3-4964-BA85-B06E0AC1C496}"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2436C-C6D8-46AE-B7B1-71A6BCEE539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E9E6AEBB-A468-4AD8-B52E-E8095826E8F9}">
      <dgm:prSet phldrT="[Text]" custT="1"/>
      <dgm:spPr/>
      <dgm:t>
        <a:bodyPr/>
        <a:lstStyle/>
        <a:p>
          <a:r>
            <a:rPr lang="en-US" sz="2500" dirty="0" smtClean="0">
              <a:solidFill>
                <a:srgbClr val="000000"/>
              </a:solidFill>
            </a:rPr>
            <a:t>SSA</a:t>
          </a:r>
          <a:endParaRPr lang="en-US" sz="2500" dirty="0">
            <a:solidFill>
              <a:srgbClr val="000000"/>
            </a:solidFill>
          </a:endParaRPr>
        </a:p>
      </dgm:t>
    </dgm:pt>
    <dgm:pt modelId="{B504D207-25A3-49B8-94BF-E022956D6435}" type="parTrans" cxnId="{092712B5-F64D-4AC7-BD42-70F143971A54}">
      <dgm:prSet/>
      <dgm:spPr/>
      <dgm:t>
        <a:bodyPr/>
        <a:lstStyle/>
        <a:p>
          <a:endParaRPr lang="en-US"/>
        </a:p>
      </dgm:t>
    </dgm:pt>
    <dgm:pt modelId="{54DE528D-0CC1-4693-9178-8B44CF900791}" type="sibTrans" cxnId="{092712B5-F64D-4AC7-BD42-70F143971A54}">
      <dgm:prSet/>
      <dgm:spPr/>
      <dgm:t>
        <a:bodyPr/>
        <a:lstStyle/>
        <a:p>
          <a:endParaRPr lang="en-US"/>
        </a:p>
      </dgm:t>
    </dgm:pt>
    <dgm:pt modelId="{B79871C4-ECF3-449F-92C4-8D8480101E73}">
      <dgm:prSet phldrT="[Text]" custT="1"/>
      <dgm:spPr/>
      <dgm:t>
        <a:bodyPr/>
        <a:lstStyle/>
        <a:p>
          <a:r>
            <a:rPr lang="en-US" sz="1900" b="1" dirty="0" smtClean="0">
              <a:solidFill>
                <a:schemeClr val="bg1"/>
              </a:solidFill>
              <a:latin typeface="+mj-lt"/>
            </a:rPr>
            <a:t>Social Security Administration</a:t>
          </a:r>
          <a:endParaRPr lang="en-US" sz="1900" b="1" dirty="0">
            <a:solidFill>
              <a:schemeClr val="bg1"/>
            </a:solidFill>
            <a:latin typeface="+mj-lt"/>
          </a:endParaRPr>
        </a:p>
      </dgm:t>
    </dgm:pt>
    <dgm:pt modelId="{E223D54B-5194-4945-8DFA-4C5431D193FB}" type="parTrans" cxnId="{6BE2D9A3-C7D8-46BD-AC46-492947577583}">
      <dgm:prSet/>
      <dgm:spPr/>
      <dgm:t>
        <a:bodyPr/>
        <a:lstStyle/>
        <a:p>
          <a:endParaRPr lang="en-US"/>
        </a:p>
      </dgm:t>
    </dgm:pt>
    <dgm:pt modelId="{B53C7A62-E047-4AA0-A4A4-BE00E8DD0639}" type="sibTrans" cxnId="{6BE2D9A3-C7D8-46BD-AC46-492947577583}">
      <dgm:prSet/>
      <dgm:spPr/>
      <dgm:t>
        <a:bodyPr/>
        <a:lstStyle/>
        <a:p>
          <a:endParaRPr lang="en-US"/>
        </a:p>
      </dgm:t>
    </dgm:pt>
    <dgm:pt modelId="{70343D75-4178-4943-83B3-EAC74B97A427}">
      <dgm:prSet phldrT="[Text]" custT="1"/>
      <dgm:spPr/>
      <dgm:t>
        <a:bodyPr/>
        <a:lstStyle/>
        <a:p>
          <a:r>
            <a:rPr lang="en-US" sz="2500" dirty="0" smtClean="0">
              <a:solidFill>
                <a:srgbClr val="000000"/>
              </a:solidFill>
            </a:rPr>
            <a:t>DDS</a:t>
          </a:r>
          <a:endParaRPr lang="en-US" sz="2500" dirty="0">
            <a:solidFill>
              <a:srgbClr val="000000"/>
            </a:solidFill>
          </a:endParaRPr>
        </a:p>
      </dgm:t>
    </dgm:pt>
    <dgm:pt modelId="{01D92C01-7285-44C6-B904-72128CB158F5}" type="parTrans" cxnId="{E60B508A-F440-4187-A617-CB2840AD2B67}">
      <dgm:prSet/>
      <dgm:spPr/>
      <dgm:t>
        <a:bodyPr/>
        <a:lstStyle/>
        <a:p>
          <a:endParaRPr lang="en-US"/>
        </a:p>
      </dgm:t>
    </dgm:pt>
    <dgm:pt modelId="{C3FDD760-47E7-494D-B788-C0246D678DAD}" type="sibTrans" cxnId="{E60B508A-F440-4187-A617-CB2840AD2B67}">
      <dgm:prSet/>
      <dgm:spPr/>
      <dgm:t>
        <a:bodyPr/>
        <a:lstStyle/>
        <a:p>
          <a:endParaRPr lang="en-US"/>
        </a:p>
      </dgm:t>
    </dgm:pt>
    <dgm:pt modelId="{7773D982-A51D-41F2-9B45-7AD7B770E9B6}">
      <dgm:prSet phldrT="[Text]" custT="1"/>
      <dgm:spPr/>
      <dgm:t>
        <a:bodyPr/>
        <a:lstStyle/>
        <a:p>
          <a:r>
            <a:rPr lang="en-US" sz="1900" b="1" dirty="0" smtClean="0">
              <a:solidFill>
                <a:schemeClr val="bg1"/>
              </a:solidFill>
              <a:latin typeface="+mj-lt"/>
            </a:rPr>
            <a:t>Disability Determination Services </a:t>
          </a:r>
          <a:endParaRPr lang="en-US" sz="1900" b="1" dirty="0">
            <a:solidFill>
              <a:schemeClr val="bg1"/>
            </a:solidFill>
            <a:latin typeface="+mj-lt"/>
          </a:endParaRPr>
        </a:p>
      </dgm:t>
    </dgm:pt>
    <dgm:pt modelId="{D0A57B6F-F47A-4B48-B4F9-9739AFC1067F}" type="parTrans" cxnId="{BE65E182-574B-4F21-9331-3B3CFF523D6B}">
      <dgm:prSet/>
      <dgm:spPr/>
      <dgm:t>
        <a:bodyPr/>
        <a:lstStyle/>
        <a:p>
          <a:endParaRPr lang="en-US"/>
        </a:p>
      </dgm:t>
    </dgm:pt>
    <dgm:pt modelId="{6851AB69-D3DC-48EF-97BD-7087E653F2F5}" type="sibTrans" cxnId="{BE65E182-574B-4F21-9331-3B3CFF523D6B}">
      <dgm:prSet/>
      <dgm:spPr/>
      <dgm:t>
        <a:bodyPr/>
        <a:lstStyle/>
        <a:p>
          <a:endParaRPr lang="en-US"/>
        </a:p>
      </dgm:t>
    </dgm:pt>
    <dgm:pt modelId="{6EF02786-8EBE-4642-9575-67967A556022}">
      <dgm:prSet phldrT="[Text]" custT="1"/>
      <dgm:spPr/>
      <dgm:t>
        <a:bodyPr/>
        <a:lstStyle/>
        <a:p>
          <a:r>
            <a:rPr lang="en-US" sz="1900" dirty="0" smtClean="0">
              <a:solidFill>
                <a:schemeClr val="bg1"/>
              </a:solidFill>
              <a:latin typeface="+mj-lt"/>
            </a:rPr>
            <a:t>State agency under contract to SSA</a:t>
          </a:r>
          <a:endParaRPr lang="en-US" sz="1900" dirty="0">
            <a:solidFill>
              <a:schemeClr val="bg1"/>
            </a:solidFill>
            <a:latin typeface="+mj-lt"/>
          </a:endParaRPr>
        </a:p>
      </dgm:t>
    </dgm:pt>
    <dgm:pt modelId="{AE9ABCC1-BCD2-45C7-95A8-7071D70DB0E9}" type="parTrans" cxnId="{D220C44B-89A8-4570-98E3-8EF079853B09}">
      <dgm:prSet/>
      <dgm:spPr/>
      <dgm:t>
        <a:bodyPr/>
        <a:lstStyle/>
        <a:p>
          <a:endParaRPr lang="en-US"/>
        </a:p>
      </dgm:t>
    </dgm:pt>
    <dgm:pt modelId="{BE8683A4-7884-4134-BB94-AA2C1986769E}" type="sibTrans" cxnId="{D220C44B-89A8-4570-98E3-8EF079853B09}">
      <dgm:prSet/>
      <dgm:spPr/>
      <dgm:t>
        <a:bodyPr/>
        <a:lstStyle/>
        <a:p>
          <a:endParaRPr lang="en-US"/>
        </a:p>
      </dgm:t>
    </dgm:pt>
    <dgm:pt modelId="{EDE4CB34-A8D5-4633-9469-760B55B09BA2}">
      <dgm:prSet phldrT="[Text]" custT="1"/>
      <dgm:spPr/>
      <dgm:t>
        <a:bodyPr/>
        <a:lstStyle/>
        <a:p>
          <a:r>
            <a:rPr lang="en-US" sz="2000" dirty="0" smtClean="0">
              <a:solidFill>
                <a:schemeClr val="bg1"/>
              </a:solidFill>
              <a:latin typeface="+mj-lt"/>
            </a:rPr>
            <a:t>Federal agency that administers SSI/SSDI</a:t>
          </a:r>
          <a:endParaRPr lang="en-US" sz="2000" dirty="0">
            <a:solidFill>
              <a:schemeClr val="bg1"/>
            </a:solidFill>
            <a:latin typeface="+mj-lt"/>
          </a:endParaRPr>
        </a:p>
      </dgm:t>
    </dgm:pt>
    <dgm:pt modelId="{112D6AC9-8D19-4F68-876D-DDA48F0D4B09}" type="parTrans" cxnId="{3F77351D-B163-41DC-B675-F62E08E72096}">
      <dgm:prSet/>
      <dgm:spPr/>
      <dgm:t>
        <a:bodyPr/>
        <a:lstStyle/>
        <a:p>
          <a:endParaRPr lang="en-US"/>
        </a:p>
      </dgm:t>
    </dgm:pt>
    <dgm:pt modelId="{A4661A0C-7540-4376-A14F-3048F6377FD6}" type="sibTrans" cxnId="{3F77351D-B163-41DC-B675-F62E08E72096}">
      <dgm:prSet/>
      <dgm:spPr/>
      <dgm:t>
        <a:bodyPr/>
        <a:lstStyle/>
        <a:p>
          <a:endParaRPr lang="en-US"/>
        </a:p>
      </dgm:t>
    </dgm:pt>
    <dgm:pt modelId="{78A7DEF4-5AC6-4083-A29C-09138C6CC723}">
      <dgm:prSet custT="1"/>
      <dgm:spPr/>
      <dgm:t>
        <a:bodyPr/>
        <a:lstStyle/>
        <a:p>
          <a:r>
            <a:rPr lang="en-US" sz="2000" dirty="0" smtClean="0">
              <a:solidFill>
                <a:schemeClr val="bg1"/>
              </a:solidFill>
              <a:latin typeface="+mj-lt"/>
            </a:rPr>
            <a:t>Makes the non-medical decision</a:t>
          </a:r>
        </a:p>
      </dgm:t>
    </dgm:pt>
    <dgm:pt modelId="{83332E65-C8CC-47C9-AACA-59FFDE6A44DF}" type="parTrans" cxnId="{5CD9ECC2-7194-48A3-9C88-30453B67D14C}">
      <dgm:prSet/>
      <dgm:spPr/>
      <dgm:t>
        <a:bodyPr/>
        <a:lstStyle/>
        <a:p>
          <a:endParaRPr lang="en-US"/>
        </a:p>
      </dgm:t>
    </dgm:pt>
    <dgm:pt modelId="{EFDFFA6E-8F31-48AE-BF28-4996743BE984}" type="sibTrans" cxnId="{5CD9ECC2-7194-48A3-9C88-30453B67D14C}">
      <dgm:prSet/>
      <dgm:spPr/>
      <dgm:t>
        <a:bodyPr/>
        <a:lstStyle/>
        <a:p>
          <a:endParaRPr lang="en-US"/>
        </a:p>
      </dgm:t>
    </dgm:pt>
    <dgm:pt modelId="{C0180656-3B7D-455A-9614-8D72B5045E2C}">
      <dgm:prSet custT="1"/>
      <dgm:spPr/>
      <dgm:t>
        <a:bodyPr/>
        <a:lstStyle/>
        <a:p>
          <a:r>
            <a:rPr lang="en-US" sz="1900" dirty="0" smtClean="0">
              <a:solidFill>
                <a:schemeClr val="bg1"/>
              </a:solidFill>
              <a:latin typeface="+mj-lt"/>
            </a:rPr>
            <a:t>Makes the medical/</a:t>
          </a:r>
          <a:br>
            <a:rPr lang="en-US" sz="1900" dirty="0" smtClean="0">
              <a:solidFill>
                <a:schemeClr val="bg1"/>
              </a:solidFill>
              <a:latin typeface="+mj-lt"/>
            </a:rPr>
          </a:br>
          <a:r>
            <a:rPr lang="en-US" sz="1900" dirty="0" smtClean="0">
              <a:solidFill>
                <a:schemeClr val="bg1"/>
              </a:solidFill>
              <a:latin typeface="+mj-lt"/>
            </a:rPr>
            <a:t>disability determination</a:t>
          </a:r>
        </a:p>
      </dgm:t>
    </dgm:pt>
    <dgm:pt modelId="{D5E66128-158C-4398-B64B-B629BA2D86A5}" type="parTrans" cxnId="{D30DE7D4-31AE-4627-8C4E-1B7D5F3BB1FC}">
      <dgm:prSet/>
      <dgm:spPr/>
      <dgm:t>
        <a:bodyPr/>
        <a:lstStyle/>
        <a:p>
          <a:endParaRPr lang="en-US"/>
        </a:p>
      </dgm:t>
    </dgm:pt>
    <dgm:pt modelId="{2B4C9D85-C60D-4482-8E75-DDDCFF64481A}" type="sibTrans" cxnId="{D30DE7D4-31AE-4627-8C4E-1B7D5F3BB1FC}">
      <dgm:prSet/>
      <dgm:spPr/>
      <dgm:t>
        <a:bodyPr/>
        <a:lstStyle/>
        <a:p>
          <a:endParaRPr lang="en-US"/>
        </a:p>
      </dgm:t>
    </dgm:pt>
    <dgm:pt modelId="{3E2D13CD-5CAC-4A4A-B79F-BBF0352ACB49}">
      <dgm:prSet phldrT="[Text]" custT="1"/>
      <dgm:spPr/>
      <dgm:t>
        <a:bodyPr/>
        <a:lstStyle/>
        <a:p>
          <a:r>
            <a:rPr lang="en-US" sz="2500" dirty="0" smtClean="0">
              <a:solidFill>
                <a:srgbClr val="000000"/>
              </a:solidFill>
            </a:rPr>
            <a:t>Medical</a:t>
          </a:r>
          <a:endParaRPr lang="en-US" sz="2500" dirty="0">
            <a:solidFill>
              <a:srgbClr val="000000"/>
            </a:solidFill>
          </a:endParaRPr>
        </a:p>
      </dgm:t>
    </dgm:pt>
    <dgm:pt modelId="{E0B184AD-2FED-4E83-861C-BC9AAA45EDFB}" type="parTrans" cxnId="{57C37A1B-9BBD-4EDC-8323-B83D450CBAB4}">
      <dgm:prSet/>
      <dgm:spPr/>
      <dgm:t>
        <a:bodyPr/>
        <a:lstStyle/>
        <a:p>
          <a:endParaRPr lang="en-US"/>
        </a:p>
      </dgm:t>
    </dgm:pt>
    <dgm:pt modelId="{44D5F8A6-C4A5-4CB0-B2E6-CE7F7DB8DEDA}" type="sibTrans" cxnId="{57C37A1B-9BBD-4EDC-8323-B83D450CBAB4}">
      <dgm:prSet/>
      <dgm:spPr/>
      <dgm:t>
        <a:bodyPr/>
        <a:lstStyle/>
        <a:p>
          <a:endParaRPr lang="en-US"/>
        </a:p>
      </dgm:t>
    </dgm:pt>
    <dgm:pt modelId="{49934B73-3DBB-41B4-86E0-A56C759358DB}">
      <dgm:prSet custT="1"/>
      <dgm:spPr/>
      <dgm:t>
        <a:bodyPr/>
        <a:lstStyle/>
        <a:p>
          <a:r>
            <a:rPr lang="en-US" sz="2000" dirty="0" smtClean="0">
              <a:solidFill>
                <a:schemeClr val="bg1"/>
              </a:solidFill>
            </a:rPr>
            <a:t>Medical records</a:t>
          </a:r>
        </a:p>
      </dgm:t>
    </dgm:pt>
    <dgm:pt modelId="{CCCF73BA-A855-48C6-B39B-3D993666E6EF}" type="sibTrans" cxnId="{9E67A985-32CF-413F-ADD2-EAB05081F3AA}">
      <dgm:prSet/>
      <dgm:spPr/>
      <dgm:t>
        <a:bodyPr/>
        <a:lstStyle/>
        <a:p>
          <a:endParaRPr lang="en-US"/>
        </a:p>
      </dgm:t>
    </dgm:pt>
    <dgm:pt modelId="{AB7B4B8D-340D-46F5-B830-D933190BE0C6}" type="parTrans" cxnId="{9E67A985-32CF-413F-ADD2-EAB05081F3AA}">
      <dgm:prSet/>
      <dgm:spPr/>
      <dgm:t>
        <a:bodyPr/>
        <a:lstStyle/>
        <a:p>
          <a:endParaRPr lang="en-US"/>
        </a:p>
      </dgm:t>
    </dgm:pt>
    <dgm:pt modelId="{0488E3B7-2306-4F8D-8AC8-90E435BC9164}">
      <dgm:prSet phldrT="[Text]" custT="1"/>
      <dgm:spPr/>
      <dgm:t>
        <a:bodyPr/>
        <a:lstStyle/>
        <a:p>
          <a:r>
            <a:rPr lang="en-US" sz="2000" dirty="0" smtClean="0">
              <a:solidFill>
                <a:schemeClr val="bg1"/>
              </a:solidFill>
            </a:rPr>
            <a:t>Assessments/evaluations</a:t>
          </a:r>
          <a:endParaRPr lang="en-US" sz="2000" dirty="0">
            <a:solidFill>
              <a:schemeClr val="bg1"/>
            </a:solidFill>
          </a:endParaRPr>
        </a:p>
      </dgm:t>
    </dgm:pt>
    <dgm:pt modelId="{25E37D98-DE7B-44BE-B6BE-91D5FD95FB7B}" type="sibTrans" cxnId="{6D3AFA55-C992-4C0C-A08A-447593C51551}">
      <dgm:prSet/>
      <dgm:spPr/>
      <dgm:t>
        <a:bodyPr/>
        <a:lstStyle/>
        <a:p>
          <a:endParaRPr lang="en-US"/>
        </a:p>
      </dgm:t>
    </dgm:pt>
    <dgm:pt modelId="{BCAA54A3-FEE5-430D-8133-E403253376A9}" type="parTrans" cxnId="{6D3AFA55-C992-4C0C-A08A-447593C51551}">
      <dgm:prSet/>
      <dgm:spPr/>
      <dgm:t>
        <a:bodyPr/>
        <a:lstStyle/>
        <a:p>
          <a:endParaRPr lang="en-US"/>
        </a:p>
      </dgm:t>
    </dgm:pt>
    <dgm:pt modelId="{BB5FF736-2D3E-409D-B1C5-A92CB7284EF9}">
      <dgm:prSet phldrT="[Text]" custT="1"/>
      <dgm:spPr/>
      <dgm:t>
        <a:bodyPr/>
        <a:lstStyle/>
        <a:p>
          <a:r>
            <a:rPr lang="en-US" sz="2000" b="1" dirty="0" smtClean="0">
              <a:solidFill>
                <a:schemeClr val="bg1"/>
              </a:solidFill>
            </a:rPr>
            <a:t>Medical/</a:t>
          </a:r>
          <a:br>
            <a:rPr lang="en-US" sz="2000" b="1" dirty="0" smtClean="0">
              <a:solidFill>
                <a:schemeClr val="bg1"/>
              </a:solidFill>
            </a:rPr>
          </a:br>
          <a:r>
            <a:rPr lang="en-US" sz="2000" b="1" dirty="0" smtClean="0">
              <a:solidFill>
                <a:schemeClr val="bg1"/>
              </a:solidFill>
            </a:rPr>
            <a:t>Treatment providers</a:t>
          </a:r>
          <a:endParaRPr lang="en-US" sz="2000" b="1" dirty="0">
            <a:solidFill>
              <a:schemeClr val="bg1"/>
            </a:solidFill>
          </a:endParaRPr>
        </a:p>
      </dgm:t>
    </dgm:pt>
    <dgm:pt modelId="{3E709792-55A9-4786-B80D-459402E18BFC}" type="sibTrans" cxnId="{F2FFB0F0-A023-4BF2-AA09-75B182964A04}">
      <dgm:prSet/>
      <dgm:spPr/>
      <dgm:t>
        <a:bodyPr/>
        <a:lstStyle/>
        <a:p>
          <a:endParaRPr lang="en-US"/>
        </a:p>
      </dgm:t>
    </dgm:pt>
    <dgm:pt modelId="{DB20E2C4-FBC9-46A9-A507-9E3FCC508A85}" type="parTrans" cxnId="{F2FFB0F0-A023-4BF2-AA09-75B182964A04}">
      <dgm:prSet/>
      <dgm:spPr/>
      <dgm:t>
        <a:bodyPr/>
        <a:lstStyle/>
        <a:p>
          <a:endParaRPr lang="en-US"/>
        </a:p>
      </dgm:t>
    </dgm:pt>
    <dgm:pt modelId="{F9C89BB9-3A0C-4E42-9434-E9B4F185D868}">
      <dgm:prSet custT="1"/>
      <dgm:spPr/>
      <dgm:t>
        <a:bodyPr/>
        <a:lstStyle/>
        <a:p>
          <a:r>
            <a:rPr lang="en-US" sz="2500" dirty="0" smtClean="0">
              <a:solidFill>
                <a:srgbClr val="000000"/>
              </a:solidFill>
            </a:rPr>
            <a:t>You</a:t>
          </a:r>
        </a:p>
      </dgm:t>
    </dgm:pt>
    <dgm:pt modelId="{1DFAFC44-5A1A-4B1E-9E68-08C5AA0BA0D7}" type="parTrans" cxnId="{0802DB5F-2B57-4D06-B7A0-D1EF6E303559}">
      <dgm:prSet/>
      <dgm:spPr/>
      <dgm:t>
        <a:bodyPr/>
        <a:lstStyle/>
        <a:p>
          <a:endParaRPr lang="en-US"/>
        </a:p>
      </dgm:t>
    </dgm:pt>
    <dgm:pt modelId="{F800569A-7F64-4554-BB15-6AF1ED678C53}" type="sibTrans" cxnId="{0802DB5F-2B57-4D06-B7A0-D1EF6E303559}">
      <dgm:prSet/>
      <dgm:spPr/>
      <dgm:t>
        <a:bodyPr/>
        <a:lstStyle/>
        <a:p>
          <a:endParaRPr lang="en-US"/>
        </a:p>
      </dgm:t>
    </dgm:pt>
    <dgm:pt modelId="{01CD1C1F-0A43-4E87-93B5-6955482FB03A}">
      <dgm:prSet custT="1"/>
      <dgm:spPr/>
      <dgm:t>
        <a:bodyPr/>
        <a:lstStyle/>
        <a:p>
          <a:r>
            <a:rPr lang="en-US" sz="2100" dirty="0" smtClean="0">
              <a:solidFill>
                <a:schemeClr val="bg1"/>
              </a:solidFill>
            </a:rPr>
            <a:t> </a:t>
          </a:r>
          <a:r>
            <a:rPr lang="en-US" sz="2100" b="1" dirty="0" smtClean="0">
              <a:solidFill>
                <a:schemeClr val="bg1"/>
              </a:solidFill>
            </a:rPr>
            <a:t>SOAR trained case managers </a:t>
          </a:r>
          <a:r>
            <a:rPr lang="en-US" sz="2100" dirty="0" smtClean="0">
              <a:solidFill>
                <a:schemeClr val="bg1"/>
              </a:solidFill>
            </a:rPr>
            <a:t>are actively involved every step of the process</a:t>
          </a:r>
          <a:endParaRPr lang="en-US" sz="2100" dirty="0">
            <a:solidFill>
              <a:schemeClr val="bg1"/>
            </a:solidFill>
          </a:endParaRPr>
        </a:p>
      </dgm:t>
    </dgm:pt>
    <dgm:pt modelId="{DFE50B4E-07D0-4710-917F-A3C363A6FBB2}" type="parTrans" cxnId="{72BEBA2B-FBAE-4332-BCDD-C769A87B0D5B}">
      <dgm:prSet/>
      <dgm:spPr/>
      <dgm:t>
        <a:bodyPr/>
        <a:lstStyle/>
        <a:p>
          <a:endParaRPr lang="en-US"/>
        </a:p>
      </dgm:t>
    </dgm:pt>
    <dgm:pt modelId="{32097979-AEA6-4563-A42E-CC23A1633045}" type="sibTrans" cxnId="{72BEBA2B-FBAE-4332-BCDD-C769A87B0D5B}">
      <dgm:prSet/>
      <dgm:spPr/>
      <dgm:t>
        <a:bodyPr/>
        <a:lstStyle/>
        <a:p>
          <a:endParaRPr lang="en-US"/>
        </a:p>
      </dgm:t>
    </dgm:pt>
    <dgm:pt modelId="{4F92FCBB-6AB1-4673-9878-413C63435268}" type="pres">
      <dgm:prSet presAssocID="{7972436C-C6D8-46AE-B7B1-71A6BCEE5392}" presName="linearFlow" presStyleCnt="0">
        <dgm:presLayoutVars>
          <dgm:dir/>
          <dgm:animLvl val="lvl"/>
          <dgm:resizeHandles/>
        </dgm:presLayoutVars>
      </dgm:prSet>
      <dgm:spPr/>
      <dgm:t>
        <a:bodyPr/>
        <a:lstStyle/>
        <a:p>
          <a:endParaRPr lang="en-US"/>
        </a:p>
      </dgm:t>
    </dgm:pt>
    <dgm:pt modelId="{5B18330F-E43A-449D-BB32-E9EE6E1C9A3B}" type="pres">
      <dgm:prSet presAssocID="{E9E6AEBB-A468-4AD8-B52E-E8095826E8F9}" presName="compositeNode" presStyleCnt="0">
        <dgm:presLayoutVars>
          <dgm:bulletEnabled val="1"/>
        </dgm:presLayoutVars>
      </dgm:prSet>
      <dgm:spPr/>
    </dgm:pt>
    <dgm:pt modelId="{6D09DF16-BF53-4566-90C3-431E767E929E}" type="pres">
      <dgm:prSet presAssocID="{E9E6AEBB-A468-4AD8-B52E-E8095826E8F9}" presName="image" presStyleLbl="fgImgPlace1" presStyleIdx="0" presStyleCnt="4" custLinFactNeighborX="-63735" custLinFactNeighborY="-1803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0D89E5B-45BA-4EBD-88E8-FB76BB5201DB}" type="pres">
      <dgm:prSet presAssocID="{E9E6AEBB-A468-4AD8-B52E-E8095826E8F9}" presName="childNode" presStyleLbl="node1" presStyleIdx="0" presStyleCnt="4" custScaleX="121627" custScaleY="110686">
        <dgm:presLayoutVars>
          <dgm:bulletEnabled val="1"/>
        </dgm:presLayoutVars>
      </dgm:prSet>
      <dgm:spPr/>
      <dgm:t>
        <a:bodyPr/>
        <a:lstStyle/>
        <a:p>
          <a:endParaRPr lang="en-US"/>
        </a:p>
      </dgm:t>
    </dgm:pt>
    <dgm:pt modelId="{1B623EA2-CEFA-49CC-AD21-572A643EF8D0}" type="pres">
      <dgm:prSet presAssocID="{E9E6AEBB-A468-4AD8-B52E-E8095826E8F9}" presName="parentNode" presStyleLbl="revTx" presStyleIdx="0" presStyleCnt="4" custLinFactNeighborX="-75382" custLinFactNeighborY="3643">
        <dgm:presLayoutVars>
          <dgm:chMax val="0"/>
          <dgm:bulletEnabled val="1"/>
        </dgm:presLayoutVars>
      </dgm:prSet>
      <dgm:spPr/>
      <dgm:t>
        <a:bodyPr/>
        <a:lstStyle/>
        <a:p>
          <a:endParaRPr lang="en-US"/>
        </a:p>
      </dgm:t>
    </dgm:pt>
    <dgm:pt modelId="{0CFDF357-D501-448E-8146-140E3E24E1F5}" type="pres">
      <dgm:prSet presAssocID="{54DE528D-0CC1-4693-9178-8B44CF900791}" presName="sibTrans" presStyleCnt="0"/>
      <dgm:spPr/>
    </dgm:pt>
    <dgm:pt modelId="{7B52FC3F-7327-4F59-90A8-C48A52431E39}" type="pres">
      <dgm:prSet presAssocID="{70343D75-4178-4943-83B3-EAC74B97A427}" presName="compositeNode" presStyleCnt="0">
        <dgm:presLayoutVars>
          <dgm:bulletEnabled val="1"/>
        </dgm:presLayoutVars>
      </dgm:prSet>
      <dgm:spPr/>
    </dgm:pt>
    <dgm:pt modelId="{E397D065-96D9-4D33-88BC-D675D1C3F0D1}" type="pres">
      <dgm:prSet presAssocID="{70343D75-4178-4943-83B3-EAC74B97A427}" presName="image" presStyleLbl="fgImgPlace1" presStyleIdx="1" presStyleCnt="4" custLinFactNeighborX="-47907" custLinFactNeighborY="-2003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4E844B85-87B7-4D78-BFD0-22F71563E436}" type="pres">
      <dgm:prSet presAssocID="{70343D75-4178-4943-83B3-EAC74B97A427}" presName="childNode" presStyleLbl="node1" presStyleIdx="1" presStyleCnt="4" custScaleX="121085" custScaleY="113197">
        <dgm:presLayoutVars>
          <dgm:bulletEnabled val="1"/>
        </dgm:presLayoutVars>
      </dgm:prSet>
      <dgm:spPr/>
      <dgm:t>
        <a:bodyPr/>
        <a:lstStyle/>
        <a:p>
          <a:endParaRPr lang="en-US"/>
        </a:p>
      </dgm:t>
    </dgm:pt>
    <dgm:pt modelId="{BA8496CB-A12C-4403-9480-C84FA4E56753}" type="pres">
      <dgm:prSet presAssocID="{70343D75-4178-4943-83B3-EAC74B97A427}" presName="parentNode" presStyleLbl="revTx" presStyleIdx="1" presStyleCnt="4" custLinFactNeighborX="-56096" custLinFactNeighborY="809">
        <dgm:presLayoutVars>
          <dgm:chMax val="0"/>
          <dgm:bulletEnabled val="1"/>
        </dgm:presLayoutVars>
      </dgm:prSet>
      <dgm:spPr/>
      <dgm:t>
        <a:bodyPr/>
        <a:lstStyle/>
        <a:p>
          <a:endParaRPr lang="en-US"/>
        </a:p>
      </dgm:t>
    </dgm:pt>
    <dgm:pt modelId="{95588260-FBA8-40B8-9052-9AC631C02AB9}" type="pres">
      <dgm:prSet presAssocID="{C3FDD760-47E7-494D-B788-C0246D678DAD}" presName="sibTrans" presStyleCnt="0"/>
      <dgm:spPr/>
    </dgm:pt>
    <dgm:pt modelId="{079B4214-9BBD-4D36-9C8C-3D747A2BA4D2}" type="pres">
      <dgm:prSet presAssocID="{3E2D13CD-5CAC-4A4A-B79F-BBF0352ACB49}" presName="compositeNode" presStyleCnt="0">
        <dgm:presLayoutVars>
          <dgm:bulletEnabled val="1"/>
        </dgm:presLayoutVars>
      </dgm:prSet>
      <dgm:spPr/>
    </dgm:pt>
    <dgm:pt modelId="{CF07A52D-BA17-4FC9-8AC7-39231D1DB352}" type="pres">
      <dgm:prSet presAssocID="{3E2D13CD-5CAC-4A4A-B79F-BBF0352ACB49}" presName="image" presStyleLbl="fgImgPlace1" presStyleIdx="2" presStyleCnt="4" custLinFactNeighborX="-54092" custLinFactNeighborY="-2003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38FEB29E-9CD0-469C-BB1C-432E7C611799}" type="pres">
      <dgm:prSet presAssocID="{3E2D13CD-5CAC-4A4A-B79F-BBF0352ACB49}" presName="childNode" presStyleLbl="node1" presStyleIdx="2" presStyleCnt="4" custScaleX="126567" custScaleY="113193">
        <dgm:presLayoutVars>
          <dgm:bulletEnabled val="1"/>
        </dgm:presLayoutVars>
      </dgm:prSet>
      <dgm:spPr/>
      <dgm:t>
        <a:bodyPr/>
        <a:lstStyle/>
        <a:p>
          <a:endParaRPr lang="en-US"/>
        </a:p>
      </dgm:t>
    </dgm:pt>
    <dgm:pt modelId="{D01062BE-13EA-4883-8FC4-6D4AFF2684A6}" type="pres">
      <dgm:prSet presAssocID="{3E2D13CD-5CAC-4A4A-B79F-BBF0352ACB49}" presName="parentNode" presStyleLbl="revTx" presStyleIdx="2" presStyleCnt="4" custLinFactNeighborX="-72123" custLinFactNeighborY="404">
        <dgm:presLayoutVars>
          <dgm:chMax val="0"/>
          <dgm:bulletEnabled val="1"/>
        </dgm:presLayoutVars>
      </dgm:prSet>
      <dgm:spPr/>
      <dgm:t>
        <a:bodyPr/>
        <a:lstStyle/>
        <a:p>
          <a:endParaRPr lang="en-US"/>
        </a:p>
      </dgm:t>
    </dgm:pt>
    <dgm:pt modelId="{324DFD66-791A-4EAF-9965-C79A8886FDCB}" type="pres">
      <dgm:prSet presAssocID="{44D5F8A6-C4A5-4CB0-B2E6-CE7F7DB8DEDA}" presName="sibTrans" presStyleCnt="0"/>
      <dgm:spPr/>
    </dgm:pt>
    <dgm:pt modelId="{25D8FDC0-F403-4A6F-B031-C13B48B80742}" type="pres">
      <dgm:prSet presAssocID="{F9C89BB9-3A0C-4E42-9434-E9B4F185D868}" presName="compositeNode" presStyleCnt="0">
        <dgm:presLayoutVars>
          <dgm:bulletEnabled val="1"/>
        </dgm:presLayoutVars>
      </dgm:prSet>
      <dgm:spPr/>
    </dgm:pt>
    <dgm:pt modelId="{F0A0CD2B-E60A-42A4-BEBE-CDA46B0C265D}" type="pres">
      <dgm:prSet presAssocID="{F9C89BB9-3A0C-4E42-9434-E9B4F185D868}" presName="image" presStyleLbl="fgImgPlace1" presStyleIdx="3" presStyleCnt="4" custLinFactNeighborX="-58099" custLinFactNeighborY="-1986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86F19150-C7B2-4943-AFB4-66F13460CD10}" type="pres">
      <dgm:prSet presAssocID="{F9C89BB9-3A0C-4E42-9434-E9B4F185D868}" presName="childNode" presStyleLbl="node1" presStyleIdx="3" presStyleCnt="4" custScaleX="124374" custScaleY="113693">
        <dgm:presLayoutVars>
          <dgm:bulletEnabled val="1"/>
        </dgm:presLayoutVars>
      </dgm:prSet>
      <dgm:spPr/>
      <dgm:t>
        <a:bodyPr/>
        <a:lstStyle/>
        <a:p>
          <a:endParaRPr lang="en-US"/>
        </a:p>
      </dgm:t>
    </dgm:pt>
    <dgm:pt modelId="{EC3D5BDA-7AA7-4A7D-A8A8-DB63747E5FEE}" type="pres">
      <dgm:prSet presAssocID="{F9C89BB9-3A0C-4E42-9434-E9B4F185D868}" presName="parentNode" presStyleLbl="revTx" presStyleIdx="3" presStyleCnt="4" custLinFactNeighborX="-68117" custLinFactNeighborY="2429">
        <dgm:presLayoutVars>
          <dgm:chMax val="0"/>
          <dgm:bulletEnabled val="1"/>
        </dgm:presLayoutVars>
      </dgm:prSet>
      <dgm:spPr/>
      <dgm:t>
        <a:bodyPr/>
        <a:lstStyle/>
        <a:p>
          <a:endParaRPr lang="en-US"/>
        </a:p>
      </dgm:t>
    </dgm:pt>
  </dgm:ptLst>
  <dgm:cxnLst>
    <dgm:cxn modelId="{3F77351D-B163-41DC-B675-F62E08E72096}" srcId="{E9E6AEBB-A468-4AD8-B52E-E8095826E8F9}" destId="{EDE4CB34-A8D5-4633-9469-760B55B09BA2}" srcOrd="1" destOrd="0" parTransId="{112D6AC9-8D19-4F68-876D-DDA48F0D4B09}" sibTransId="{A4661A0C-7540-4376-A14F-3048F6377FD6}"/>
    <dgm:cxn modelId="{F0F0EE7A-549B-4873-9F44-9A5E30352D40}" type="presOf" srcId="{EDE4CB34-A8D5-4633-9469-760B55B09BA2}" destId="{A0D89E5B-45BA-4EBD-88E8-FB76BB5201DB}" srcOrd="0" destOrd="1" presId="urn:microsoft.com/office/officeart/2005/8/layout/hList2"/>
    <dgm:cxn modelId="{6D3AFA55-C992-4C0C-A08A-447593C51551}" srcId="{3E2D13CD-5CAC-4A4A-B79F-BBF0352ACB49}" destId="{0488E3B7-2306-4F8D-8AC8-90E435BC9164}" srcOrd="1" destOrd="0" parTransId="{BCAA54A3-FEE5-430D-8133-E403253376A9}" sibTransId="{25E37D98-DE7B-44BE-B6BE-91D5FD95FB7B}"/>
    <dgm:cxn modelId="{07269D7C-AED7-4C4F-BC8A-7810FFCFC652}" type="presOf" srcId="{7773D982-A51D-41F2-9B45-7AD7B770E9B6}" destId="{4E844B85-87B7-4D78-BFD0-22F71563E436}" srcOrd="0" destOrd="0" presId="urn:microsoft.com/office/officeart/2005/8/layout/hList2"/>
    <dgm:cxn modelId="{4059B524-E877-4582-B395-D12C152ABAE1}" type="presOf" srcId="{6EF02786-8EBE-4642-9575-67967A556022}" destId="{4E844B85-87B7-4D78-BFD0-22F71563E436}" srcOrd="0" destOrd="1" presId="urn:microsoft.com/office/officeart/2005/8/layout/hList2"/>
    <dgm:cxn modelId="{B88778B2-49A6-4ABD-9381-AB6A735D0194}" type="presOf" srcId="{BB5FF736-2D3E-409D-B1C5-A92CB7284EF9}" destId="{38FEB29E-9CD0-469C-BB1C-432E7C611799}" srcOrd="0" destOrd="0" presId="urn:microsoft.com/office/officeart/2005/8/layout/hList2"/>
    <dgm:cxn modelId="{AE22C32F-486B-41F6-A78E-46E07A1D3DC4}" type="presOf" srcId="{70343D75-4178-4943-83B3-EAC74B97A427}" destId="{BA8496CB-A12C-4403-9480-C84FA4E56753}" srcOrd="0" destOrd="0" presId="urn:microsoft.com/office/officeart/2005/8/layout/hList2"/>
    <dgm:cxn modelId="{B65D55A2-B856-49D6-B519-B18A9205558C}" type="presOf" srcId="{7972436C-C6D8-46AE-B7B1-71A6BCEE5392}" destId="{4F92FCBB-6AB1-4673-9878-413C63435268}" srcOrd="0" destOrd="0" presId="urn:microsoft.com/office/officeart/2005/8/layout/hList2"/>
    <dgm:cxn modelId="{D23774E7-4D85-4578-BCA9-22F24C28C8AB}" type="presOf" srcId="{C0180656-3B7D-455A-9614-8D72B5045E2C}" destId="{4E844B85-87B7-4D78-BFD0-22F71563E436}" srcOrd="0" destOrd="2" presId="urn:microsoft.com/office/officeart/2005/8/layout/hList2"/>
    <dgm:cxn modelId="{090F14A3-5CC8-4FD0-9861-7CACF71683B5}" type="presOf" srcId="{F9C89BB9-3A0C-4E42-9434-E9B4F185D868}" destId="{EC3D5BDA-7AA7-4A7D-A8A8-DB63747E5FEE}" srcOrd="0" destOrd="0" presId="urn:microsoft.com/office/officeart/2005/8/layout/hList2"/>
    <dgm:cxn modelId="{72BEBA2B-FBAE-4332-BCDD-C769A87B0D5B}" srcId="{F9C89BB9-3A0C-4E42-9434-E9B4F185D868}" destId="{01CD1C1F-0A43-4E87-93B5-6955482FB03A}" srcOrd="0" destOrd="0" parTransId="{DFE50B4E-07D0-4710-917F-A3C363A6FBB2}" sibTransId="{32097979-AEA6-4563-A42E-CC23A1633045}"/>
    <dgm:cxn modelId="{F2FFB0F0-A023-4BF2-AA09-75B182964A04}" srcId="{3E2D13CD-5CAC-4A4A-B79F-BBF0352ACB49}" destId="{BB5FF736-2D3E-409D-B1C5-A92CB7284EF9}" srcOrd="0" destOrd="0" parTransId="{DB20E2C4-FBC9-46A9-A507-9E3FCC508A85}" sibTransId="{3E709792-55A9-4786-B80D-459402E18BFC}"/>
    <dgm:cxn modelId="{092712B5-F64D-4AC7-BD42-70F143971A54}" srcId="{7972436C-C6D8-46AE-B7B1-71A6BCEE5392}" destId="{E9E6AEBB-A468-4AD8-B52E-E8095826E8F9}" srcOrd="0" destOrd="0" parTransId="{B504D207-25A3-49B8-94BF-E022956D6435}" sibTransId="{54DE528D-0CC1-4693-9178-8B44CF900791}"/>
    <dgm:cxn modelId="{01D8040B-4CD2-4E14-BC5A-CFBA2EF773B5}" type="presOf" srcId="{78A7DEF4-5AC6-4083-A29C-09138C6CC723}" destId="{A0D89E5B-45BA-4EBD-88E8-FB76BB5201DB}" srcOrd="0" destOrd="2" presId="urn:microsoft.com/office/officeart/2005/8/layout/hList2"/>
    <dgm:cxn modelId="{BE65E182-574B-4F21-9331-3B3CFF523D6B}" srcId="{70343D75-4178-4943-83B3-EAC74B97A427}" destId="{7773D982-A51D-41F2-9B45-7AD7B770E9B6}" srcOrd="0" destOrd="0" parTransId="{D0A57B6F-F47A-4B48-B4F9-9739AFC1067F}" sibTransId="{6851AB69-D3DC-48EF-97BD-7087E653F2F5}"/>
    <dgm:cxn modelId="{57C37A1B-9BBD-4EDC-8323-B83D450CBAB4}" srcId="{7972436C-C6D8-46AE-B7B1-71A6BCEE5392}" destId="{3E2D13CD-5CAC-4A4A-B79F-BBF0352ACB49}" srcOrd="2" destOrd="0" parTransId="{E0B184AD-2FED-4E83-861C-BC9AAA45EDFB}" sibTransId="{44D5F8A6-C4A5-4CB0-B2E6-CE7F7DB8DEDA}"/>
    <dgm:cxn modelId="{0802DB5F-2B57-4D06-B7A0-D1EF6E303559}" srcId="{7972436C-C6D8-46AE-B7B1-71A6BCEE5392}" destId="{F9C89BB9-3A0C-4E42-9434-E9B4F185D868}" srcOrd="3" destOrd="0" parTransId="{1DFAFC44-5A1A-4B1E-9E68-08C5AA0BA0D7}" sibTransId="{F800569A-7F64-4554-BB15-6AF1ED678C53}"/>
    <dgm:cxn modelId="{B5F4A217-8335-4EC6-933B-003FF211C274}" type="presOf" srcId="{0488E3B7-2306-4F8D-8AC8-90E435BC9164}" destId="{38FEB29E-9CD0-469C-BB1C-432E7C611799}" srcOrd="0" destOrd="1" presId="urn:microsoft.com/office/officeart/2005/8/layout/hList2"/>
    <dgm:cxn modelId="{908831FC-B2AD-4252-896F-A4E66320C5F9}" type="presOf" srcId="{E9E6AEBB-A468-4AD8-B52E-E8095826E8F9}" destId="{1B623EA2-CEFA-49CC-AD21-572A643EF8D0}" srcOrd="0" destOrd="0" presId="urn:microsoft.com/office/officeart/2005/8/layout/hList2"/>
    <dgm:cxn modelId="{9E67A985-32CF-413F-ADD2-EAB05081F3AA}" srcId="{3E2D13CD-5CAC-4A4A-B79F-BBF0352ACB49}" destId="{49934B73-3DBB-41B4-86E0-A56C759358DB}" srcOrd="2" destOrd="0" parTransId="{AB7B4B8D-340D-46F5-B830-D933190BE0C6}" sibTransId="{CCCF73BA-A855-48C6-B39B-3D993666E6EF}"/>
    <dgm:cxn modelId="{D220C44B-89A8-4570-98E3-8EF079853B09}" srcId="{70343D75-4178-4943-83B3-EAC74B97A427}" destId="{6EF02786-8EBE-4642-9575-67967A556022}" srcOrd="1" destOrd="0" parTransId="{AE9ABCC1-BCD2-45C7-95A8-7071D70DB0E9}" sibTransId="{BE8683A4-7884-4134-BB94-AA2C1986769E}"/>
    <dgm:cxn modelId="{6BE2D9A3-C7D8-46BD-AC46-492947577583}" srcId="{E9E6AEBB-A468-4AD8-B52E-E8095826E8F9}" destId="{B79871C4-ECF3-449F-92C4-8D8480101E73}" srcOrd="0" destOrd="0" parTransId="{E223D54B-5194-4945-8DFA-4C5431D193FB}" sibTransId="{B53C7A62-E047-4AA0-A4A4-BE00E8DD0639}"/>
    <dgm:cxn modelId="{E60B508A-F440-4187-A617-CB2840AD2B67}" srcId="{7972436C-C6D8-46AE-B7B1-71A6BCEE5392}" destId="{70343D75-4178-4943-83B3-EAC74B97A427}" srcOrd="1" destOrd="0" parTransId="{01D92C01-7285-44C6-B904-72128CB158F5}" sibTransId="{C3FDD760-47E7-494D-B788-C0246D678DAD}"/>
    <dgm:cxn modelId="{132004F6-2AB6-49AF-BB23-C5D7D6C0C513}" type="presOf" srcId="{49934B73-3DBB-41B4-86E0-A56C759358DB}" destId="{38FEB29E-9CD0-469C-BB1C-432E7C611799}" srcOrd="0" destOrd="2" presId="urn:microsoft.com/office/officeart/2005/8/layout/hList2"/>
    <dgm:cxn modelId="{D30DE7D4-31AE-4627-8C4E-1B7D5F3BB1FC}" srcId="{70343D75-4178-4943-83B3-EAC74B97A427}" destId="{C0180656-3B7D-455A-9614-8D72B5045E2C}" srcOrd="2" destOrd="0" parTransId="{D5E66128-158C-4398-B64B-B629BA2D86A5}" sibTransId="{2B4C9D85-C60D-4482-8E75-DDDCFF64481A}"/>
    <dgm:cxn modelId="{DCA1C120-D979-4B52-BE46-B68DF3182EFD}" type="presOf" srcId="{3E2D13CD-5CAC-4A4A-B79F-BBF0352ACB49}" destId="{D01062BE-13EA-4883-8FC4-6D4AFF2684A6}" srcOrd="0" destOrd="0" presId="urn:microsoft.com/office/officeart/2005/8/layout/hList2"/>
    <dgm:cxn modelId="{D92AD4B1-542D-4307-9BF4-7F0EAABD5CB4}" type="presOf" srcId="{B79871C4-ECF3-449F-92C4-8D8480101E73}" destId="{A0D89E5B-45BA-4EBD-88E8-FB76BB5201DB}" srcOrd="0" destOrd="0" presId="urn:microsoft.com/office/officeart/2005/8/layout/hList2"/>
    <dgm:cxn modelId="{8677DC57-44D4-42B1-846B-5689C61C17FE}" type="presOf" srcId="{01CD1C1F-0A43-4E87-93B5-6955482FB03A}" destId="{86F19150-C7B2-4943-AFB4-66F13460CD10}" srcOrd="0" destOrd="0" presId="urn:microsoft.com/office/officeart/2005/8/layout/hList2"/>
    <dgm:cxn modelId="{5CD9ECC2-7194-48A3-9C88-30453B67D14C}" srcId="{E9E6AEBB-A468-4AD8-B52E-E8095826E8F9}" destId="{78A7DEF4-5AC6-4083-A29C-09138C6CC723}" srcOrd="2" destOrd="0" parTransId="{83332E65-C8CC-47C9-AACA-59FFDE6A44DF}" sibTransId="{EFDFFA6E-8F31-48AE-BF28-4996743BE984}"/>
    <dgm:cxn modelId="{B929F55A-169E-44F8-BC17-FF63B035F388}" type="presParOf" srcId="{4F92FCBB-6AB1-4673-9878-413C63435268}" destId="{5B18330F-E43A-449D-BB32-E9EE6E1C9A3B}" srcOrd="0" destOrd="0" presId="urn:microsoft.com/office/officeart/2005/8/layout/hList2"/>
    <dgm:cxn modelId="{B2645C37-0AE8-4C6A-B95D-6F6E864BD391}" type="presParOf" srcId="{5B18330F-E43A-449D-BB32-E9EE6E1C9A3B}" destId="{6D09DF16-BF53-4566-90C3-431E767E929E}" srcOrd="0" destOrd="0" presId="urn:microsoft.com/office/officeart/2005/8/layout/hList2"/>
    <dgm:cxn modelId="{D77FAD27-23BA-4D4E-B4D4-38A5A86C8CAB}" type="presParOf" srcId="{5B18330F-E43A-449D-BB32-E9EE6E1C9A3B}" destId="{A0D89E5B-45BA-4EBD-88E8-FB76BB5201DB}" srcOrd="1" destOrd="0" presId="urn:microsoft.com/office/officeart/2005/8/layout/hList2"/>
    <dgm:cxn modelId="{07FC8913-B864-4207-BBB3-6F16FE123957}" type="presParOf" srcId="{5B18330F-E43A-449D-BB32-E9EE6E1C9A3B}" destId="{1B623EA2-CEFA-49CC-AD21-572A643EF8D0}" srcOrd="2" destOrd="0" presId="urn:microsoft.com/office/officeart/2005/8/layout/hList2"/>
    <dgm:cxn modelId="{3C07F85C-D6BC-4683-AC28-3AF4CC8D9494}" type="presParOf" srcId="{4F92FCBB-6AB1-4673-9878-413C63435268}" destId="{0CFDF357-D501-448E-8146-140E3E24E1F5}" srcOrd="1" destOrd="0" presId="urn:microsoft.com/office/officeart/2005/8/layout/hList2"/>
    <dgm:cxn modelId="{84B3A89F-AFF1-40A1-81B0-C691818F6F79}" type="presParOf" srcId="{4F92FCBB-6AB1-4673-9878-413C63435268}" destId="{7B52FC3F-7327-4F59-90A8-C48A52431E39}" srcOrd="2" destOrd="0" presId="urn:microsoft.com/office/officeart/2005/8/layout/hList2"/>
    <dgm:cxn modelId="{E5D0B8C1-84B9-4944-B026-BD287041B542}" type="presParOf" srcId="{7B52FC3F-7327-4F59-90A8-C48A52431E39}" destId="{E397D065-96D9-4D33-88BC-D675D1C3F0D1}" srcOrd="0" destOrd="0" presId="urn:microsoft.com/office/officeart/2005/8/layout/hList2"/>
    <dgm:cxn modelId="{50FAA8CC-3938-4DC6-BFB5-2610C61FD5C0}" type="presParOf" srcId="{7B52FC3F-7327-4F59-90A8-C48A52431E39}" destId="{4E844B85-87B7-4D78-BFD0-22F71563E436}" srcOrd="1" destOrd="0" presId="urn:microsoft.com/office/officeart/2005/8/layout/hList2"/>
    <dgm:cxn modelId="{7DB2C515-D772-48B9-ADCE-1251026309EA}" type="presParOf" srcId="{7B52FC3F-7327-4F59-90A8-C48A52431E39}" destId="{BA8496CB-A12C-4403-9480-C84FA4E56753}" srcOrd="2" destOrd="0" presId="urn:microsoft.com/office/officeart/2005/8/layout/hList2"/>
    <dgm:cxn modelId="{BD9AAB67-0C99-4F47-B038-AEA8CAFCE9A9}" type="presParOf" srcId="{4F92FCBB-6AB1-4673-9878-413C63435268}" destId="{95588260-FBA8-40B8-9052-9AC631C02AB9}" srcOrd="3" destOrd="0" presId="urn:microsoft.com/office/officeart/2005/8/layout/hList2"/>
    <dgm:cxn modelId="{B862D645-C27F-4504-8983-8DD553108501}" type="presParOf" srcId="{4F92FCBB-6AB1-4673-9878-413C63435268}" destId="{079B4214-9BBD-4D36-9C8C-3D747A2BA4D2}" srcOrd="4" destOrd="0" presId="urn:microsoft.com/office/officeart/2005/8/layout/hList2"/>
    <dgm:cxn modelId="{0BADAB65-7CD6-4EB7-9909-9BC897666317}" type="presParOf" srcId="{079B4214-9BBD-4D36-9C8C-3D747A2BA4D2}" destId="{CF07A52D-BA17-4FC9-8AC7-39231D1DB352}" srcOrd="0" destOrd="0" presId="urn:microsoft.com/office/officeart/2005/8/layout/hList2"/>
    <dgm:cxn modelId="{DA093356-83AF-4604-AEC2-F285C54FAB9C}" type="presParOf" srcId="{079B4214-9BBD-4D36-9C8C-3D747A2BA4D2}" destId="{38FEB29E-9CD0-469C-BB1C-432E7C611799}" srcOrd="1" destOrd="0" presId="urn:microsoft.com/office/officeart/2005/8/layout/hList2"/>
    <dgm:cxn modelId="{D62077F0-9CD1-4DB8-90F8-1BEEDCBF1573}" type="presParOf" srcId="{079B4214-9BBD-4D36-9C8C-3D747A2BA4D2}" destId="{D01062BE-13EA-4883-8FC4-6D4AFF2684A6}" srcOrd="2" destOrd="0" presId="urn:microsoft.com/office/officeart/2005/8/layout/hList2"/>
    <dgm:cxn modelId="{C0DB7736-81C3-4AD4-A734-547CBF7F1295}" type="presParOf" srcId="{4F92FCBB-6AB1-4673-9878-413C63435268}" destId="{324DFD66-791A-4EAF-9965-C79A8886FDCB}" srcOrd="5" destOrd="0" presId="urn:microsoft.com/office/officeart/2005/8/layout/hList2"/>
    <dgm:cxn modelId="{8FB8072C-DE75-409E-A52B-D292907EDC41}" type="presParOf" srcId="{4F92FCBB-6AB1-4673-9878-413C63435268}" destId="{25D8FDC0-F403-4A6F-B031-C13B48B80742}" srcOrd="6" destOrd="0" presId="urn:microsoft.com/office/officeart/2005/8/layout/hList2"/>
    <dgm:cxn modelId="{06F29DBB-DE8B-45E1-AD7E-96FC12110929}" type="presParOf" srcId="{25D8FDC0-F403-4A6F-B031-C13B48B80742}" destId="{F0A0CD2B-E60A-42A4-BEBE-CDA46B0C265D}" srcOrd="0" destOrd="0" presId="urn:microsoft.com/office/officeart/2005/8/layout/hList2"/>
    <dgm:cxn modelId="{00491DA4-E86D-418B-AC6A-FDBC5AA71388}" type="presParOf" srcId="{25D8FDC0-F403-4A6F-B031-C13B48B80742}" destId="{86F19150-C7B2-4943-AFB4-66F13460CD10}" srcOrd="1" destOrd="0" presId="urn:microsoft.com/office/officeart/2005/8/layout/hList2"/>
    <dgm:cxn modelId="{21246D85-91CE-4A7B-A1EE-92D60BB5E774}" type="presParOf" srcId="{25D8FDC0-F403-4A6F-B031-C13B48B80742}" destId="{EC3D5BDA-7AA7-4A7D-A8A8-DB63747E5FEE}"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4049E-F9E6-46DF-92BD-FB433A21954C}"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B7CE0-E566-41B7-9A9C-01CE0B22BCEF}" type="slidenum">
              <a:rPr lang="en-US" smtClean="0"/>
              <a:t>‹#›</a:t>
            </a:fld>
            <a:endParaRPr lang="en-US"/>
          </a:p>
        </p:txBody>
      </p:sp>
    </p:spTree>
    <p:extLst>
      <p:ext uri="{BB962C8B-B14F-4D97-AF65-F5344CB8AC3E}">
        <p14:creationId xmlns:p14="http://schemas.microsoft.com/office/powerpoint/2010/main" val="45853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sa.gov/people/vetera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Literally:</a:t>
            </a:r>
            <a:r>
              <a:rPr lang="en-US" baseline="0" dirty="0"/>
              <a:t> individual or family who lacks a fixed, regular and adequate nighttime residence</a:t>
            </a:r>
          </a:p>
          <a:p>
            <a:r>
              <a:rPr lang="en-US" baseline="0" dirty="0"/>
              <a:t>	primary nighttime residence is public or private place not meant for human habitation</a:t>
            </a:r>
          </a:p>
          <a:p>
            <a:r>
              <a:rPr lang="en-US" baseline="0" dirty="0"/>
              <a:t>Imminent: individual or family who will imminently lose their primary nighttime residence </a:t>
            </a:r>
          </a:p>
          <a:p>
            <a:r>
              <a:rPr lang="en-US" baseline="0" dirty="0"/>
              <a:t>	residence lost within 14 days, no subsequent residence identified, lacks resources to or support network to obtain other permanent housing</a:t>
            </a:r>
          </a:p>
          <a:p>
            <a:r>
              <a:rPr lang="en-US" baseline="0" dirty="0"/>
              <a:t>Unaccompanied youth under 25 or families with children and youth who do not otherwise qualify as homeless under this definition</a:t>
            </a:r>
          </a:p>
          <a:p>
            <a:r>
              <a:rPr lang="en-US" baseline="0" dirty="0"/>
              <a:t>	</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3</a:t>
            </a:fld>
            <a:endParaRPr lang="en-US"/>
          </a:p>
        </p:txBody>
      </p:sp>
    </p:spTree>
    <p:extLst>
      <p:ext uri="{BB962C8B-B14F-4D97-AF65-F5344CB8AC3E}">
        <p14:creationId xmlns:p14="http://schemas.microsoft.com/office/powerpoint/2010/main" val="183258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Hello! My name is Deanna Ballard and I’m a SOAR co-lead for Washington</a:t>
            </a:r>
            <a:r>
              <a:rPr lang="en-US" baseline="0" dirty="0" smtClean="0"/>
              <a:t> State. SOAR stands for </a:t>
            </a:r>
            <a:r>
              <a:rPr lang="en-US" dirty="0" smtClean="0"/>
              <a:t>SSI/SSDI ,</a:t>
            </a:r>
            <a:r>
              <a:rPr lang="en-US" baseline="0" dirty="0" smtClean="0"/>
              <a:t> </a:t>
            </a:r>
            <a:r>
              <a:rPr lang="en-US" dirty="0" smtClean="0"/>
              <a:t>Outreach,</a:t>
            </a:r>
            <a:r>
              <a:rPr lang="en-US" baseline="0" dirty="0" smtClean="0"/>
              <a:t> </a:t>
            </a:r>
            <a:r>
              <a:rPr lang="en-US" dirty="0" smtClean="0"/>
              <a:t>Access,</a:t>
            </a:r>
            <a:r>
              <a:rPr lang="en-US" baseline="0" dirty="0" smtClean="0"/>
              <a:t> and </a:t>
            </a:r>
            <a:r>
              <a:rPr lang="en-US" dirty="0" smtClean="0"/>
              <a:t>Recovery.</a:t>
            </a:r>
            <a:r>
              <a:rPr lang="en-US" baseline="0" dirty="0" smtClean="0"/>
              <a:t> </a:t>
            </a:r>
          </a:p>
          <a:p>
            <a:r>
              <a:rPr lang="en-US" baseline="0" dirty="0" smtClean="0"/>
              <a:t>My experience assisting individuals to apply for SSI started as an SSI Facilitator over 10 years ago. I worked as a social worker for several years until I had an opportunity to develop training for social workers in the Community Services Division, including SSI Facilitators. This experience really helped me gain a better understanding of how SSA, DSHS, and SOAR providers can work together to assist individuals applying for SSI.  </a:t>
            </a:r>
            <a:endParaRPr lang="en-US" dirty="0"/>
          </a:p>
        </p:txBody>
      </p:sp>
    </p:spTree>
    <p:extLst>
      <p:ext uri="{BB962C8B-B14F-4D97-AF65-F5344CB8AC3E}">
        <p14:creationId xmlns:p14="http://schemas.microsoft.com/office/powerpoint/2010/main" val="410219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SOAR model is </a:t>
            </a:r>
            <a:r>
              <a:rPr lang="en-US" dirty="0" smtClean="0"/>
              <a:t>a </a:t>
            </a:r>
            <a:r>
              <a:rPr lang="en-US" dirty="0"/>
              <a:t>tool for case managers or </a:t>
            </a:r>
            <a:r>
              <a:rPr lang="en-US" dirty="0" smtClean="0"/>
              <a:t>local providers </a:t>
            </a:r>
            <a:r>
              <a:rPr lang="en-US" dirty="0"/>
              <a:t>to use when assisting people to apply for Supplemental Security Income (SSI) and Social Security Disability Insurance (SSDI). The SOAR model focuses on helping those who are experiencing or are at risk of homelessness and have a mental illness, medical impairment, and/or a co-occurring substance use disorder</a:t>
            </a:r>
          </a:p>
          <a:p>
            <a:pPr defTabSz="931774">
              <a:defRPr/>
            </a:pPr>
            <a:r>
              <a:rPr lang="en-US" dirty="0"/>
              <a:t>SOAR is sponsored by SAMHSA and SSA. All 50 states and D.C. participate in using the SOAR model.  </a:t>
            </a:r>
          </a:p>
          <a:p>
            <a:endParaRPr lang="en-US" dirty="0"/>
          </a:p>
        </p:txBody>
      </p:sp>
    </p:spTree>
    <p:extLst>
      <p:ext uri="{BB962C8B-B14F-4D97-AF65-F5344CB8AC3E}">
        <p14:creationId xmlns:p14="http://schemas.microsoft.com/office/powerpoint/2010/main" val="175063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0" dirty="0" smtClean="0"/>
              <a:t>SOAR</a:t>
            </a:r>
            <a:r>
              <a:rPr lang="en-US" b="0" baseline="0" dirty="0" smtClean="0"/>
              <a:t> is not just about getting the SSI check…SOAR has broader goals.</a:t>
            </a:r>
          </a:p>
          <a:p>
            <a:pPr defTabSz="949478">
              <a:defRPr/>
            </a:pPr>
            <a:endParaRPr lang="en-US" b="0" dirty="0" smtClean="0"/>
          </a:p>
          <a:p>
            <a:pPr defTabSz="949478">
              <a:defRPr/>
            </a:pPr>
            <a:r>
              <a:rPr lang="en-US" b="0" dirty="0" smtClean="0"/>
              <a:t>While</a:t>
            </a:r>
            <a:r>
              <a:rPr lang="en-US" b="0" baseline="0" dirty="0" smtClean="0"/>
              <a:t> SSI is not necessarily the end goal, receiving stable assistance increases the chances of obtaining housing, employment, and access to treatment. </a:t>
            </a:r>
          </a:p>
          <a:p>
            <a:pPr defTabSz="949478">
              <a:defRPr/>
            </a:pPr>
            <a:r>
              <a:rPr lang="en-US" b="0" baseline="0" dirty="0" smtClean="0"/>
              <a:t>Stability also decreases the rate of hospitalizations and incarceration. SOAR is truly a community investment. </a:t>
            </a:r>
            <a:endParaRPr lang="en-US" b="0" dirty="0" smtClean="0"/>
          </a:p>
          <a:p>
            <a:pPr defTabSz="931774">
              <a:defRPr/>
            </a:pPr>
            <a:endParaRPr lang="en-US" b="0" baseline="0" dirty="0" smtClean="0"/>
          </a:p>
          <a:p>
            <a:pPr marL="174708" indent="-174708" defTabSz="931774">
              <a:buFont typeface="Wingdings" panose="05000000000000000000" pitchFamily="2" charset="2"/>
              <a:buChar char="§"/>
              <a:defRPr/>
            </a:pPr>
            <a:endParaRPr lang="en-US" b="0" dirty="0" smtClean="0"/>
          </a:p>
          <a:p>
            <a:endParaRPr lang="en-US" b="1" dirty="0"/>
          </a:p>
        </p:txBody>
      </p:sp>
    </p:spTree>
    <p:extLst>
      <p:ext uri="{BB962C8B-B14F-4D97-AF65-F5344CB8AC3E}">
        <p14:creationId xmlns:p14="http://schemas.microsoft.com/office/powerpoint/2010/main" val="289023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the SOAR indicator/label</a:t>
            </a:r>
            <a:r>
              <a:rPr lang="en-US" baseline="0" dirty="0" smtClean="0"/>
              <a:t> when working with SSA for those who meet</a:t>
            </a:r>
            <a:r>
              <a:rPr lang="en-US" dirty="0" smtClean="0"/>
              <a:t> PATH’s definition of</a:t>
            </a:r>
            <a:r>
              <a:rPr lang="en-US" baseline="0" dirty="0" smtClean="0"/>
              <a:t> “Homeless”. This </a:t>
            </a:r>
            <a:r>
              <a:rPr lang="en-US" dirty="0" smtClean="0"/>
              <a:t>includes “literally” homeless and “imminent</a:t>
            </a:r>
            <a:r>
              <a:rPr lang="en-US" baseline="0" dirty="0" smtClean="0"/>
              <a:t> risk”. The differences include (list).</a:t>
            </a:r>
            <a:endParaRPr lang="en-US" dirty="0" smtClean="0"/>
          </a:p>
          <a:p>
            <a:r>
              <a:rPr lang="en-US" dirty="0" smtClean="0"/>
              <a:t>SOAR is also appropriate for individuals who are being served by Supportive Services for Veteran Families, HUD-VASH (supportive</a:t>
            </a:r>
            <a:r>
              <a:rPr lang="en-US" baseline="0" dirty="0" smtClean="0"/>
              <a:t> housing for Veterans)</a:t>
            </a:r>
            <a:r>
              <a:rPr lang="en-US" dirty="0" smtClean="0"/>
              <a:t>, Housing First,</a:t>
            </a:r>
            <a:r>
              <a:rPr lang="en-US" baseline="0" dirty="0" smtClean="0"/>
              <a:t> </a:t>
            </a:r>
            <a:r>
              <a:rPr lang="en-US" dirty="0" smtClean="0"/>
              <a:t>and other Permanent Supportive Housing for those who were recently experiencing homelessness, and who are relying on grant support or have limited income to sustain their housing. </a:t>
            </a:r>
          </a:p>
          <a:p>
            <a:endParaRPr lang="en-US" dirty="0" smtClean="0"/>
          </a:p>
        </p:txBody>
      </p:sp>
    </p:spTree>
    <p:extLst>
      <p:ext uri="{BB962C8B-B14F-4D97-AF65-F5344CB8AC3E}">
        <p14:creationId xmlns:p14="http://schemas.microsoft.com/office/powerpoint/2010/main" val="379750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SOAR model assists individuals with both the SSI and SSDI application. SSI is a needs based program and provides benefits to individuals who are disabled, blind, or elderly with limited income and resources and who do not have qualifying work quarters for SSDI.  There are limits on resources and assets for SSI. Medicaid (Apple Health for WA) comes with SSI.</a:t>
            </a:r>
          </a:p>
          <a:p>
            <a:endParaRPr lang="en-US" dirty="0"/>
          </a:p>
          <a:p>
            <a:pPr defTabSz="931774">
              <a:defRPr/>
            </a:pPr>
            <a:r>
              <a:rPr lang="en-US" dirty="0"/>
              <a:t>SSDI is a benefit provided to blind or disabled individuals who are “insured” based on contributions paid into Social Security through employment. There are no resource limits for SSDI. Medicare comes with SSDI, but you have to wait 2 years with only a couple of exceptions.</a:t>
            </a:r>
          </a:p>
          <a:p>
            <a:r>
              <a:rPr lang="en-US" dirty="0"/>
              <a:t>  </a:t>
            </a:r>
            <a:endParaRPr lang="en-US" dirty="0" smtClean="0"/>
          </a:p>
          <a:p>
            <a:endParaRPr lang="en-US" dirty="0"/>
          </a:p>
        </p:txBody>
      </p:sp>
    </p:spTree>
    <p:extLst>
      <p:ext uri="{BB962C8B-B14F-4D97-AF65-F5344CB8AC3E}">
        <p14:creationId xmlns:p14="http://schemas.microsoft.com/office/powerpoint/2010/main" val="363340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dirty="0"/>
              <a:t>Social Security defines disability as being unable to work due to a </a:t>
            </a:r>
            <a:r>
              <a:rPr lang="en-US" sz="1100" i="1" dirty="0"/>
              <a:t>medically determinable </a:t>
            </a:r>
            <a:r>
              <a:rPr lang="en-US" sz="1100" dirty="0"/>
              <a:t>physical or mental </a:t>
            </a:r>
            <a:r>
              <a:rPr lang="en-US" sz="1100" i="1" dirty="0"/>
              <a:t>impairment</a:t>
            </a:r>
            <a:r>
              <a:rPr lang="en-US" sz="1100" dirty="0"/>
              <a:t> that’s expected to last one year or result in death. </a:t>
            </a:r>
          </a:p>
          <a:p>
            <a:pPr fontAlgn="base"/>
            <a:r>
              <a:rPr lang="en-US" sz="1100" dirty="0"/>
              <a:t>SSA contracts with an adjudicator at Disability Determination Services, who will look for the following: </a:t>
            </a:r>
          </a:p>
          <a:p>
            <a:pPr marL="643914" lvl="1" indent="-178027" fontAlgn="base">
              <a:buFont typeface="Arial" panose="020B0604020202020204" pitchFamily="34" charset="0"/>
              <a:buChar char="•"/>
            </a:pPr>
            <a:r>
              <a:rPr lang="en-US" sz="1100" i="1" dirty="0"/>
              <a:t>A diagnosis from their list of acceptable medical sources</a:t>
            </a:r>
          </a:p>
          <a:p>
            <a:pPr marL="643914" lvl="1" indent="-178027" fontAlgn="base">
              <a:buFont typeface="Arial" panose="020B0604020202020204" pitchFamily="34" charset="0"/>
              <a:buChar char="•"/>
            </a:pPr>
            <a:r>
              <a:rPr lang="en-US" sz="1100" i="1" dirty="0"/>
              <a:t>Documentation (labs, clinical findings, history)</a:t>
            </a:r>
          </a:p>
          <a:p>
            <a:pPr marL="643914" lvl="1" indent="-178027" fontAlgn="base">
              <a:buFont typeface="Arial" panose="020B0604020202020204" pitchFamily="34" charset="0"/>
              <a:buChar char="•"/>
            </a:pPr>
            <a:r>
              <a:rPr lang="en-US" sz="1100" dirty="0"/>
              <a:t>That the medical condition has lasted or is expected to last for a continuous period of at least 12 months OR result in death.</a:t>
            </a:r>
          </a:p>
          <a:p>
            <a:pPr marL="0" lvl="1" defTabSz="949478">
              <a:defRPr/>
            </a:pPr>
            <a:r>
              <a:rPr lang="en-US" sz="1100" dirty="0"/>
              <a:t>They also consider the ability to function: What can the individual can do despite their impairment and is there evidence that supports their functional limitations?  When evaluating disability, the adjudicator will consider work the individual has performed within the last 15 years. </a:t>
            </a:r>
          </a:p>
          <a:p>
            <a:pPr defTabSz="931774">
              <a:defRPr/>
            </a:pPr>
            <a:endParaRPr lang="en-US" sz="1100" dirty="0" smtClean="0"/>
          </a:p>
          <a:p>
            <a:pPr defTabSz="931774">
              <a:defRPr/>
            </a:pPr>
            <a:r>
              <a:rPr lang="en-US" sz="1100" dirty="0" smtClean="0"/>
              <a:t>They </a:t>
            </a:r>
            <a:r>
              <a:rPr lang="en-US" sz="1100" dirty="0"/>
              <a:t>also consider the ability to engage in </a:t>
            </a:r>
            <a:r>
              <a:rPr lang="en-US" sz="1100" i="1" dirty="0"/>
              <a:t>substantial gainful activity (SGA). If the individual makes less than </a:t>
            </a:r>
            <a:r>
              <a:rPr lang="en-US" sz="1100" dirty="0" smtClean="0">
                <a:solidFill>
                  <a:schemeClr val="tx1">
                    <a:lumMod val="75000"/>
                    <a:lumOff val="25000"/>
                  </a:schemeClr>
                </a:solidFill>
              </a:rPr>
              <a:t>1,220/month </a:t>
            </a:r>
            <a:r>
              <a:rPr lang="en-US" sz="1100" dirty="0">
                <a:solidFill>
                  <a:schemeClr val="tx1">
                    <a:lumMod val="75000"/>
                    <a:lumOff val="25000"/>
                  </a:schemeClr>
                </a:solidFill>
              </a:rPr>
              <a:t>(</a:t>
            </a:r>
            <a:r>
              <a:rPr lang="en-US" sz="1100" dirty="0" smtClean="0">
                <a:solidFill>
                  <a:schemeClr val="tx1">
                    <a:lumMod val="75000"/>
                    <a:lumOff val="25000"/>
                  </a:schemeClr>
                </a:solidFill>
              </a:rPr>
              <a:t>2019)</a:t>
            </a:r>
            <a:r>
              <a:rPr lang="en-US" sz="1100" dirty="0" smtClean="0"/>
              <a:t>, </a:t>
            </a:r>
            <a:r>
              <a:rPr lang="en-US" sz="1100" dirty="0"/>
              <a:t>they could still potentially qualify for SSI while working. </a:t>
            </a:r>
            <a:r>
              <a:rPr lang="en-US" sz="1100" dirty="0" smtClean="0"/>
              <a:t>There are</a:t>
            </a:r>
            <a:r>
              <a:rPr lang="en-US" sz="1100" baseline="0" dirty="0" smtClean="0"/>
              <a:t> employment programs such as Ticket to Work and other incentives that SSA offers to those who can work. According to SAMSHA’s research, about 70% of adults with serious mental illness desire to work.  So, it’s important that we educate veterans that they can work and receive SSA disability benefits. </a:t>
            </a:r>
          </a:p>
          <a:p>
            <a:pPr defTabSz="931774">
              <a:defRPr/>
            </a:pPr>
            <a:endParaRPr lang="en-US" sz="1100" dirty="0"/>
          </a:p>
          <a:p>
            <a:pPr defTabSz="931774">
              <a:defRPr/>
            </a:pPr>
            <a:r>
              <a:rPr lang="en-US" sz="1100" dirty="0"/>
              <a:t>A SOAR trained provider can help tremendously with all aspects of the application including providing information on these eligibility factors. </a:t>
            </a:r>
            <a:endParaRPr lang="en-US" dirty="0" smtClean="0"/>
          </a:p>
          <a:p>
            <a:pPr marL="0" lvl="1" defTabSz="931774">
              <a:defRPr/>
            </a:pPr>
            <a:endParaRPr lang="en-US" sz="2600" dirty="0"/>
          </a:p>
          <a:p>
            <a:endParaRPr lang="en-US" dirty="0"/>
          </a:p>
        </p:txBody>
      </p:sp>
    </p:spTree>
    <p:extLst>
      <p:ext uri="{BB962C8B-B14F-4D97-AF65-F5344CB8AC3E}">
        <p14:creationId xmlns:p14="http://schemas.microsoft.com/office/powerpoint/2010/main" val="329788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 glance, you can see that SOAR does not function in a vacuum.  We rely heavily on our community partners.  </a:t>
            </a:r>
          </a:p>
          <a:p>
            <a:pPr marL="174708" indent="-174708">
              <a:buFont typeface="Arial" panose="020B0604020202020204" pitchFamily="34" charset="0"/>
              <a:buChar char="•"/>
            </a:pPr>
            <a:r>
              <a:rPr lang="en-US" sz="1200" dirty="0" smtClean="0"/>
              <a:t>First</a:t>
            </a:r>
            <a:r>
              <a:rPr lang="en-US" sz="1200" dirty="0"/>
              <a:t>, the </a:t>
            </a:r>
            <a:r>
              <a:rPr lang="en-US" sz="1200" b="1" dirty="0"/>
              <a:t>Social Security Administration (</a:t>
            </a:r>
            <a:r>
              <a:rPr lang="en-US" sz="1200" b="1" dirty="0" smtClean="0"/>
              <a:t>SSA)</a:t>
            </a:r>
            <a:r>
              <a:rPr lang="en-US" sz="1200" b="1" baseline="0" dirty="0" smtClean="0"/>
              <a:t>. </a:t>
            </a:r>
            <a:r>
              <a:rPr lang="en-US" sz="1200" dirty="0" smtClean="0"/>
              <a:t>SSA </a:t>
            </a:r>
            <a:r>
              <a:rPr lang="en-US" sz="1200" dirty="0"/>
              <a:t>is the federal agency that administers SSI and SSDI. Because SSA is federal, their eligibility rules are the same in every state.  Remember, SSA makes the non-medical decision on the claim.  </a:t>
            </a:r>
          </a:p>
          <a:p>
            <a:pPr marL="174708" indent="-174708">
              <a:buFont typeface="Arial" panose="020B0604020202020204" pitchFamily="34" charset="0"/>
              <a:buChar char="•"/>
            </a:pPr>
            <a:endParaRPr lang="en-US" sz="1200" dirty="0"/>
          </a:p>
          <a:p>
            <a:pPr marL="174708" indent="-174708">
              <a:buFont typeface="Arial" panose="020B0604020202020204" pitchFamily="34" charset="0"/>
              <a:buChar char="•"/>
            </a:pPr>
            <a:r>
              <a:rPr lang="en-US" sz="1200" b="1" dirty="0" smtClean="0"/>
              <a:t>Disability </a:t>
            </a:r>
            <a:r>
              <a:rPr lang="en-US" sz="1200" b="1" dirty="0"/>
              <a:t>Determination Services (DDS) </a:t>
            </a:r>
            <a:r>
              <a:rPr lang="en-US" sz="1200" dirty="0" smtClean="0"/>
              <a:t>works </a:t>
            </a:r>
            <a:r>
              <a:rPr lang="en-US" sz="1200" dirty="0"/>
              <a:t>in partnership with SSA to make the medical or disability determination. </a:t>
            </a:r>
          </a:p>
          <a:p>
            <a:endParaRPr lang="en-US" sz="1200" dirty="0"/>
          </a:p>
          <a:p>
            <a:pPr marL="174708" indent="-174708">
              <a:buFont typeface="Arial" panose="020B0604020202020204" pitchFamily="34" charset="0"/>
              <a:buChar char="•"/>
            </a:pPr>
            <a:r>
              <a:rPr lang="en-US" sz="1200" b="1" dirty="0"/>
              <a:t>Medical and treatment providers </a:t>
            </a:r>
            <a:r>
              <a:rPr lang="en-US" sz="1200" dirty="0"/>
              <a:t>are extremely important. A SOAR provider will need access to assessments, evaluations and the corresponding medical records to support the SSI claim. This can be really overwhelming to an individual applying for SSI on their own. </a:t>
            </a:r>
            <a:r>
              <a:rPr lang="en-US" sz="1200" dirty="0" smtClean="0"/>
              <a:t> I’d also</a:t>
            </a:r>
            <a:r>
              <a:rPr lang="en-US" sz="1200" baseline="0" dirty="0" smtClean="0"/>
              <a:t> like to include community p</a:t>
            </a:r>
            <a:r>
              <a:rPr lang="en-US" sz="1200" dirty="0" smtClean="0"/>
              <a:t>artners </a:t>
            </a:r>
            <a:r>
              <a:rPr lang="en-US" sz="1200" dirty="0"/>
              <a:t>from </a:t>
            </a:r>
            <a:r>
              <a:rPr lang="en-US" sz="1200" b="1" dirty="0"/>
              <a:t>criminal justice organizations, Veterans Affairs, employment programs, housing providers, DSHS, and others </a:t>
            </a:r>
            <a:r>
              <a:rPr lang="en-US" sz="1200" dirty="0" smtClean="0"/>
              <a:t>to </a:t>
            </a:r>
            <a:r>
              <a:rPr lang="en-US" sz="1200" dirty="0"/>
              <a:t>ensure that individuals served by SOAR are receiving comprehensive services and supports.  </a:t>
            </a:r>
            <a:endParaRPr lang="en-US" sz="1200" dirty="0" smtClean="0"/>
          </a:p>
          <a:p>
            <a:pPr marL="174708" indent="-174708">
              <a:buFont typeface="Arial" panose="020B0604020202020204" pitchFamily="34" charset="0"/>
              <a:buChar char="•"/>
            </a:pPr>
            <a:endParaRPr lang="en-US" sz="1200" dirty="0" smtClean="0"/>
          </a:p>
          <a:p>
            <a:pPr marL="174708" indent="-174708">
              <a:buFont typeface="Arial" panose="020B0604020202020204" pitchFamily="34" charset="0"/>
              <a:buChar char="•"/>
            </a:pPr>
            <a:r>
              <a:rPr lang="en-US" sz="1200" dirty="0" smtClean="0"/>
              <a:t>Finally</a:t>
            </a:r>
            <a:r>
              <a:rPr lang="en-US" sz="1200" dirty="0"/>
              <a:t>, you! </a:t>
            </a:r>
            <a:r>
              <a:rPr lang="en-US" sz="1200" dirty="0" smtClean="0"/>
              <a:t>People</a:t>
            </a:r>
            <a:r>
              <a:rPr lang="en-US" sz="1200" baseline="0" dirty="0" smtClean="0"/>
              <a:t> in our communities who are interested and willing to be </a:t>
            </a:r>
            <a:r>
              <a:rPr lang="en-US" sz="1200" dirty="0" smtClean="0"/>
              <a:t>SOAR trained.</a:t>
            </a:r>
            <a:r>
              <a:rPr lang="en-US" sz="1200" baseline="0" dirty="0" smtClean="0"/>
              <a:t> </a:t>
            </a:r>
            <a:endParaRPr lang="en-US" sz="1200" dirty="0" smtClean="0"/>
          </a:p>
        </p:txBody>
      </p:sp>
    </p:spTree>
    <p:extLst>
      <p:ext uri="{BB962C8B-B14F-4D97-AF65-F5344CB8AC3E}">
        <p14:creationId xmlns:p14="http://schemas.microsoft.com/office/powerpoint/2010/main" val="345929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829" y="4511177"/>
            <a:ext cx="5670635" cy="3816848"/>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cs typeface="Arial" charset="0"/>
              </a:rPr>
              <a:t>Connecting</a:t>
            </a:r>
            <a:r>
              <a:rPr lang="en-US" baseline="0" dirty="0" smtClean="0">
                <a:cs typeface="Arial" charset="0"/>
              </a:rPr>
              <a:t> veterans with social security administration disability benefits is a critical step to increasing income stability for veterans and their families, particularly those who’s work activity is limited by disabling conditions. The SOAR model helps individuals obtain SSA disability benefits while they are pursuing other disability benefits or while they are pursuing vocational goals through the Homeless Veteran Reintegration Program (HVRP).</a:t>
            </a:r>
          </a:p>
          <a:p>
            <a:pPr marL="0" indent="0">
              <a:buFont typeface="Wingdings" panose="05000000000000000000" pitchFamily="2" charset="2"/>
              <a:buNone/>
            </a:pPr>
            <a:r>
              <a:rPr lang="en-US" baseline="0" dirty="0" smtClean="0">
                <a:cs typeface="Arial" charset="0"/>
              </a:rPr>
              <a:t>There’s an o</a:t>
            </a:r>
            <a:r>
              <a:rPr lang="en-US" dirty="0" smtClean="0">
                <a:cs typeface="Arial" charset="0"/>
              </a:rPr>
              <a:t>pportunity </a:t>
            </a:r>
            <a:r>
              <a:rPr lang="en-US" dirty="0">
                <a:cs typeface="Arial" charset="0"/>
              </a:rPr>
              <a:t>for staff serving Veterans to help with both SSA and VA disability benefits </a:t>
            </a:r>
            <a:r>
              <a:rPr lang="en-US" dirty="0" smtClean="0">
                <a:cs typeface="Arial" charset="0"/>
              </a:rPr>
              <a:t>simultaneously– </a:t>
            </a:r>
            <a:r>
              <a:rPr lang="en-US" dirty="0">
                <a:cs typeface="Arial" charset="0"/>
              </a:rPr>
              <a:t>while there is a difference in definition for disability, </a:t>
            </a:r>
            <a:r>
              <a:rPr lang="en-US" dirty="0" smtClean="0">
                <a:cs typeface="Arial" charset="0"/>
              </a:rPr>
              <a:t>much</a:t>
            </a:r>
            <a:r>
              <a:rPr lang="en-US" baseline="0" dirty="0" smtClean="0">
                <a:cs typeface="Arial" charset="0"/>
              </a:rPr>
              <a:t> </a:t>
            </a:r>
            <a:r>
              <a:rPr lang="en-US" dirty="0" smtClean="0">
                <a:cs typeface="Arial" charset="0"/>
              </a:rPr>
              <a:t>of </a:t>
            </a:r>
            <a:r>
              <a:rPr lang="en-US" dirty="0">
                <a:cs typeface="Arial" charset="0"/>
              </a:rPr>
              <a:t>evidence </a:t>
            </a:r>
            <a:r>
              <a:rPr lang="en-US" dirty="0" smtClean="0">
                <a:cs typeface="Arial" charset="0"/>
              </a:rPr>
              <a:t>gathered</a:t>
            </a:r>
            <a:r>
              <a:rPr lang="en-US" baseline="0" dirty="0" smtClean="0">
                <a:cs typeface="Arial" charset="0"/>
              </a:rPr>
              <a:t> can be used for both determinations. </a:t>
            </a:r>
            <a:r>
              <a:rPr lang="en-US" dirty="0" smtClean="0">
                <a:cs typeface="Arial" charset="0"/>
              </a:rPr>
              <a:t> </a:t>
            </a:r>
            <a:endParaRPr lang="en-US" dirty="0">
              <a:cs typeface="Arial" charset="0"/>
            </a:endParaRPr>
          </a:p>
          <a:p>
            <a:pPr marL="0" indent="0">
              <a:buFont typeface="Wingdings" panose="05000000000000000000" pitchFamily="2" charset="2"/>
              <a:buNone/>
            </a:pPr>
            <a:endParaRPr lang="en-US" baseline="0" dirty="0" smtClean="0">
              <a:cs typeface="Arial" charset="0"/>
            </a:endParaRPr>
          </a:p>
          <a:p>
            <a:endParaRPr lang="en-US" dirty="0"/>
          </a:p>
        </p:txBody>
      </p:sp>
    </p:spTree>
    <p:extLst>
      <p:ext uri="{BB962C8B-B14F-4D97-AF65-F5344CB8AC3E}">
        <p14:creationId xmlns:p14="http://schemas.microsoft.com/office/powerpoint/2010/main" val="7931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7213" lvl="1" indent="-349415">
              <a:lnSpc>
                <a:spcPct val="110000"/>
              </a:lnSpc>
              <a:spcBef>
                <a:spcPts val="1223"/>
              </a:spcBef>
              <a:buFont typeface="Arial" panose="020B0604020202020204" pitchFamily="34" charset="0"/>
              <a:buChar char="•"/>
            </a:pPr>
            <a:r>
              <a:rPr lang="en-US" sz="1200" dirty="0"/>
              <a:t>Discharge status is not a factor in SSI/SSDI determination</a:t>
            </a:r>
          </a:p>
          <a:p>
            <a:pPr marL="807213" lvl="1" indent="-349415">
              <a:lnSpc>
                <a:spcPct val="110000"/>
              </a:lnSpc>
              <a:spcBef>
                <a:spcPts val="1223"/>
              </a:spcBef>
              <a:buFont typeface="Arial" panose="020B0604020202020204" pitchFamily="34" charset="0"/>
              <a:buChar char="•"/>
            </a:pPr>
            <a:r>
              <a:rPr lang="en-US" sz="1200" dirty="0"/>
              <a:t>Disabling condition does not need to be related to military service</a:t>
            </a:r>
          </a:p>
          <a:p>
            <a:pPr marL="807213" lvl="1" indent="-349415">
              <a:lnSpc>
                <a:spcPct val="110000"/>
              </a:lnSpc>
              <a:spcBef>
                <a:spcPts val="1223"/>
              </a:spcBef>
              <a:buFont typeface="Arial" panose="020B0604020202020204" pitchFamily="34" charset="0"/>
              <a:buChar char="•"/>
            </a:pPr>
            <a:r>
              <a:rPr lang="en-US" sz="1200" dirty="0"/>
              <a:t>There is no partial disability with Social Security</a:t>
            </a:r>
          </a:p>
          <a:p>
            <a:pPr marL="807213" lvl="1" indent="-349415">
              <a:lnSpc>
                <a:spcPct val="110000"/>
              </a:lnSpc>
              <a:spcBef>
                <a:spcPts val="1223"/>
              </a:spcBef>
              <a:buFont typeface="Arial" panose="020B0604020202020204" pitchFamily="34" charset="0"/>
              <a:buChar char="•"/>
            </a:pPr>
            <a:r>
              <a:rPr lang="en-US" sz="1200" dirty="0"/>
              <a:t>Those denied for VA benefits may still be eligible for SSI/SSDI</a:t>
            </a:r>
          </a:p>
          <a:p>
            <a:pPr marL="807213" lvl="1" indent="-349415">
              <a:lnSpc>
                <a:spcPct val="110000"/>
              </a:lnSpc>
              <a:spcBef>
                <a:spcPts val="1223"/>
              </a:spcBef>
              <a:buFont typeface="Arial" panose="020B0604020202020204" pitchFamily="34" charset="0"/>
              <a:buChar char="•"/>
            </a:pPr>
            <a:r>
              <a:rPr lang="en-US" sz="1200" dirty="0"/>
              <a:t>Veterans can access SSA benefits while they are waiting for VA benefits</a:t>
            </a:r>
          </a:p>
          <a:p>
            <a:endParaRPr lang="en-US" dirty="0" smtClean="0"/>
          </a:p>
          <a:p>
            <a:endParaRPr lang="en-US" dirty="0"/>
          </a:p>
        </p:txBody>
      </p:sp>
    </p:spTree>
    <p:extLst>
      <p:ext uri="{BB962C8B-B14F-4D97-AF65-F5344CB8AC3E}">
        <p14:creationId xmlns:p14="http://schemas.microsoft.com/office/powerpoint/2010/main" val="189033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331">
              <a:defRPr/>
            </a:pPr>
            <a:r>
              <a:rPr lang="en-US" dirty="0" smtClean="0"/>
              <a:t>More information at:</a:t>
            </a:r>
            <a:r>
              <a:rPr lang="en-US" baseline="0" dirty="0" smtClean="0"/>
              <a:t> </a:t>
            </a:r>
            <a:r>
              <a:rPr lang="en-US" baseline="0" dirty="0" smtClean="0">
                <a:hlinkClick r:id="rId3"/>
              </a:rPr>
              <a:t>http://www.ssa.gov/people/veterans/</a:t>
            </a:r>
            <a:r>
              <a:rPr lang="en-US" dirty="0" smtClean="0"/>
              <a:t> </a:t>
            </a:r>
            <a:endParaRPr lang="en-US" baseline="0" dirty="0" smtClean="0"/>
          </a:p>
          <a:p>
            <a:pPr defTabSz="937331">
              <a:defRPr/>
            </a:pPr>
            <a:endParaRPr lang="en-US" baseline="0" dirty="0" smtClean="0"/>
          </a:p>
          <a:p>
            <a:pPr defTabSz="937331">
              <a:defRPr/>
            </a:pPr>
            <a:r>
              <a:rPr lang="en-US" baseline="0" dirty="0" smtClean="0"/>
              <a:t>For 100% P&amp;T, SSA will automatically flag Veteran’s applications who meet this criteria, based on information received weekly from the VA. SSA will still determine disability, but the process will be much faster. </a:t>
            </a:r>
          </a:p>
          <a:p>
            <a:pPr defTabSz="937331">
              <a:defRPr/>
            </a:pPr>
            <a:endParaRPr lang="en-US" dirty="0"/>
          </a:p>
          <a:p>
            <a:pPr defTabSz="937331">
              <a:defRPr/>
            </a:pPr>
            <a:r>
              <a:rPr lang="en-US" dirty="0"/>
              <a:t>Wounded Warriors: Veterans who received disabling mental or physical health injuries while on active duty on or after October 1, 2001. The injury does not need to have occurred during combat operations.</a:t>
            </a:r>
            <a:endParaRPr lang="en-US" sz="900" dirty="0"/>
          </a:p>
          <a:p>
            <a:pPr defTabSz="937331">
              <a:defRPr/>
            </a:pPr>
            <a:endParaRPr lang="en-US" dirty="0"/>
          </a:p>
        </p:txBody>
      </p:sp>
    </p:spTree>
    <p:extLst>
      <p:ext uri="{BB962C8B-B14F-4D97-AF65-F5344CB8AC3E}">
        <p14:creationId xmlns:p14="http://schemas.microsoft.com/office/powerpoint/2010/main" val="428634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Connecticut, Delaware,</a:t>
            </a:r>
            <a:r>
              <a:rPr lang="en-US" baseline="0" dirty="0"/>
              <a:t> Virginia as of April 25, 2019.</a:t>
            </a:r>
          </a:p>
          <a:p>
            <a:r>
              <a:rPr lang="en-US" baseline="0" dirty="0"/>
              <a:t>What is functional zero? </a:t>
            </a:r>
            <a:r>
              <a:rPr lang="en-US" dirty="0"/>
              <a:t>“Functional zero is reached when the number of veterans experiencing homelessness within a community is less than the average number of veterans being connected with permanent housing each month. In achieving this measure, a community has demonstrated the system and capacity to quickly and efficiently connect people with housing and ensure that veteran homelessness within the community will be rare, brief, and non-recurring.</a:t>
            </a:r>
          </a:p>
        </p:txBody>
      </p:sp>
      <p:sp>
        <p:nvSpPr>
          <p:cNvPr id="4" name="Slide Number Placeholder 3"/>
          <p:cNvSpPr>
            <a:spLocks noGrp="1"/>
          </p:cNvSpPr>
          <p:nvPr>
            <p:ph type="sldNum" sz="quarter" idx="10"/>
          </p:nvPr>
        </p:nvSpPr>
        <p:spPr/>
        <p:txBody>
          <a:bodyPr/>
          <a:lstStyle/>
          <a:p>
            <a:fld id="{24DB7CE0-E566-41B7-9A9C-01CE0B22BCEF}" type="slidenum">
              <a:rPr lang="en-US" smtClean="0"/>
              <a:t>4</a:t>
            </a:fld>
            <a:endParaRPr lang="en-US"/>
          </a:p>
        </p:txBody>
      </p:sp>
    </p:spTree>
    <p:extLst>
      <p:ext uri="{BB962C8B-B14F-4D97-AF65-F5344CB8AC3E}">
        <p14:creationId xmlns:p14="http://schemas.microsoft.com/office/powerpoint/2010/main" val="46362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
              <a:spcBef>
                <a:spcPts val="1246"/>
              </a:spcBef>
            </a:pPr>
            <a:r>
              <a:rPr lang="en-US" dirty="0" smtClean="0"/>
              <a:t>If</a:t>
            </a:r>
            <a:r>
              <a:rPr lang="en-US" baseline="0" dirty="0" smtClean="0"/>
              <a:t> you happen to be working with an i</a:t>
            </a:r>
            <a:r>
              <a:rPr lang="en-US" dirty="0" smtClean="0"/>
              <a:t>ndividual </a:t>
            </a:r>
            <a:r>
              <a:rPr lang="en-US" dirty="0"/>
              <a:t>receiving state cash assistance (ABD, TANF) who are unable to work due to a </a:t>
            </a:r>
            <a:r>
              <a:rPr lang="en-US" dirty="0" smtClean="0"/>
              <a:t>disability, it</a:t>
            </a:r>
            <a:r>
              <a:rPr lang="en-US" baseline="0" dirty="0" smtClean="0"/>
              <a:t> might be helpful for you to know that they will be</a:t>
            </a:r>
            <a:r>
              <a:rPr lang="en-US" dirty="0" smtClean="0"/>
              <a:t> </a:t>
            </a:r>
            <a:r>
              <a:rPr lang="en-US" dirty="0"/>
              <a:t>assigned a social worker/SSIF to help them apply for SSI. Many times, SSIF’s are unable to get out in the community to work with SSI applicants as often as they’d like. This is where collaboration with a SOAR provider can play a key role. </a:t>
            </a:r>
          </a:p>
          <a:p>
            <a:pPr lvl="0"/>
            <a:r>
              <a:rPr lang="en-US" dirty="0"/>
              <a:t>SSIF’s have extensive training and experience in completing SSA’s forms from application, to each level of appeal. Because of this knowledge, the collaboration between the SSIF and a SOAR provider can be a mutually beneficial partnership for all involved. </a:t>
            </a:r>
          </a:p>
          <a:p>
            <a:pPr lvl="0"/>
            <a:r>
              <a:rPr lang="en-US" dirty="0"/>
              <a:t>If approved for SSI, ABD benefits paid out during the time of SSI eligibility are reimbursed back to the State. This does NOT apply to SSDI or VA benefits.</a:t>
            </a:r>
          </a:p>
          <a:p>
            <a:endParaRPr lang="en-US" dirty="0"/>
          </a:p>
        </p:txBody>
      </p:sp>
    </p:spTree>
    <p:extLst>
      <p:ext uri="{BB962C8B-B14F-4D97-AF65-F5344CB8AC3E}">
        <p14:creationId xmlns:p14="http://schemas.microsoft.com/office/powerpoint/2010/main" val="169337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might be asking</a:t>
            </a:r>
            <a:r>
              <a:rPr lang="en-US" baseline="0" dirty="0" smtClean="0"/>
              <a:t> yourself, what is the real difference between an individual applying for SSI/SSDI on their own or having assistance from someone trained in the SOAR process. After a person completes the online training, if you stick with these essential components, you’ll be able to provide a targeted, high-quality SSI application to SSA. </a:t>
            </a:r>
          </a:p>
          <a:p>
            <a:pPr marL="228600" indent="-228600">
              <a:buAutoNum type="arabicPeriod"/>
            </a:pPr>
            <a:r>
              <a:rPr lang="en-US" baseline="0" dirty="0" smtClean="0"/>
              <a:t>Using the Appointment of Rep form </a:t>
            </a:r>
            <a:r>
              <a:rPr lang="en-US" dirty="0" smtClean="0">
                <a:effectLst/>
              </a:rPr>
              <a:t>allows the case manager to receive copies of all notices mailed to the applicant</a:t>
            </a:r>
            <a:r>
              <a:rPr lang="en-US" baseline="0" dirty="0" smtClean="0">
                <a:effectLst/>
              </a:rPr>
              <a:t> and to</a:t>
            </a:r>
            <a:r>
              <a:rPr lang="en-US" dirty="0" smtClean="0">
                <a:effectLst/>
              </a:rPr>
              <a:t> communicate directly with SSA and DDS to provide additional information needed.</a:t>
            </a:r>
            <a:r>
              <a:rPr lang="en-US" baseline="0" dirty="0" smtClean="0">
                <a:effectLst/>
              </a:rPr>
              <a:t> </a:t>
            </a:r>
          </a:p>
          <a:p>
            <a:pPr marL="228600" indent="-228600">
              <a:buAutoNum type="arabicPeriod"/>
            </a:pPr>
            <a:r>
              <a:rPr lang="en-US" dirty="0" smtClean="0">
                <a:effectLst/>
              </a:rPr>
              <a:t>DDS examiners must base their determinations on the medical and other evidence available. In order to provide SSA/DDS with sufficient medical evidence of the applicant's disability, SOAR case managers collect and submit medical records as part of the SSI application when possible. This ensures that SSA and DDS receive the information that they need to make a decision. </a:t>
            </a:r>
          </a:p>
          <a:p>
            <a:pPr marL="228600" indent="-228600">
              <a:buAutoNum type="arabicPeriod"/>
            </a:pPr>
            <a:r>
              <a:rPr lang="en-US" dirty="0" smtClean="0">
                <a:effectLst/>
              </a:rPr>
              <a:t>And</a:t>
            </a:r>
            <a:r>
              <a:rPr lang="en-US" baseline="0" dirty="0" smtClean="0">
                <a:effectLst/>
              </a:rPr>
              <a:t> 4. </a:t>
            </a:r>
            <a:r>
              <a:rPr lang="en-US" dirty="0" smtClean="0">
                <a:effectLst/>
              </a:rPr>
              <a:t>Writing a</a:t>
            </a:r>
            <a:r>
              <a:rPr lang="en-US" baseline="0" dirty="0" smtClean="0">
                <a:effectLst/>
              </a:rPr>
              <a:t> medical summary report (and having it co-signed by the applicants medical provider) or writing a functional report and personal observation. These documents basically refer to a collection of in</a:t>
            </a:r>
            <a:r>
              <a:rPr lang="en-US" dirty="0" smtClean="0">
                <a:effectLst/>
              </a:rPr>
              <a:t>formation gathered in collaboration with the parent/caregiver, and submitted to SSA as part of the SOAR application packet.</a:t>
            </a:r>
            <a:r>
              <a:rPr lang="en-US" baseline="0" dirty="0" smtClean="0">
                <a:effectLst/>
              </a:rPr>
              <a:t> The goal is to provide a supplemental</a:t>
            </a:r>
            <a:r>
              <a:rPr lang="en-US" dirty="0" smtClean="0">
                <a:effectLst/>
              </a:rPr>
              <a:t>, comprehensive summary of the applicant’s medical treatment and educational history and describes any impairments that stem from psychiatric or medical conditions and affect their ability to function at home, school, and in the community. </a:t>
            </a:r>
          </a:p>
          <a:p>
            <a:pPr marL="0" indent="0">
              <a:buNone/>
            </a:pPr>
            <a:r>
              <a:rPr lang="en-US" dirty="0" smtClean="0">
                <a:effectLst/>
              </a:rPr>
              <a:t>5.</a:t>
            </a:r>
            <a:r>
              <a:rPr lang="en-US" baseline="0" dirty="0" smtClean="0">
                <a:effectLst/>
              </a:rPr>
              <a:t> </a:t>
            </a:r>
            <a:r>
              <a:rPr lang="en-US" i="0" dirty="0" smtClean="0">
                <a:effectLst/>
              </a:rPr>
              <a:t>SOAR strives for complete and high-quality applications. Our mantra: "Get it right the first time!"</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SAMHSA SOAR TA Center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spcAft>
                <a:spcPts val="611"/>
              </a:spcAft>
            </a:pPr>
            <a:r>
              <a:rPr lang="en-US" dirty="0" smtClean="0">
                <a:solidFill>
                  <a:schemeClr val="tx2">
                    <a:lumMod val="75000"/>
                  </a:schemeClr>
                </a:solidFill>
              </a:rPr>
              <a:t>The</a:t>
            </a:r>
            <a:r>
              <a:rPr lang="en-US" baseline="0" dirty="0" smtClean="0">
                <a:solidFill>
                  <a:schemeClr val="tx2">
                    <a:lumMod val="75000"/>
                  </a:schemeClr>
                </a:solidFill>
              </a:rPr>
              <a:t> SOAR online course fully prepares providers to learn all of the elements of a complete SSI application including the use of the 5 critical components. The training is s</a:t>
            </a:r>
            <a:r>
              <a:rPr lang="en-US" dirty="0" smtClean="0">
                <a:solidFill>
                  <a:schemeClr val="tx2">
                    <a:lumMod val="75000"/>
                  </a:schemeClr>
                </a:solidFill>
              </a:rPr>
              <a:t>tandardized,</a:t>
            </a:r>
            <a:r>
              <a:rPr lang="en-US" baseline="0" dirty="0" smtClean="0">
                <a:solidFill>
                  <a:schemeClr val="tx2">
                    <a:lumMod val="75000"/>
                  </a:schemeClr>
                </a:solidFill>
              </a:rPr>
              <a:t> free</a:t>
            </a:r>
            <a:r>
              <a:rPr lang="en-US" dirty="0" smtClean="0">
                <a:solidFill>
                  <a:srgbClr val="344068">
                    <a:lumMod val="75000"/>
                  </a:srgbClr>
                </a:solidFill>
              </a:rPr>
              <a:t>, </a:t>
            </a:r>
            <a:r>
              <a:rPr lang="en-US" dirty="0">
                <a:solidFill>
                  <a:srgbClr val="344068">
                    <a:lumMod val="75000"/>
                  </a:srgbClr>
                </a:solidFill>
              </a:rPr>
              <a:t>web-based</a:t>
            </a:r>
            <a:r>
              <a:rPr lang="en-US" dirty="0" smtClean="0">
                <a:solidFill>
                  <a:srgbClr val="344068">
                    <a:lumMod val="75000"/>
                  </a:srgbClr>
                </a:solidFill>
              </a:rPr>
              <a:t>, and s</a:t>
            </a:r>
            <a:r>
              <a:rPr lang="en-US" dirty="0" smtClean="0"/>
              <a:t>elf-guided.</a:t>
            </a:r>
            <a:endParaRPr lang="en-US" dirty="0"/>
          </a:p>
          <a:p>
            <a:pPr defTabSz="931774">
              <a:defRPr/>
            </a:pPr>
            <a:endParaRPr lang="en-US" b="1" baseline="0" dirty="0" smtClean="0"/>
          </a:p>
          <a:p>
            <a:pPr marL="174708" indent="-174708" defTabSz="931774">
              <a:buFont typeface="Wingdings" panose="05000000000000000000" pitchFamily="2" charset="2"/>
              <a:buChar char="§"/>
              <a:defRPr/>
            </a:pPr>
            <a:r>
              <a:rPr lang="en-US" baseline="0" dirty="0" smtClean="0"/>
              <a:t>7 classes, 6 documents to upload for practice case</a:t>
            </a:r>
          </a:p>
          <a:p>
            <a:pPr marL="640594" lvl="1" indent="-174708" defTabSz="931774">
              <a:buFont typeface="Wingdings" panose="05000000000000000000" pitchFamily="2" charset="2"/>
              <a:buChar char="§"/>
              <a:defRPr/>
            </a:pPr>
            <a:r>
              <a:rPr lang="en-US" dirty="0"/>
              <a:t>Video interviews, medical records, and progress notes provide the information needed to complete five SSA forms and write a Medical Summary Report (MSR) for the applicant. </a:t>
            </a:r>
            <a:endParaRPr lang="en-US" baseline="0" dirty="0" smtClean="0"/>
          </a:p>
          <a:p>
            <a:pPr marL="174708" indent="-174708" defTabSz="931774">
              <a:buFont typeface="Wingdings" panose="05000000000000000000" pitchFamily="2" charset="2"/>
              <a:buChar char="§"/>
              <a:defRPr/>
            </a:pPr>
            <a:r>
              <a:rPr lang="en-US" baseline="0" dirty="0" smtClean="0"/>
              <a:t>20 CEU’s </a:t>
            </a:r>
          </a:p>
          <a:p>
            <a:pPr marL="174708" indent="-174708" defTabSz="931774">
              <a:buFont typeface="Wingdings" panose="05000000000000000000" pitchFamily="2" charset="2"/>
              <a:buChar char="§"/>
              <a:defRPr/>
            </a:pPr>
            <a:r>
              <a:rPr lang="en-US" baseline="0" dirty="0" smtClean="0"/>
              <a:t>In addition to Classes and Articles is a Practicum- Submission of a practice case</a:t>
            </a:r>
          </a:p>
          <a:p>
            <a:pPr marL="640594" lvl="1" indent="-174708" defTabSz="931774">
              <a:buFont typeface="Wingdings" panose="05000000000000000000" pitchFamily="2" charset="2"/>
              <a:buChar char="§"/>
              <a:defRPr/>
            </a:pPr>
            <a:r>
              <a:rPr lang="en-US" dirty="0"/>
              <a:t>This practice case provides an opportunity for case managers to apply what they have learned by completing an SSI/SSDI application packet for a fictional applicant using SOAR techniques. </a:t>
            </a:r>
            <a:endParaRPr lang="en-US" baseline="0" dirty="0" smtClean="0"/>
          </a:p>
          <a:p>
            <a:pPr marL="174708" indent="-174708" defTabSz="931774">
              <a:buFont typeface="Wingdings" panose="05000000000000000000" pitchFamily="2" charset="2"/>
              <a:buChar char="§"/>
              <a:defRPr/>
            </a:pPr>
            <a:r>
              <a:rPr lang="en-US" baseline="0" dirty="0" smtClean="0"/>
              <a:t>Cohort - Point out expectations to complete course within timeline so group progresses at similar pace. If you request a cohort, you also have the added benefit of a SOAR lead supporting your group from start to finish. </a:t>
            </a:r>
          </a:p>
          <a:p>
            <a:pPr marL="174708" indent="-174708" defTabSz="931774">
              <a:buFont typeface="Wingdings" panose="05000000000000000000" pitchFamily="2" charset="2"/>
              <a:buChar char="§"/>
              <a:defRPr/>
            </a:pPr>
            <a:endParaRPr lang="en-US" baseline="0" dirty="0" smtClean="0"/>
          </a:p>
          <a:p>
            <a:pPr marL="174708" indent="-174708" defTabSz="931774">
              <a:buFont typeface="Wingdings" panose="05000000000000000000" pitchFamily="2" charset="2"/>
              <a:buChar char="§"/>
              <a:defRPr/>
            </a:pPr>
            <a:endParaRPr lang="en-US" dirty="0"/>
          </a:p>
        </p:txBody>
      </p:sp>
    </p:spTree>
    <p:extLst>
      <p:ext uri="{BB962C8B-B14F-4D97-AF65-F5344CB8AC3E}">
        <p14:creationId xmlns:p14="http://schemas.microsoft.com/office/powerpoint/2010/main" val="638477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SOAR Leadership Academy is a three-day training program presented by the SAMHSA SOAR Technical Assistance (TA) Center designed to prepare individuals to serve as Local Leads within their communities, guide the SOAR initiative, and support individuals who complete the SOAR Online Course.  </a:t>
            </a:r>
          </a:p>
          <a:p>
            <a:endParaRPr lang="en-US" dirty="0" smtClean="0"/>
          </a:p>
          <a:p>
            <a:r>
              <a:rPr lang="en-US" dirty="0" smtClean="0"/>
              <a:t>Washington</a:t>
            </a:r>
            <a:r>
              <a:rPr lang="en-US" baseline="0" dirty="0" smtClean="0"/>
              <a:t> has two fully funded slots and happens to be hosting one of the leadership academies this year on September 10</a:t>
            </a:r>
            <a:r>
              <a:rPr lang="en-US" baseline="30000" dirty="0" smtClean="0"/>
              <a:t>th</a:t>
            </a:r>
            <a:r>
              <a:rPr lang="en-US" baseline="0" dirty="0" smtClean="0"/>
              <a:t> -12</a:t>
            </a:r>
            <a:r>
              <a:rPr lang="en-US" baseline="30000" dirty="0" smtClean="0"/>
              <a:t>th</a:t>
            </a:r>
            <a:r>
              <a:rPr lang="en-US" baseline="0" dirty="0" smtClean="0"/>
              <a:t>. If you live further than 50 miles away from downtown Seattle, SAMHSA pays for lodging and per-diem. </a:t>
            </a:r>
            <a:endParaRPr lang="en-US" dirty="0"/>
          </a:p>
        </p:txBody>
      </p:sp>
    </p:spTree>
    <p:extLst>
      <p:ext uri="{BB962C8B-B14F-4D97-AF65-F5344CB8AC3E}">
        <p14:creationId xmlns:p14="http://schemas.microsoft.com/office/powerpoint/2010/main" val="396889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 A</a:t>
            </a:r>
            <a:r>
              <a:rPr lang="en-US" baseline="0" dirty="0" smtClean="0"/>
              <a:t> local lead helps to implement their State’s SOAR action plan by </a:t>
            </a:r>
            <a:r>
              <a:rPr lang="en-US" sz="2800" dirty="0" smtClean="0"/>
              <a:t>introducing</a:t>
            </a:r>
            <a:r>
              <a:rPr lang="en-US" sz="2800" baseline="0" dirty="0" smtClean="0"/>
              <a:t> the SOAR initiative to their community, su</a:t>
            </a:r>
            <a:r>
              <a:rPr lang="en-US" sz="2600" dirty="0" smtClean="0"/>
              <a:t>pport staff/providers that assist disabled individuals with SSI applications,</a:t>
            </a:r>
            <a:r>
              <a:rPr lang="en-US" sz="2600" baseline="0" dirty="0" smtClean="0"/>
              <a:t> h</a:t>
            </a:r>
            <a:r>
              <a:rPr lang="en-US" sz="2600" dirty="0" smtClean="0"/>
              <a:t>olding steering committee meeting,</a:t>
            </a:r>
            <a:r>
              <a:rPr lang="en-US" sz="2600" baseline="0" dirty="0" smtClean="0"/>
              <a:t> c</a:t>
            </a:r>
            <a:r>
              <a:rPr lang="en-US" sz="2600" dirty="0" smtClean="0"/>
              <a:t>o-facilitating SOAR Online Course training cohorts or half-day</a:t>
            </a:r>
            <a:r>
              <a:rPr lang="en-US" sz="2600" baseline="0" dirty="0" smtClean="0"/>
              <a:t> review sessions, mentoring those</a:t>
            </a:r>
            <a:r>
              <a:rPr lang="en-US" sz="2600" dirty="0" smtClean="0"/>
              <a:t> who complete the Online Course and finally, reporting outcomes in OAT.</a:t>
            </a:r>
          </a:p>
          <a:p>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27</a:t>
            </a:fld>
            <a:endParaRPr lang="en-US"/>
          </a:p>
        </p:txBody>
      </p:sp>
    </p:spTree>
    <p:extLst>
      <p:ext uri="{BB962C8B-B14F-4D97-AF65-F5344CB8AC3E}">
        <p14:creationId xmlns:p14="http://schemas.microsoft.com/office/powerpoint/2010/main" val="845397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SOAR</a:t>
            </a:r>
            <a:r>
              <a:rPr lang="en-US" baseline="0" dirty="0" smtClean="0"/>
              <a:t> provides an online application tracking database to track SOAR assisted applications and decisions from initial app through each appeal (when necessary). It takes 5 minutes or less to enter the information needed for each application. By keeping track of approvals, demographic information, and where technical s</a:t>
            </a:r>
            <a:r>
              <a:rPr lang="en-US" sz="1200" baseline="0" dirty="0" smtClean="0"/>
              <a:t>upport is needed, SOAR continues to be able to report their outcomes and remain sustainable. </a:t>
            </a:r>
            <a:endParaRPr lang="en-US" sz="1200" dirty="0" smtClean="0"/>
          </a:p>
          <a:p>
            <a:r>
              <a:rPr lang="en-US" b="0" dirty="0" smtClean="0">
                <a:solidFill>
                  <a:schemeClr val="bg1"/>
                </a:solidFill>
              </a:rPr>
              <a:t>OAT</a:t>
            </a:r>
            <a:r>
              <a:rPr lang="en-US" b="0" baseline="0" dirty="0" smtClean="0">
                <a:solidFill>
                  <a:schemeClr val="bg1"/>
                </a:solidFill>
              </a:rPr>
              <a:t> offers role based f</a:t>
            </a:r>
            <a:r>
              <a:rPr lang="en-US" dirty="0" smtClean="0">
                <a:solidFill>
                  <a:schemeClr val="bg1"/>
                </a:solidFill>
              </a:rPr>
              <a:t>ilters such as by county, agency</a:t>
            </a:r>
            <a:r>
              <a:rPr lang="en-US" baseline="0" dirty="0" smtClean="0">
                <a:solidFill>
                  <a:schemeClr val="bg1"/>
                </a:solidFill>
              </a:rPr>
              <a:t> lead</a:t>
            </a:r>
            <a:r>
              <a:rPr lang="en-US" dirty="0" smtClean="0">
                <a:solidFill>
                  <a:schemeClr val="bg1"/>
                </a:solidFill>
              </a:rPr>
              <a:t> and by user</a:t>
            </a:r>
            <a:r>
              <a:rPr lang="en-US" baseline="0" dirty="0" smtClean="0">
                <a:solidFill>
                  <a:schemeClr val="bg1"/>
                </a:solidFill>
              </a:rPr>
              <a:t> </a:t>
            </a:r>
            <a:r>
              <a:rPr lang="en-US" dirty="0" smtClean="0">
                <a:solidFill>
                  <a:schemeClr val="bg1"/>
                </a:solidFill>
              </a:rPr>
              <a:t>(caseworkers).</a:t>
            </a:r>
            <a:endParaRPr lang="en-US" dirty="0"/>
          </a:p>
        </p:txBody>
      </p:sp>
    </p:spTree>
    <p:extLst>
      <p:ext uri="{BB962C8B-B14F-4D97-AF65-F5344CB8AC3E}">
        <p14:creationId xmlns:p14="http://schemas.microsoft.com/office/powerpoint/2010/main" val="74403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 for SOAR Online Training and the VA data</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SAMHSA SOAR TA Center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5BE15-58A9-40F7-B37B-9BBD8EB8C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0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Females had</a:t>
            </a:r>
            <a:r>
              <a:rPr lang="en-US" baseline="0" dirty="0"/>
              <a:t> a higher risk of becoming homeless (7.6% vs 4.5%). Black or AA demographic were more likely (9.5 to 4.9) to be homeless. Divorced or never married nearly 3x as likely to be homeless as opposed to married folks. Individuals with a service connected disability were 2x as likely to be homeless than those that were not SC. (7.2 to 3.6)</a:t>
            </a:r>
            <a:endParaRPr lang="en-US" dirty="0"/>
          </a:p>
          <a:p>
            <a:r>
              <a:rPr lang="en-US" dirty="0"/>
              <a:t>OIF/OEF</a:t>
            </a:r>
            <a:r>
              <a:rPr lang="en-US" baseline="0" dirty="0"/>
              <a:t> vets had a shorter median time to homeless post service and also had a higher incidence. Potential explanations for this is due to the younger age these vets are separating (typically E1-E4). </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5</a:t>
            </a:fld>
            <a:endParaRPr lang="en-US"/>
          </a:p>
        </p:txBody>
      </p:sp>
    </p:spTree>
    <p:extLst>
      <p:ext uri="{BB962C8B-B14F-4D97-AF65-F5344CB8AC3E}">
        <p14:creationId xmlns:p14="http://schemas.microsoft.com/office/powerpoint/2010/main" val="151647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have noticed the fluctuation across your own </a:t>
            </a:r>
            <a:r>
              <a:rPr lang="en-US" baseline="0" dirty="0" err="1"/>
              <a:t>CoCs</a:t>
            </a:r>
            <a:r>
              <a:rPr lang="en-US" baseline="0" dirty="0"/>
              <a:t> or Case Conferencing meetings that capturing homeless veteran data on the ground is challenging. Combine that with the different data management systems and their ability to deliver the proper readouts (reference our case conferencing challenges with getting HMIS to work)</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6</a:t>
            </a:fld>
            <a:endParaRPr lang="en-US"/>
          </a:p>
        </p:txBody>
      </p:sp>
    </p:spTree>
    <p:extLst>
      <p:ext uri="{BB962C8B-B14F-4D97-AF65-F5344CB8AC3E}">
        <p14:creationId xmlns:p14="http://schemas.microsoft.com/office/powerpoint/2010/main" val="411043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 has 6 (down from</a:t>
            </a:r>
            <a:r>
              <a:rPr lang="en-US" baseline="0" dirty="0"/>
              <a:t> 7 in 2017) federally recognized </a:t>
            </a:r>
            <a:r>
              <a:rPr lang="en-US" baseline="0" dirty="0" err="1"/>
              <a:t>CoCs</a:t>
            </a:r>
            <a:r>
              <a:rPr lang="en-US" baseline="0" dirty="0"/>
              <a:t>. Vancouver Clark, Everett/Snohomish, WA Balance of State (encompasses 34 counties, does decision making on project funding, development of statewide strategies, coordinate the PIT, manage HMIS database, strengthen coordination between </a:t>
            </a:r>
            <a:r>
              <a:rPr lang="en-US" baseline="0" dirty="0" err="1"/>
              <a:t>CoC</a:t>
            </a:r>
            <a:r>
              <a:rPr lang="en-US" baseline="0" dirty="0"/>
              <a:t> funded activities and other HUD funded activities, monitor grantees), Seattle/King, Tacoma, Lakewood/Pierce, Spokane City and County. Combined HUD has identified 1636 homeless vets. Yakima city &amp; county </a:t>
            </a:r>
            <a:r>
              <a:rPr lang="en-US" baseline="0" dirty="0" err="1"/>
              <a:t>CoC</a:t>
            </a:r>
            <a:r>
              <a:rPr lang="en-US" baseline="0" dirty="0"/>
              <a:t> was dropped in 2018</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7</a:t>
            </a:fld>
            <a:endParaRPr lang="en-US"/>
          </a:p>
        </p:txBody>
      </p:sp>
    </p:spTree>
    <p:extLst>
      <p:ext uri="{BB962C8B-B14F-4D97-AF65-F5344CB8AC3E}">
        <p14:creationId xmlns:p14="http://schemas.microsoft.com/office/powerpoint/2010/main" val="5742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Similarities</a:t>
            </a:r>
            <a:r>
              <a:rPr lang="en-US" baseline="0" dirty="0"/>
              <a:t> in both groups in terms of cause of death (76% to 83%) from five major causes (CVD, cancers, external causes, infection and parasitic diseases, disorders of digestive system). Major difference in early death from external causes such as drug overdose, suicide, homicide and vehicular non-vehicular accidents such as falls, drowning, errors in operating machinery)</a:t>
            </a:r>
          </a:p>
          <a:p>
            <a:pPr marL="171450" indent="-171450">
              <a:buFontTx/>
              <a:buChar char="-"/>
            </a:pPr>
            <a:r>
              <a:rPr lang="en-US" baseline="0" dirty="0"/>
              <a:t>In a first of its kind study conducted comparing homeless vets to non homeless vets between the ages of 30-54, a large sample of 65,198 age matched vets were followed for 11 years. At the time of follow up 16.3% of the homeless vets had died and only 6.4% of the non-homeless vets has passed. Homeless vets were 2.5x as likely to pass and twice as likely to pass compared to the national death estimates. This means that simply by being a veteran, you are at a higher risk of early death than our civilian counter parts.</a:t>
            </a:r>
          </a:p>
          <a:p>
            <a:pPr marL="171450" indent="-171450">
              <a:buFontTx/>
              <a:buChar char="-"/>
            </a:pPr>
            <a:r>
              <a:rPr lang="en-US" baseline="0" dirty="0"/>
              <a:t>Older vets, in a similar age matched study, demonstrated a 35% vs 18% (nearly 2x as likely) death rate among these older vets. Average age of homeless older vet death was 65.0 and 66.9 average for non-homeless vets.</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8</a:t>
            </a:fld>
            <a:endParaRPr lang="en-US"/>
          </a:p>
        </p:txBody>
      </p:sp>
    </p:spTree>
    <p:extLst>
      <p:ext uri="{BB962C8B-B14F-4D97-AF65-F5344CB8AC3E}">
        <p14:creationId xmlns:p14="http://schemas.microsoft.com/office/powerpoint/2010/main" val="233559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vets tend to be older, married and residing in their state</a:t>
            </a:r>
            <a:r>
              <a:rPr lang="en-US" baseline="0" dirty="0"/>
              <a:t> of birth. Have higher rates of unemployment. More likely to own their own home, quality and value of the home is lower. Rate of mental health conditions is higher than that of urban vets </a:t>
            </a:r>
          </a:p>
          <a:p>
            <a:pPr marL="171450" indent="-171450">
              <a:buFontTx/>
              <a:buChar char="-"/>
            </a:pPr>
            <a:r>
              <a:rPr lang="en-US" baseline="0" dirty="0"/>
              <a:t>¼ of veterans live in rural areas compared to 18% of all Americans. ½ of all rural vets are over 65 and 40% have  a SC disability. </a:t>
            </a:r>
          </a:p>
          <a:p>
            <a:pPr marL="171450" indent="-171450">
              <a:buFontTx/>
              <a:buChar char="-"/>
            </a:pPr>
            <a:r>
              <a:rPr lang="en-US" baseline="0" dirty="0"/>
              <a:t>These vets have more frequent access to health insurance than their non vet counterparts. They utilize emergency rooms at a higher rate than their urban counterparts, and on average, have a higher cost per visit which demonstrates a need for urgent care or smaller clinics. Travel mainly to urban areas for mental health treatment which means higher costs.</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9</a:t>
            </a:fld>
            <a:endParaRPr lang="en-US"/>
          </a:p>
        </p:txBody>
      </p:sp>
    </p:spTree>
    <p:extLst>
      <p:ext uri="{BB962C8B-B14F-4D97-AF65-F5344CB8AC3E}">
        <p14:creationId xmlns:p14="http://schemas.microsoft.com/office/powerpoint/2010/main" val="347636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are disseminated</a:t>
            </a:r>
            <a:r>
              <a:rPr lang="en-US" baseline="0" dirty="0"/>
              <a:t> through peer reviewed publications, reports, manuals, symposium proceeding and briefs. Has two ongoing webinars focused on using research findings to inform policy and to influence practice.</a:t>
            </a: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10</a:t>
            </a:fld>
            <a:endParaRPr lang="en-US"/>
          </a:p>
        </p:txBody>
      </p:sp>
    </p:spTree>
    <p:extLst>
      <p:ext uri="{BB962C8B-B14F-4D97-AF65-F5344CB8AC3E}">
        <p14:creationId xmlns:p14="http://schemas.microsoft.com/office/powerpoint/2010/main" val="19733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Rural</a:t>
            </a:r>
            <a:r>
              <a:rPr lang="en-US" baseline="0" dirty="0"/>
              <a:t> vet programs to increase weatherization, repairs, heating installation and making homes disability friendly.</a:t>
            </a:r>
          </a:p>
          <a:p>
            <a:pPr marL="171450" indent="-171450">
              <a:buFontTx/>
              <a:buChar char="-"/>
            </a:pPr>
            <a:r>
              <a:rPr lang="en-US" baseline="0" dirty="0"/>
              <a:t>Co-locating with other resources to be responsive to rural vet needs. Pursue other avenues of communicating with rural vets about program services because 43% of rural vets lack internet access</a:t>
            </a:r>
          </a:p>
          <a:p>
            <a:pPr marL="171450" indent="-171450">
              <a:buFontTx/>
              <a:buChar char="-"/>
            </a:pPr>
            <a:r>
              <a:rPr lang="en-US" baseline="0" dirty="0"/>
              <a:t>False distinction between rural poverty and homelessness. Include poverty as part of a broader definition of housing insecurity in rural areas.</a:t>
            </a:r>
          </a:p>
          <a:p>
            <a:pPr marL="171450" indent="-171450">
              <a:buFontTx/>
              <a:buChar char="-"/>
            </a:pPr>
            <a:r>
              <a:rPr lang="en-US" baseline="0" dirty="0"/>
              <a:t> Pilot program currently being conducted to assess the needs of service members who are transitioning into rural communities after release from service. Attempt to identify where resources are lacking, barriers to care and awareness of homeless prevention.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DB7CE0-E566-41B7-9A9C-01CE0B22BCEF}" type="slidenum">
              <a:rPr lang="en-US" smtClean="0"/>
              <a:t>11</a:t>
            </a:fld>
            <a:endParaRPr lang="en-US"/>
          </a:p>
        </p:txBody>
      </p:sp>
    </p:spTree>
    <p:extLst>
      <p:ext uri="{BB962C8B-B14F-4D97-AF65-F5344CB8AC3E}">
        <p14:creationId xmlns:p14="http://schemas.microsoft.com/office/powerpoint/2010/main" val="67570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ustDataLst>
      <p:tags r:id="rId1"/>
    </p:custDataLst>
    <p:extLst>
      <p:ext uri="{BB962C8B-B14F-4D97-AF65-F5344CB8AC3E}">
        <p14:creationId xmlns:p14="http://schemas.microsoft.com/office/powerpoint/2010/main" val="310198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7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11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76FE8-AB93-497E-B080-567FCFE18B3A}" type="datetime1">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DF33BF50-97C7-4A61-BF9D-5DF49DF9E58F" descr="8319B7E3-74A7-4122-BF0E-71E24930490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3" y="131722"/>
            <a:ext cx="2954337" cy="88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73828A-7854-4FDC-B326-A6C6AFF85F3D}" type="slidenum">
              <a:rPr lang="en-US" smtClean="0">
                <a:solidFill>
                  <a:prstClr val="white"/>
                </a:solidFill>
                <a:latin typeface="Calibri Light"/>
              </a:rPr>
              <a:pPr algn="ctr"/>
              <a:t>‹#›</a:t>
            </a:fld>
            <a:endParaRPr lang="en-US" sz="1400" dirty="0">
              <a:solidFill>
                <a:prstClr val="white"/>
              </a:solidFill>
              <a:latin typeface="Calibri Light"/>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custDataLst>
      <p:tags r:id="rId1"/>
    </p:custDataLst>
    <p:extLst>
      <p:ext uri="{BB962C8B-B14F-4D97-AF65-F5344CB8AC3E}">
        <p14:creationId xmlns:p14="http://schemas.microsoft.com/office/powerpoint/2010/main" val="350461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0EB355-B5EF-4FDC-893A-4D56E33AB7E5}" type="datetime1">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sp>
        <p:nvSpPr>
          <p:cNvPr id="9"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73828A-7854-4FDC-B326-A6C6AFF85F3D}" type="slidenum">
              <a:rPr lang="en-US" smtClean="0">
                <a:solidFill>
                  <a:prstClr val="white"/>
                </a:solidFill>
                <a:latin typeface="Calibri Light"/>
              </a:rPr>
              <a:pPr algn="ctr"/>
              <a:t>‹#›</a:t>
            </a:fld>
            <a:endParaRPr lang="en-US" sz="1400" dirty="0">
              <a:solidFill>
                <a:prstClr val="white"/>
              </a:solidFill>
              <a:latin typeface="Calibri Light"/>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18944373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17D19-2487-4698-9D7A-8AA4FA4BFDE1}" type="datetime1">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73828A-7854-4FDC-B326-A6C6AFF85F3D}" type="slidenum">
              <a:rPr lang="en-US" smtClean="0">
                <a:solidFill>
                  <a:prstClr val="white"/>
                </a:solidFill>
                <a:latin typeface="Calibri Light"/>
              </a:rPr>
              <a:pPr algn="ctr"/>
              <a:t>‹#›</a:t>
            </a:fld>
            <a:endParaRPr lang="en-US" sz="1400" dirty="0">
              <a:solidFill>
                <a:prstClr val="white"/>
              </a:solidFill>
              <a:latin typeface="Calibri Ligh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1209117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03CB69-222F-40D3-856E-61FFEAF40DE2}" type="datetime1">
              <a:rPr lang="en-US" smtClean="0"/>
              <a:pPr/>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73828A-7854-4FDC-B326-A6C6AFF85F3D}" type="slidenum">
              <a:rPr lang="en-US" smtClean="0">
                <a:solidFill>
                  <a:prstClr val="white"/>
                </a:solidFill>
                <a:latin typeface="Calibri Light"/>
              </a:rPr>
              <a:pPr algn="ctr"/>
              <a:t>‹#›</a:t>
            </a:fld>
            <a:endParaRPr lang="en-US" sz="1400" dirty="0">
              <a:solidFill>
                <a:prstClr val="white"/>
              </a:solidFill>
              <a:latin typeface="Calibri Ligh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36406864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F4A419-F7E1-4309-83BF-B6D8AB5DC281}" type="datetime1">
              <a:rPr lang="en-US" smtClean="0"/>
              <a:pPr/>
              <a:t>6/3/2019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73828A-7854-4FDC-B326-A6C6AFF85F3D}" type="slidenum">
              <a:rPr lang="en-US" smtClean="0">
                <a:solidFill>
                  <a:prstClr val="white"/>
                </a:solidFill>
                <a:latin typeface="Calibri Light"/>
              </a:rPr>
              <a:pPr algn="ctr"/>
              <a:t>‹#›</a:t>
            </a:fld>
            <a:endParaRPr lang="en-US" sz="1400" dirty="0">
              <a:solidFill>
                <a:prstClr val="white"/>
              </a:solidFill>
              <a:latin typeface="Calibri Light"/>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35543282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2ECDD4-DB46-47AD-B15E-91D0FD1750C3}" type="datetime1">
              <a:rPr lang="en-US" smtClean="0"/>
              <a:pPr/>
              <a:t>6/3/2019</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24844332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5483502"/>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79953" y="537835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DC9DAE-8B50-4869-A941-3803FF22D9EB}" type="datetime1">
              <a:rPr lang="en-US" smtClean="0"/>
              <a:pPr/>
              <a:t>6/3/2019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custDataLst>
      <p:tags r:id="rId1"/>
    </p:custDataLst>
    <p:extLst>
      <p:ext uri="{BB962C8B-B14F-4D97-AF65-F5344CB8AC3E}">
        <p14:creationId xmlns:p14="http://schemas.microsoft.com/office/powerpoint/2010/main" val="29259703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4AF1CC-27C9-4E39-9CF9-49F0A443D851}" type="datetime1">
              <a:rPr lang="en-US" smtClean="0"/>
              <a:pPr/>
              <a:t>6/3/2019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F273828A-7854-4FDC-B326-A6C6AFF85F3D}" type="slidenum">
              <a:rPr lang="en-US" smtClean="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46705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ustDataLst>
      <p:tags r:id="rId1"/>
    </p:custDataLst>
    <p:extLst>
      <p:ext uri="{BB962C8B-B14F-4D97-AF65-F5344CB8AC3E}">
        <p14:creationId xmlns:p14="http://schemas.microsoft.com/office/powerpoint/2010/main" val="2233940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CE622-9141-40C3-B2D3-735A7DCCC92C}" type="datetime1">
              <a:rPr lang="en-US" smtClean="0"/>
              <a:pPr/>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F273828A-7854-4FDC-B326-A6C6AFF85F3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0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23855F-A652-41DA-891F-ED4F97EA6381}" type="datetime1">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273828A-7854-4FDC-B326-A6C6AFF85F3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811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C5987-E479-48AF-9F64-37F34839BBE1}" type="datetime1">
              <a:rPr lang="en-US" smtClean="0"/>
              <a:pPr/>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273828A-7854-4FDC-B326-A6C6AFF85F3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833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339016"/>
            <a:ext cx="12192000" cy="518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9020435" y="6429231"/>
            <a:ext cx="3632886" cy="338554"/>
          </a:xfrm>
          <a:prstGeom prst="rect">
            <a:avLst/>
          </a:prstGeom>
          <a:noFill/>
        </p:spPr>
        <p:txBody>
          <a:bodyPr wrap="square" rtlCol="0">
            <a:spAutoFit/>
          </a:bodyPr>
          <a:lstStyle/>
          <a:p>
            <a:r>
              <a:rPr lang="en-US" sz="1600" dirty="0" smtClean="0">
                <a:solidFill>
                  <a:schemeClr val="bg1">
                    <a:lumMod val="50000"/>
                  </a:schemeClr>
                </a:solidFill>
              </a:rPr>
              <a:t>Spokane</a:t>
            </a:r>
            <a:r>
              <a:rPr lang="en-US" sz="1600" baseline="0" dirty="0" smtClean="0">
                <a:solidFill>
                  <a:schemeClr val="bg1">
                    <a:lumMod val="50000"/>
                  </a:schemeClr>
                </a:solidFill>
              </a:rPr>
              <a:t> Regional Veterans Services</a:t>
            </a:r>
            <a:endParaRPr lang="en-US" sz="1600" dirty="0">
              <a:solidFill>
                <a:schemeClr val="bg1">
                  <a:lumMod val="50000"/>
                </a:schemeClr>
              </a:solidFill>
            </a:endParaRPr>
          </a:p>
        </p:txBody>
      </p:sp>
    </p:spTree>
    <p:custDataLst>
      <p:tags r:id="rId1"/>
    </p:custDataLst>
    <p:extLst>
      <p:ext uri="{BB962C8B-B14F-4D97-AF65-F5344CB8AC3E}">
        <p14:creationId xmlns:p14="http://schemas.microsoft.com/office/powerpoint/2010/main" val="2852205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91198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DF33BF50-97C7-4A61-BF9D-5DF49DF9E58F" descr="8319B7E3-74A7-4122-BF0E-71E24930490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3" y="131722"/>
            <a:ext cx="2954337" cy="88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latin typeface="+mj-lt"/>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48788" y="6457249"/>
            <a:ext cx="1344930" cy="344302"/>
          </a:xfrm>
          <a:prstGeom prst="rect">
            <a:avLst/>
          </a:prstGeom>
        </p:spPr>
      </p:pic>
      <p:sp>
        <p:nvSpPr>
          <p:cNvPr id="14" name="Rectangle 13"/>
          <p:cNvSpPr/>
          <p:nvPr userDrawn="1"/>
        </p:nvSpPr>
        <p:spPr>
          <a:xfrm>
            <a:off x="89182" y="6410846"/>
            <a:ext cx="184731" cy="369332"/>
          </a:xfrm>
          <a:prstGeom prst="rect">
            <a:avLst/>
          </a:prstGeom>
        </p:spPr>
        <p:txBody>
          <a:bodyPr wrap="none">
            <a:spAutoFit/>
          </a:bodyPr>
          <a:lstStyle/>
          <a:p>
            <a:endParaRPr lang="en-US" dirty="0"/>
          </a:p>
        </p:txBody>
      </p:sp>
      <p:sp>
        <p:nvSpPr>
          <p:cNvPr id="15" name="Rectangle 14"/>
          <p:cNvSpPr/>
          <p:nvPr userDrawn="1"/>
        </p:nvSpPr>
        <p:spPr>
          <a:xfrm>
            <a:off x="89182" y="6469830"/>
            <a:ext cx="457176" cy="369332"/>
          </a:xfrm>
          <a:prstGeom prst="rect">
            <a:avLst/>
          </a:prstGeom>
        </p:spPr>
        <p:txBody>
          <a:bodyPr wrap="none">
            <a:spAutoFit/>
          </a:bodyPr>
          <a:lstStyle/>
          <a:p>
            <a:fld id="{F273828A-7854-4FDC-B326-A6C6AFF85F3D}" type="slidenum">
              <a:rPr lang="en-US" sz="1800" kern="1200" smtClean="0">
                <a:solidFill>
                  <a:schemeClr val="bg1"/>
                </a:solidFill>
                <a:latin typeface="+mn-lt"/>
                <a:ea typeface="+mn-ea"/>
                <a:cs typeface="+mn-cs"/>
              </a:rPr>
              <a:pPr/>
              <a:t>‹#›</a:t>
            </a:fld>
            <a:endParaRPr lang="en-US" dirty="0"/>
          </a:p>
        </p:txBody>
      </p:sp>
    </p:spTree>
    <p:extLst>
      <p:ext uri="{BB962C8B-B14F-4D97-AF65-F5344CB8AC3E}">
        <p14:creationId xmlns:p14="http://schemas.microsoft.com/office/powerpoint/2010/main" val="3677893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sp>
        <p:nvSpPr>
          <p:cNvPr id="10"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14691715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145364" y="6459784"/>
            <a:ext cx="569366"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b="1" dirty="0">
              <a:solidFill>
                <a:schemeClr val="bg1"/>
              </a:solidFill>
              <a:latin typeface="+mj-l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
        <p:nvSpPr>
          <p:cNvPr id="11"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2517285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38790326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10"/>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1398618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6339016"/>
            <a:ext cx="12192000" cy="518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9020435" y="6429231"/>
            <a:ext cx="3632886" cy="338554"/>
          </a:xfrm>
          <a:prstGeom prst="rect">
            <a:avLst/>
          </a:prstGeom>
          <a:noFill/>
        </p:spPr>
        <p:txBody>
          <a:bodyPr wrap="square" rtlCol="0">
            <a:spAutoFit/>
          </a:bodyPr>
          <a:lstStyle/>
          <a:p>
            <a:r>
              <a:rPr lang="en-US" sz="1600" dirty="0" smtClean="0">
                <a:solidFill>
                  <a:schemeClr val="bg1">
                    <a:lumMod val="50000"/>
                  </a:schemeClr>
                </a:solidFill>
              </a:rPr>
              <a:t>Spokane</a:t>
            </a:r>
            <a:r>
              <a:rPr lang="en-US" sz="1600" baseline="0" dirty="0" smtClean="0">
                <a:solidFill>
                  <a:schemeClr val="bg1">
                    <a:lumMod val="50000"/>
                  </a:schemeClr>
                </a:solidFill>
              </a:rPr>
              <a:t> Regional Veterans Services</a:t>
            </a:r>
            <a:endParaRPr lang="en-US" sz="1600" dirty="0">
              <a:solidFill>
                <a:schemeClr val="bg1">
                  <a:lumMod val="50000"/>
                </a:schemeClr>
              </a:solidFill>
            </a:endParaRPr>
          </a:p>
        </p:txBody>
      </p:sp>
    </p:spTree>
    <p:custDataLst>
      <p:tags r:id="rId1"/>
    </p:custDataLst>
    <p:extLst>
      <p:ext uri="{BB962C8B-B14F-4D97-AF65-F5344CB8AC3E}">
        <p14:creationId xmlns:p14="http://schemas.microsoft.com/office/powerpoint/2010/main" val="1704009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25990340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
        <p:nvSpPr>
          <p:cNvPr id="9"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8331742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81600"/>
            <a:ext cx="12188825"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511759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899" y="5328356"/>
            <a:ext cx="10113645" cy="835427"/>
          </a:xfrm>
        </p:spPr>
        <p:txBody>
          <a:bodyPr tIns="0" bIns="0" anchor="b">
            <a:noAutofit/>
          </a:bodyPr>
          <a:lstStyle>
            <a:lvl1pPr>
              <a:defRPr sz="6600" b="0">
                <a:solidFill>
                  <a:srgbClr val="FFFFFF"/>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5" y="-1"/>
            <a:ext cx="12191985" cy="5113747"/>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6195787"/>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49912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33820646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ustDataLst>
      <p:tags r:id="rId1"/>
    </p:custDataLst>
    <p:extLst>
      <p:ext uri="{BB962C8B-B14F-4D97-AF65-F5344CB8AC3E}">
        <p14:creationId xmlns:p14="http://schemas.microsoft.com/office/powerpoint/2010/main" val="18849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85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156130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3175" y="6340517"/>
            <a:ext cx="12188825" cy="539311"/>
            <a:chOff x="3175" y="5401391"/>
            <a:chExt cx="12188825" cy="539311"/>
          </a:xfrm>
        </p:grpSpPr>
        <p:sp>
          <p:nvSpPr>
            <p:cNvPr id="6" name="Rectangle 5"/>
            <p:cNvSpPr/>
            <p:nvPr/>
          </p:nvSpPr>
          <p:spPr>
            <a:xfrm>
              <a:off x="3175" y="5483502"/>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175" y="5401391"/>
              <a:ext cx="12188825"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Tree>
    <p:custDataLst>
      <p:tags r:id="rId1"/>
    </p:custDataLst>
    <p:extLst>
      <p:ext uri="{BB962C8B-B14F-4D97-AF65-F5344CB8AC3E}">
        <p14:creationId xmlns:p14="http://schemas.microsoft.com/office/powerpoint/2010/main" val="4915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20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39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ustDataLst>
      <p:tags r:id="rId13"/>
    </p:custDataLst>
    <p:extLst>
      <p:ext uri="{BB962C8B-B14F-4D97-AF65-F5344CB8AC3E}">
        <p14:creationId xmlns:p14="http://schemas.microsoft.com/office/powerpoint/2010/main" val="9735809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737916-167B-44FD-B36F-F69EC87954C1}" type="datetime1">
              <a:rPr lang="en-US" smtClean="0"/>
              <a:pPr/>
              <a:t>6/3/2019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63942" y="6449414"/>
            <a:ext cx="1344930" cy="344302"/>
          </a:xfrm>
          <a:prstGeom prst="rect">
            <a:avLst/>
          </a:prstGeom>
        </p:spPr>
      </p:pic>
    </p:spTree>
    <p:extLst>
      <p:ext uri="{BB962C8B-B14F-4D97-AF65-F5344CB8AC3E}">
        <p14:creationId xmlns:p14="http://schemas.microsoft.com/office/powerpoint/2010/main" val="720106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175" y="6406346"/>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40793" y="6446720"/>
            <a:ext cx="1344930" cy="344302"/>
          </a:xfrm>
          <a:prstGeom prst="rect">
            <a:avLst/>
          </a:prstGeom>
        </p:spPr>
      </p:pic>
      <p:sp>
        <p:nvSpPr>
          <p:cNvPr id="6"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dirty="0"/>
          </a:p>
        </p:txBody>
      </p:sp>
    </p:spTree>
    <p:extLst>
      <p:ext uri="{BB962C8B-B14F-4D97-AF65-F5344CB8AC3E}">
        <p14:creationId xmlns:p14="http://schemas.microsoft.com/office/powerpoint/2010/main" val="265703833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tags" Target="../tags/tag2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6.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26.xml"/><Relationship Id="rId1" Type="http://schemas.openxmlformats.org/officeDocument/2006/relationships/tags" Target="../tags/tag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36.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hyperlink" Target="http://soarworks.prainc.com/" TargetMode="External"/><Relationship Id="rId5" Type="http://schemas.openxmlformats.org/officeDocument/2006/relationships/image" Target="../media/image27.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1.png"/><Relationship Id="rId2" Type="http://schemas.openxmlformats.org/officeDocument/2006/relationships/slideLayout" Target="../slideLayouts/slideLayout19.xml"/><Relationship Id="rId1" Type="http://schemas.openxmlformats.org/officeDocument/2006/relationships/tags" Target="../tags/tag4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52789" y="1214438"/>
            <a:ext cx="9144000" cy="2387600"/>
          </a:xfrm>
        </p:spPr>
        <p:txBody>
          <a:bodyPr>
            <a:normAutofit/>
          </a:bodyPr>
          <a:lstStyle/>
          <a:p>
            <a:pPr algn="ctr"/>
            <a:r>
              <a:rPr lang="en-US" sz="6000" dirty="0"/>
              <a:t>Veteran Homelessness</a:t>
            </a:r>
          </a:p>
        </p:txBody>
      </p:sp>
      <p:sp>
        <p:nvSpPr>
          <p:cNvPr id="7" name="Rectangle 6"/>
          <p:cNvSpPr/>
          <p:nvPr/>
        </p:nvSpPr>
        <p:spPr>
          <a:xfrm>
            <a:off x="3054439" y="3147639"/>
            <a:ext cx="6340699" cy="1477328"/>
          </a:xfrm>
          <a:prstGeom prst="rect">
            <a:avLst/>
          </a:prstGeom>
        </p:spPr>
        <p:txBody>
          <a:bodyPr wrap="square">
            <a:spAutoFit/>
          </a:bodyPr>
          <a:lstStyle/>
          <a:p>
            <a:pPr algn="ctr"/>
            <a:r>
              <a:rPr lang="en-US" sz="3000" dirty="0">
                <a:solidFill>
                  <a:schemeClr val="tx1">
                    <a:lumMod val="50000"/>
                    <a:lumOff val="50000"/>
                  </a:schemeClr>
                </a:solidFill>
              </a:rPr>
              <a:t>Stephen McGuire, MPH</a:t>
            </a:r>
          </a:p>
          <a:p>
            <a:pPr algn="ctr"/>
            <a:r>
              <a:rPr lang="en-US" sz="3000" dirty="0">
                <a:solidFill>
                  <a:schemeClr val="tx1">
                    <a:lumMod val="50000"/>
                    <a:lumOff val="50000"/>
                  </a:schemeClr>
                </a:solidFill>
              </a:rPr>
              <a:t>VSO</a:t>
            </a:r>
          </a:p>
          <a:p>
            <a:pPr algn="ctr"/>
            <a:r>
              <a:rPr lang="en-US" sz="3000" dirty="0">
                <a:solidFill>
                  <a:schemeClr val="tx1">
                    <a:lumMod val="50000"/>
                    <a:lumOff val="50000"/>
                  </a:schemeClr>
                </a:solidFill>
              </a:rPr>
              <a:t>Spokane Regional Veteran Services</a:t>
            </a:r>
          </a:p>
        </p:txBody>
      </p:sp>
    </p:spTree>
    <p:custDataLst>
      <p:tags r:id="rId1"/>
    </p:custDataLst>
    <p:extLst>
      <p:ext uri="{BB962C8B-B14F-4D97-AF65-F5344CB8AC3E}">
        <p14:creationId xmlns:p14="http://schemas.microsoft.com/office/powerpoint/2010/main" val="319399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10515600" cy="1325563"/>
          </a:xfrm>
        </p:spPr>
        <p:txBody>
          <a:bodyPr/>
          <a:lstStyle/>
          <a:p>
            <a:pPr algn="ctr"/>
            <a:r>
              <a:rPr lang="en-US" b="1" dirty="0"/>
              <a:t>HERS Proceedings</a:t>
            </a:r>
          </a:p>
        </p:txBody>
      </p:sp>
      <p:sp>
        <p:nvSpPr>
          <p:cNvPr id="3" name="Content Placeholder 2"/>
          <p:cNvSpPr>
            <a:spLocks noGrp="1"/>
          </p:cNvSpPr>
          <p:nvPr>
            <p:ph idx="4294967295"/>
          </p:nvPr>
        </p:nvSpPr>
        <p:spPr>
          <a:xfrm>
            <a:off x="1807335" y="1536142"/>
            <a:ext cx="8577330" cy="4351338"/>
          </a:xfrm>
        </p:spPr>
        <p:txBody>
          <a:bodyPr>
            <a:normAutofit lnSpcReduction="10000"/>
          </a:bodyPr>
          <a:lstStyle/>
          <a:p>
            <a:r>
              <a:rPr lang="en-US" dirty="0"/>
              <a:t>Homeless Evidence and Research </a:t>
            </a:r>
            <a:r>
              <a:rPr lang="en-US" dirty="0" smtClean="0"/>
              <a:t>Synthesis</a:t>
            </a:r>
          </a:p>
          <a:p>
            <a:endParaRPr lang="en-US" sz="1200" dirty="0"/>
          </a:p>
          <a:p>
            <a:r>
              <a:rPr lang="en-US" dirty="0"/>
              <a:t>Evidenced based programs and </a:t>
            </a:r>
            <a:r>
              <a:rPr lang="en-US" dirty="0" smtClean="0"/>
              <a:t>solutions</a:t>
            </a:r>
          </a:p>
          <a:p>
            <a:endParaRPr lang="en-US" sz="1200" dirty="0"/>
          </a:p>
          <a:p>
            <a:r>
              <a:rPr lang="en-US" dirty="0"/>
              <a:t>VA National Center on Homelessness Among </a:t>
            </a:r>
            <a:r>
              <a:rPr lang="en-US" dirty="0" smtClean="0"/>
              <a:t>Veterans</a:t>
            </a:r>
          </a:p>
          <a:p>
            <a:endParaRPr lang="en-US" sz="1200" dirty="0"/>
          </a:p>
          <a:p>
            <a:r>
              <a:rPr lang="en-US" dirty="0"/>
              <a:t>Focused on four key areas</a:t>
            </a:r>
          </a:p>
          <a:p>
            <a:pPr lvl="1"/>
            <a:r>
              <a:rPr lang="en-US" dirty="0"/>
              <a:t>Population based studies</a:t>
            </a:r>
          </a:p>
          <a:p>
            <a:pPr lvl="1"/>
            <a:r>
              <a:rPr lang="en-US" dirty="0"/>
              <a:t>Physical and mental health</a:t>
            </a:r>
          </a:p>
          <a:p>
            <a:pPr lvl="1"/>
            <a:r>
              <a:rPr lang="en-US" dirty="0"/>
              <a:t>Program evaluation</a:t>
            </a:r>
          </a:p>
          <a:p>
            <a:pPr lvl="1"/>
            <a:r>
              <a:rPr lang="en-US" dirty="0"/>
              <a:t>Functioning and flourishing</a:t>
            </a:r>
          </a:p>
        </p:txBody>
      </p:sp>
    </p:spTree>
    <p:custDataLst>
      <p:tags r:id="rId1"/>
    </p:custDataLst>
    <p:extLst>
      <p:ext uri="{BB962C8B-B14F-4D97-AF65-F5344CB8AC3E}">
        <p14:creationId xmlns:p14="http://schemas.microsoft.com/office/powerpoint/2010/main" val="298048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4925" y="339591"/>
            <a:ext cx="7042150" cy="1325563"/>
          </a:xfrm>
        </p:spPr>
        <p:txBody>
          <a:bodyPr/>
          <a:lstStyle/>
          <a:p>
            <a:pPr algn="ctr"/>
            <a:r>
              <a:rPr lang="en-US" b="1" dirty="0"/>
              <a:t>Opportunities for Rural Vets</a:t>
            </a:r>
          </a:p>
        </p:txBody>
      </p:sp>
      <p:sp>
        <p:nvSpPr>
          <p:cNvPr id="3" name="Content Placeholder 2"/>
          <p:cNvSpPr>
            <a:spLocks noGrp="1"/>
          </p:cNvSpPr>
          <p:nvPr>
            <p:ph idx="4294967295"/>
          </p:nvPr>
        </p:nvSpPr>
        <p:spPr>
          <a:xfrm>
            <a:off x="1473200" y="1668933"/>
            <a:ext cx="9245600" cy="4351338"/>
          </a:xfrm>
        </p:spPr>
        <p:txBody>
          <a:bodyPr/>
          <a:lstStyle/>
          <a:p>
            <a:r>
              <a:rPr lang="en-US" dirty="0"/>
              <a:t>Programs to allow vets to stay in their </a:t>
            </a:r>
            <a:r>
              <a:rPr lang="en-US" dirty="0" smtClean="0"/>
              <a:t>home</a:t>
            </a:r>
          </a:p>
          <a:p>
            <a:endParaRPr lang="en-US" sz="1200" dirty="0"/>
          </a:p>
          <a:p>
            <a:r>
              <a:rPr lang="en-US" dirty="0"/>
              <a:t>Reorganize VHA Homeless </a:t>
            </a:r>
            <a:r>
              <a:rPr lang="en-US" dirty="0" smtClean="0"/>
              <a:t>Programs</a:t>
            </a:r>
          </a:p>
          <a:p>
            <a:endParaRPr lang="en-US" sz="1200" dirty="0"/>
          </a:p>
          <a:p>
            <a:r>
              <a:rPr lang="en-US" dirty="0"/>
              <a:t>Alternate definition of homeless in the rural </a:t>
            </a:r>
            <a:r>
              <a:rPr lang="en-US" dirty="0" smtClean="0"/>
              <a:t>context</a:t>
            </a:r>
          </a:p>
          <a:p>
            <a:endParaRPr lang="en-US" sz="1200" dirty="0"/>
          </a:p>
          <a:p>
            <a:r>
              <a:rPr lang="en-US" dirty="0"/>
              <a:t>Better integration of vets into rural communities post-service</a:t>
            </a:r>
          </a:p>
        </p:txBody>
      </p:sp>
    </p:spTree>
    <p:custDataLst>
      <p:tags r:id="rId1"/>
    </p:custDataLst>
    <p:extLst>
      <p:ext uri="{BB962C8B-B14F-4D97-AF65-F5344CB8AC3E}">
        <p14:creationId xmlns:p14="http://schemas.microsoft.com/office/powerpoint/2010/main" val="106852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35779">
            <a:off x="4286285" y="2778523"/>
            <a:ext cx="3450465" cy="1325563"/>
          </a:xfrm>
          <a:solidFill>
            <a:schemeClr val="accent1">
              <a:lumMod val="20000"/>
              <a:lumOff val="80000"/>
            </a:schemeClr>
          </a:solidFill>
          <a:ln w="57150">
            <a:solidFill>
              <a:schemeClr val="accent1">
                <a:lumMod val="75000"/>
              </a:schemeClr>
            </a:solidFill>
          </a:ln>
        </p:spPr>
        <p:txBody>
          <a:bodyPr/>
          <a:lstStyle/>
          <a:p>
            <a:pPr algn="ctr"/>
            <a:r>
              <a:rPr lang="en-US" b="1" dirty="0"/>
              <a:t>Thank </a:t>
            </a:r>
            <a:r>
              <a:rPr lang="en-US" b="1" dirty="0" smtClean="0"/>
              <a:t>You </a:t>
            </a:r>
            <a:endParaRPr lang="en-US" b="1" dirty="0"/>
          </a:p>
        </p:txBody>
      </p:sp>
      <p:pic>
        <p:nvPicPr>
          <p:cNvPr id="5" name="Content Placeholder 4"/>
          <p:cNvPicPr>
            <a:picLocks noGrp="1" noChangeAspect="1"/>
          </p:cNvPicPr>
          <p:nvPr>
            <p:ph idx="1"/>
          </p:nvPr>
        </p:nvPicPr>
        <p:blipFill>
          <a:blip r:embed="rId3"/>
          <a:stretch>
            <a:fillRect/>
          </a:stretch>
        </p:blipFill>
        <p:spPr>
          <a:xfrm>
            <a:off x="3910384" y="215711"/>
            <a:ext cx="3686175" cy="1238250"/>
          </a:xfrm>
          <a:prstGeom prst="rect">
            <a:avLst/>
          </a:prstGeom>
        </p:spPr>
      </p:pic>
      <p:pic>
        <p:nvPicPr>
          <p:cNvPr id="6" name="Picture 5"/>
          <p:cNvPicPr>
            <a:picLocks noChangeAspect="1"/>
          </p:cNvPicPr>
          <p:nvPr/>
        </p:nvPicPr>
        <p:blipFill>
          <a:blip r:embed="rId4"/>
          <a:stretch>
            <a:fillRect/>
          </a:stretch>
        </p:blipFill>
        <p:spPr>
          <a:xfrm>
            <a:off x="239015" y="532861"/>
            <a:ext cx="2905125" cy="1104900"/>
          </a:xfrm>
          <a:prstGeom prst="rect">
            <a:avLst/>
          </a:prstGeom>
        </p:spPr>
      </p:pic>
      <p:pic>
        <p:nvPicPr>
          <p:cNvPr id="7" name="Picture 6"/>
          <p:cNvPicPr>
            <a:picLocks noChangeAspect="1"/>
          </p:cNvPicPr>
          <p:nvPr/>
        </p:nvPicPr>
        <p:blipFill>
          <a:blip r:embed="rId5"/>
          <a:stretch>
            <a:fillRect/>
          </a:stretch>
        </p:blipFill>
        <p:spPr>
          <a:xfrm>
            <a:off x="8362803" y="466186"/>
            <a:ext cx="3552825" cy="1285875"/>
          </a:xfrm>
          <a:prstGeom prst="rect">
            <a:avLst/>
          </a:prstGeom>
        </p:spPr>
      </p:pic>
      <p:pic>
        <p:nvPicPr>
          <p:cNvPr id="8" name="Picture 7"/>
          <p:cNvPicPr>
            <a:picLocks noChangeAspect="1"/>
          </p:cNvPicPr>
          <p:nvPr/>
        </p:nvPicPr>
        <p:blipFill>
          <a:blip r:embed="rId6"/>
          <a:stretch>
            <a:fillRect/>
          </a:stretch>
        </p:blipFill>
        <p:spPr>
          <a:xfrm>
            <a:off x="739077" y="2247361"/>
            <a:ext cx="1905000" cy="1905000"/>
          </a:xfrm>
          <a:prstGeom prst="rect">
            <a:avLst/>
          </a:prstGeom>
        </p:spPr>
      </p:pic>
      <p:pic>
        <p:nvPicPr>
          <p:cNvPr id="9" name="Picture 8"/>
          <p:cNvPicPr>
            <a:picLocks noChangeAspect="1"/>
          </p:cNvPicPr>
          <p:nvPr/>
        </p:nvPicPr>
        <p:blipFill>
          <a:blip r:embed="rId7"/>
          <a:stretch>
            <a:fillRect/>
          </a:stretch>
        </p:blipFill>
        <p:spPr>
          <a:xfrm>
            <a:off x="9135279" y="5130552"/>
            <a:ext cx="2857500" cy="1600200"/>
          </a:xfrm>
          <a:prstGeom prst="rect">
            <a:avLst/>
          </a:prstGeom>
        </p:spPr>
      </p:pic>
      <p:pic>
        <p:nvPicPr>
          <p:cNvPr id="10" name="Picture 9"/>
          <p:cNvPicPr>
            <a:picLocks noChangeAspect="1"/>
          </p:cNvPicPr>
          <p:nvPr/>
        </p:nvPicPr>
        <p:blipFill>
          <a:blip r:embed="rId8"/>
          <a:stretch>
            <a:fillRect/>
          </a:stretch>
        </p:blipFill>
        <p:spPr>
          <a:xfrm>
            <a:off x="4336219" y="4444445"/>
            <a:ext cx="4026584" cy="2264575"/>
          </a:xfrm>
          <a:prstGeom prst="rect">
            <a:avLst/>
          </a:prstGeom>
        </p:spPr>
      </p:pic>
      <p:pic>
        <p:nvPicPr>
          <p:cNvPr id="11" name="Picture 10"/>
          <p:cNvPicPr>
            <a:picLocks noChangeAspect="1"/>
          </p:cNvPicPr>
          <p:nvPr/>
        </p:nvPicPr>
        <p:blipFill>
          <a:blip r:embed="rId9"/>
          <a:stretch>
            <a:fillRect/>
          </a:stretch>
        </p:blipFill>
        <p:spPr>
          <a:xfrm>
            <a:off x="1044498" y="4512869"/>
            <a:ext cx="2619375" cy="1743075"/>
          </a:xfrm>
          <a:prstGeom prst="rect">
            <a:avLst/>
          </a:prstGeom>
        </p:spPr>
      </p:pic>
      <p:pic>
        <p:nvPicPr>
          <p:cNvPr id="12" name="Picture 11"/>
          <p:cNvPicPr>
            <a:picLocks noChangeAspect="1"/>
          </p:cNvPicPr>
          <p:nvPr/>
        </p:nvPicPr>
        <p:blipFill>
          <a:blip r:embed="rId10"/>
          <a:stretch>
            <a:fillRect/>
          </a:stretch>
        </p:blipFill>
        <p:spPr>
          <a:xfrm>
            <a:off x="9135279" y="2369744"/>
            <a:ext cx="2143125" cy="2143125"/>
          </a:xfrm>
          <a:prstGeom prst="rect">
            <a:avLst/>
          </a:prstGeom>
        </p:spPr>
      </p:pic>
      <p:pic>
        <p:nvPicPr>
          <p:cNvPr id="13" name="Picture 12"/>
          <p:cNvPicPr>
            <a:picLocks noChangeAspect="1"/>
          </p:cNvPicPr>
          <p:nvPr/>
        </p:nvPicPr>
        <p:blipFill>
          <a:blip r:embed="rId11"/>
          <a:stretch>
            <a:fillRect/>
          </a:stretch>
        </p:blipFill>
        <p:spPr>
          <a:xfrm>
            <a:off x="3242702" y="1662443"/>
            <a:ext cx="4610100" cy="990600"/>
          </a:xfrm>
          <a:prstGeom prst="rect">
            <a:avLst/>
          </a:prstGeom>
        </p:spPr>
      </p:pic>
    </p:spTree>
    <p:custDataLst>
      <p:tags r:id="rId1"/>
    </p:custDataLst>
    <p:extLst>
      <p:ext uri="{BB962C8B-B14F-4D97-AF65-F5344CB8AC3E}">
        <p14:creationId xmlns:p14="http://schemas.microsoft.com/office/powerpoint/2010/main" val="147326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Using the SOAR Model to Assist Veterans</a:t>
            </a:r>
            <a:endParaRPr lang="en-US" dirty="0"/>
          </a:p>
        </p:txBody>
      </p:sp>
      <p:sp>
        <p:nvSpPr>
          <p:cNvPr id="3" name="Rectangle 2"/>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1"/>
          <p:cNvSpPr txBox="1">
            <a:spLocks/>
          </p:cNvSpPr>
          <p:nvPr/>
        </p:nvSpPr>
        <p:spPr>
          <a:xfrm>
            <a:off x="1309800" y="3852146"/>
            <a:ext cx="10058400" cy="121835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a:ln>
                  <a:noFill/>
                </a:ln>
                <a:solidFill>
                  <a:srgbClr val="0070C0"/>
                </a:solidFill>
                <a:effectLst/>
                <a:uLnTx/>
                <a:uFillTx/>
                <a:latin typeface="Calibri Light"/>
                <a:ea typeface="+mj-ea"/>
                <a:cs typeface="+mj-cs"/>
              </a:rPr>
              <a:t>SSI/SSDI Outreach, Access and Recovery (SOAR</a:t>
            </a:r>
            <a:r>
              <a:rPr kumimoji="0" lang="en-US" sz="4000" b="1" i="0" u="none" strike="noStrike" kern="1200" cap="none" spc="-50" normalizeH="0" baseline="0" noProof="0" dirty="0" smtClean="0">
                <a:ln>
                  <a:noFill/>
                </a:ln>
                <a:solidFill>
                  <a:srgbClr val="0070C0"/>
                </a:solidFill>
                <a:effectLst/>
                <a:uLnTx/>
                <a:uFillTx/>
                <a:latin typeface="Calibri Light"/>
                <a:ea typeface="+mj-ea"/>
                <a:cs typeface="+mj-cs"/>
              </a:rPr>
              <a:t>)</a:t>
            </a:r>
            <a:endParaRPr kumimoji="0" lang="en-US" sz="4000" b="1" i="0" u="none" strike="noStrike" kern="1200" cap="none" spc="-50" normalizeH="0" baseline="0" noProof="0" dirty="0">
              <a:ln>
                <a:noFill/>
              </a:ln>
              <a:solidFill>
                <a:srgbClr val="0070C0"/>
              </a:solidFill>
              <a:effectLst/>
              <a:uLnTx/>
              <a:uFillTx/>
              <a:latin typeface="Calibri Light"/>
              <a:ea typeface="+mj-ea"/>
              <a:cs typeface="+mj-cs"/>
            </a:endParaRPr>
          </a:p>
        </p:txBody>
      </p:sp>
      <p:sp>
        <p:nvSpPr>
          <p:cNvPr id="5" name="Rectangle 4"/>
          <p:cNvSpPr/>
          <p:nvPr/>
        </p:nvSpPr>
        <p:spPr>
          <a:xfrm>
            <a:off x="2017551" y="5774698"/>
            <a:ext cx="821789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Deanna Ballard, Community Services Division, Department of Social &amp; Health Services</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0612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25000"/>
                  </a:schemeClr>
                </a:solidFill>
              </a:rPr>
              <a:t>What is SOAR?</a:t>
            </a:r>
            <a:endParaRPr lang="en-US" dirty="0"/>
          </a:p>
        </p:txBody>
      </p:sp>
      <p:sp>
        <p:nvSpPr>
          <p:cNvPr id="3" name="Content Placeholder 2"/>
          <p:cNvSpPr>
            <a:spLocks noGrp="1"/>
          </p:cNvSpPr>
          <p:nvPr>
            <p:ph idx="1"/>
          </p:nvPr>
        </p:nvSpPr>
        <p:spPr>
          <a:xfrm>
            <a:off x="1097279" y="1845734"/>
            <a:ext cx="10332721" cy="4023360"/>
          </a:xfrm>
        </p:spPr>
        <p:txBody>
          <a:bodyPr>
            <a:noAutofit/>
          </a:bodyPr>
          <a:lstStyle/>
          <a:p>
            <a:pPr marL="457200" indent="-457200">
              <a:spcBef>
                <a:spcPts val="1800"/>
              </a:spcBef>
              <a:spcAft>
                <a:spcPts val="400"/>
              </a:spcAft>
              <a:buFont typeface="Wingdings" panose="05000000000000000000" pitchFamily="2" charset="2"/>
              <a:buChar char="§"/>
            </a:pPr>
            <a:r>
              <a:rPr lang="en-US" sz="2600" dirty="0">
                <a:latin typeface="+mj-lt"/>
              </a:rPr>
              <a:t>A model for assisting </a:t>
            </a:r>
            <a:r>
              <a:rPr lang="en-US" sz="2600" dirty="0" smtClean="0">
                <a:latin typeface="+mj-lt"/>
              </a:rPr>
              <a:t>eligible individuals </a:t>
            </a:r>
            <a:r>
              <a:rPr lang="en-US" sz="2600" dirty="0">
                <a:latin typeface="+mj-lt"/>
              </a:rPr>
              <a:t>to apply for </a:t>
            </a:r>
            <a:r>
              <a:rPr lang="en-US" sz="2600" dirty="0" smtClean="0">
                <a:latin typeface="+mj-lt"/>
              </a:rPr>
              <a:t>Supplemental Security Income (SSI) and Social Security Disability Insurance (SSDI)</a:t>
            </a:r>
            <a:endParaRPr lang="en-US" sz="2600" dirty="0">
              <a:latin typeface="+mj-lt"/>
            </a:endParaRPr>
          </a:p>
          <a:p>
            <a:pPr marL="457200" indent="-457200">
              <a:spcBef>
                <a:spcPts val="1800"/>
              </a:spcBef>
              <a:spcAft>
                <a:spcPts val="400"/>
              </a:spcAft>
              <a:buFont typeface="Wingdings" panose="05000000000000000000" pitchFamily="2" charset="2"/>
              <a:buChar char="§"/>
            </a:pPr>
            <a:r>
              <a:rPr lang="en-US" sz="2600" dirty="0" smtClean="0">
                <a:latin typeface="+mj-lt"/>
              </a:rPr>
              <a:t>For individuals </a:t>
            </a:r>
            <a:r>
              <a:rPr lang="en-US" sz="2600" dirty="0">
                <a:latin typeface="+mj-lt"/>
              </a:rPr>
              <a:t>who are experiencing or at-risk of </a:t>
            </a:r>
            <a:r>
              <a:rPr lang="en-US" sz="2600" dirty="0" smtClean="0">
                <a:latin typeface="+mj-lt"/>
              </a:rPr>
              <a:t>homelessness and have a serious mental illness, co-occurring </a:t>
            </a:r>
            <a:r>
              <a:rPr lang="en-US" sz="2600" dirty="0">
                <a:latin typeface="+mj-lt"/>
              </a:rPr>
              <a:t>substance use </a:t>
            </a:r>
            <a:r>
              <a:rPr lang="en-US" sz="2600" dirty="0" smtClean="0">
                <a:latin typeface="+mj-lt"/>
              </a:rPr>
              <a:t>disorder, or other physical disabilities</a:t>
            </a:r>
          </a:p>
          <a:p>
            <a:pPr marL="457200" indent="-457200">
              <a:spcBef>
                <a:spcPts val="1800"/>
              </a:spcBef>
              <a:spcAft>
                <a:spcPts val="400"/>
              </a:spcAft>
              <a:buFont typeface="Wingdings" panose="05000000000000000000" pitchFamily="2" charset="2"/>
              <a:buChar char="§"/>
            </a:pPr>
            <a:r>
              <a:rPr lang="en-US" sz="2600" dirty="0" smtClean="0">
                <a:latin typeface="+mj-lt"/>
              </a:rPr>
              <a:t>Sponsored </a:t>
            </a:r>
            <a:r>
              <a:rPr lang="en-US" sz="2600" dirty="0">
                <a:latin typeface="+mj-lt"/>
              </a:rPr>
              <a:t>by the Substance Abuse and Mental </a:t>
            </a:r>
            <a:r>
              <a:rPr lang="en-US" sz="2600" dirty="0" smtClean="0">
                <a:latin typeface="+mj-lt"/>
              </a:rPr>
              <a:t>Health </a:t>
            </a:r>
            <a:r>
              <a:rPr lang="en-US" sz="2600" dirty="0">
                <a:latin typeface="+mj-lt"/>
              </a:rPr>
              <a:t>Services </a:t>
            </a:r>
            <a:r>
              <a:rPr lang="en-US" sz="2600" dirty="0" smtClean="0">
                <a:latin typeface="+mj-lt"/>
              </a:rPr>
              <a:t> Administration </a:t>
            </a:r>
            <a:r>
              <a:rPr lang="en-US" sz="2600" dirty="0">
                <a:latin typeface="+mj-lt"/>
              </a:rPr>
              <a:t>(SAMHSA) in collaboration with </a:t>
            </a:r>
            <a:r>
              <a:rPr lang="en-US" sz="2600" dirty="0" smtClean="0">
                <a:latin typeface="+mj-lt"/>
              </a:rPr>
              <a:t>the Social Security Administration (SSA) </a:t>
            </a:r>
            <a:r>
              <a:rPr lang="en-US" sz="2600" dirty="0">
                <a:latin typeface="+mj-lt"/>
              </a:rPr>
              <a:t>since 2005</a:t>
            </a:r>
          </a:p>
          <a:p>
            <a:pPr marL="457200" indent="-457200">
              <a:spcBef>
                <a:spcPts val="1800"/>
              </a:spcBef>
              <a:spcAft>
                <a:spcPts val="400"/>
              </a:spcAft>
              <a:buFont typeface="Wingdings" panose="05000000000000000000" pitchFamily="2" charset="2"/>
              <a:buChar char="§"/>
            </a:pPr>
            <a:r>
              <a:rPr lang="en-US" sz="2600" dirty="0" smtClean="0">
                <a:latin typeface="+mj-lt"/>
              </a:rPr>
              <a:t>All </a:t>
            </a:r>
            <a:r>
              <a:rPr lang="en-US" sz="2600" dirty="0">
                <a:latin typeface="+mj-lt"/>
              </a:rPr>
              <a:t>50 </a:t>
            </a:r>
            <a:r>
              <a:rPr lang="en-US" sz="2600" dirty="0" smtClean="0">
                <a:latin typeface="+mj-lt"/>
              </a:rPr>
              <a:t>states and Washington, D.C. currently participate</a:t>
            </a:r>
            <a:endParaRPr lang="en-US" sz="2600" dirty="0">
              <a:latin typeface="+mj-lt"/>
            </a:endParaRPr>
          </a:p>
        </p:txBody>
      </p:sp>
      <p:sp>
        <p:nvSpPr>
          <p:cNvPr id="5" name="Slide Number Placeholder 4"/>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E24E9-9ED8-401B-8A88-10EF8A5C708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595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lumMod val="25000"/>
                  </a:schemeClr>
                </a:solidFill>
              </a:rPr>
              <a:t>SOAR Has </a:t>
            </a:r>
            <a:r>
              <a:rPr lang="en-US" dirty="0" smtClean="0">
                <a:solidFill>
                  <a:schemeClr val="bg2">
                    <a:lumMod val="25000"/>
                  </a:schemeClr>
                </a:solidFill>
              </a:rPr>
              <a:t>Broader </a:t>
            </a:r>
            <a:r>
              <a:rPr lang="en-US" dirty="0">
                <a:solidFill>
                  <a:schemeClr val="bg2">
                    <a:lumMod val="25000"/>
                  </a:schemeClr>
                </a:solidFill>
              </a:rPr>
              <a:t>Goals</a:t>
            </a:r>
            <a:endParaRPr lang="en-US" dirty="0"/>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graphicFrame>
        <p:nvGraphicFramePr>
          <p:cNvPr id="6" name="Content Placeholder 3"/>
          <p:cNvGraphicFramePr>
            <a:graphicFrameLocks/>
          </p:cNvGraphicFramePr>
          <p:nvPr>
            <p:extLst/>
          </p:nvPr>
        </p:nvGraphicFramePr>
        <p:xfrm>
          <a:off x="1803400" y="1772920"/>
          <a:ext cx="8461375" cy="449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0" name="Straight Connector 9"/>
          <p:cNvCxnSpPr>
            <a:stCxn id="8" idx="0"/>
          </p:cNvCxnSpPr>
          <p:nvPr/>
        </p:nvCxnSpPr>
        <p:spPr>
          <a:xfrm flipV="1">
            <a:off x="6126480" y="2730500"/>
            <a:ext cx="0" cy="897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21400" y="4524730"/>
            <a:ext cx="1181100" cy="479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p:cNvCxnSpPr>
          <p:nvPr/>
        </p:nvCxnSpPr>
        <p:spPr>
          <a:xfrm flipH="1">
            <a:off x="4889500" y="4524730"/>
            <a:ext cx="1236980" cy="466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74180" y="3746500"/>
            <a:ext cx="198120" cy="33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217459" y="3899647"/>
            <a:ext cx="261321" cy="164354"/>
          </a:xfrm>
          <a:prstGeom prst="line">
            <a:avLst/>
          </a:prstGeom>
        </p:spPr>
        <p:style>
          <a:lnRef idx="1">
            <a:schemeClr val="accent1"/>
          </a:lnRef>
          <a:fillRef idx="0">
            <a:schemeClr val="accent1"/>
          </a:fillRef>
          <a:effectRef idx="0">
            <a:schemeClr val="accent1"/>
          </a:effectRef>
          <a:fontRef idx="minor">
            <a:schemeClr val="tx1"/>
          </a:fontRef>
        </p:style>
      </p:cxnSp>
      <p:sp>
        <p:nvSpPr>
          <p:cNvPr id="8" name="Flowchart: Process 7"/>
          <p:cNvSpPr/>
          <p:nvPr/>
        </p:nvSpPr>
        <p:spPr>
          <a:xfrm>
            <a:off x="5478780" y="3459833"/>
            <a:ext cx="1295400" cy="1233457"/>
          </a:xfrm>
          <a:prstGeom prst="flowChartProcess">
            <a:avLst/>
          </a:prstGeom>
          <a:ln w="7620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SOAR</a:t>
            </a:r>
          </a:p>
        </p:txBody>
      </p:sp>
    </p:spTree>
    <p:custDataLst>
      <p:tags r:id="rId1"/>
    </p:custDataLst>
    <p:extLst>
      <p:ext uri="{BB962C8B-B14F-4D97-AF65-F5344CB8AC3E}">
        <p14:creationId xmlns:p14="http://schemas.microsoft.com/office/powerpoint/2010/main" val="252034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of “Homelessness”</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87973" y="3249825"/>
            <a:ext cx="1276380" cy="1215600"/>
          </a:xfrm>
          <a:prstGeom prst="rect">
            <a:avLst/>
          </a:prstGeom>
        </p:spPr>
      </p:pic>
      <p:graphicFrame>
        <p:nvGraphicFramePr>
          <p:cNvPr id="6" name="Table 5"/>
          <p:cNvGraphicFramePr>
            <a:graphicFrameLocks noGrp="1"/>
          </p:cNvGraphicFramePr>
          <p:nvPr>
            <p:extLst/>
          </p:nvPr>
        </p:nvGraphicFramePr>
        <p:xfrm>
          <a:off x="579114" y="2310438"/>
          <a:ext cx="11131419" cy="3913082"/>
        </p:xfrm>
        <a:graphic>
          <a:graphicData uri="http://schemas.openxmlformats.org/drawingml/2006/table">
            <a:tbl>
              <a:tblPr firstRow="1" bandRow="1">
                <a:tableStyleId>{FABFCF23-3B69-468F-B69F-88F6DE6A72F2}</a:tableStyleId>
              </a:tblPr>
              <a:tblGrid>
                <a:gridCol w="5421084">
                  <a:extLst>
                    <a:ext uri="{9D8B030D-6E8A-4147-A177-3AD203B41FA5}">
                      <a16:colId xmlns:a16="http://schemas.microsoft.com/office/drawing/2014/main" xmlns="" val="290324169"/>
                    </a:ext>
                  </a:extLst>
                </a:gridCol>
                <a:gridCol w="5710335">
                  <a:extLst>
                    <a:ext uri="{9D8B030D-6E8A-4147-A177-3AD203B41FA5}">
                      <a16:colId xmlns:a16="http://schemas.microsoft.com/office/drawing/2014/main" xmlns="" val="3178496248"/>
                    </a:ext>
                  </a:extLst>
                </a:gridCol>
              </a:tblGrid>
              <a:tr h="459762">
                <a:tc>
                  <a:txBody>
                    <a:bodyPr/>
                    <a:lstStyle/>
                    <a:p>
                      <a:pPr algn="ctr"/>
                      <a:r>
                        <a:rPr lang="en-US" sz="2000" dirty="0">
                          <a:latin typeface="+mj-lt"/>
                        </a:rPr>
                        <a:t>Homeless</a:t>
                      </a:r>
                    </a:p>
                  </a:txBody>
                  <a:tcPr/>
                </a:tc>
                <a:tc>
                  <a:txBody>
                    <a:bodyPr/>
                    <a:lstStyle/>
                    <a:p>
                      <a:pPr algn="ctr"/>
                      <a:r>
                        <a:rPr lang="en-US" sz="2000" dirty="0">
                          <a:latin typeface="+mj-lt"/>
                        </a:rPr>
                        <a:t>At-Risk for Homelessness</a:t>
                      </a:r>
                    </a:p>
                  </a:txBody>
                  <a:tcPr/>
                </a:tc>
                <a:extLst>
                  <a:ext uri="{0D108BD9-81ED-4DB2-BD59-A6C34878D82A}">
                    <a16:rowId xmlns:a16="http://schemas.microsoft.com/office/drawing/2014/main" xmlns="" val="1934935461"/>
                  </a:ext>
                </a:extLst>
              </a:tr>
              <a:tr h="3453320">
                <a:tc>
                  <a:txBody>
                    <a:bodyPr/>
                    <a:lstStyle/>
                    <a:p>
                      <a:pPr marL="236538" lvl="1" indent="-236538">
                        <a:lnSpc>
                          <a:spcPct val="100000"/>
                        </a:lnSpc>
                        <a:spcAft>
                          <a:spcPts val="200"/>
                        </a:spcAft>
                        <a:buFont typeface="Wingdings" panose="05000000000000000000" pitchFamily="2" charset="2"/>
                        <a:buChar char="§"/>
                      </a:pPr>
                      <a:r>
                        <a:rPr lang="en-US" sz="2000" kern="1200" dirty="0">
                          <a:latin typeface="+mj-lt"/>
                        </a:rPr>
                        <a:t>Moving from place to place throughout the </a:t>
                      </a:r>
                      <a:r>
                        <a:rPr lang="en-US" sz="2000" kern="1200" dirty="0" smtClean="0">
                          <a:latin typeface="+mj-lt"/>
                        </a:rPr>
                        <a:t>month</a:t>
                      </a:r>
                    </a:p>
                    <a:p>
                      <a:pPr marL="0" lvl="1" indent="0">
                        <a:lnSpc>
                          <a:spcPct val="100000"/>
                        </a:lnSpc>
                        <a:spcAft>
                          <a:spcPts val="200"/>
                        </a:spcAft>
                        <a:buFont typeface="Wingdings" panose="05000000000000000000" pitchFamily="2" charset="2"/>
                        <a:buNone/>
                      </a:pPr>
                      <a:endParaRPr lang="en-US" sz="1400" kern="1200" dirty="0">
                        <a:latin typeface="+mj-lt"/>
                      </a:endParaRPr>
                    </a:p>
                    <a:p>
                      <a:pPr marL="236538" marR="0" lvl="1" indent="-236538"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lang="en-US" sz="2000" kern="1200" dirty="0" smtClean="0">
                          <a:latin typeface="+mj-lt"/>
                        </a:rPr>
                        <a:t>Living </a:t>
                      </a:r>
                      <a:r>
                        <a:rPr lang="en-US" sz="2000" kern="1200" dirty="0">
                          <a:latin typeface="+mj-lt"/>
                        </a:rPr>
                        <a:t>in uninhabitable housing, outside or in shelters </a:t>
                      </a:r>
                      <a:endParaRPr lang="en-US" sz="2000" kern="1200" dirty="0" smtClean="0">
                        <a:latin typeface="+mj-lt"/>
                      </a:endParaRPr>
                    </a:p>
                    <a:p>
                      <a:pPr marL="0" marR="0" lvl="1" indent="0" algn="l" defTabSz="914400" rtl="0" eaLnBrk="1" fontAlgn="auto" latinLnBrk="0" hangingPunct="1">
                        <a:lnSpc>
                          <a:spcPct val="100000"/>
                        </a:lnSpc>
                        <a:spcBef>
                          <a:spcPts val="0"/>
                        </a:spcBef>
                        <a:spcAft>
                          <a:spcPts val="200"/>
                        </a:spcAft>
                        <a:buClrTx/>
                        <a:buSzTx/>
                        <a:buFont typeface="Wingdings" panose="05000000000000000000" pitchFamily="2" charset="2"/>
                        <a:buNone/>
                        <a:tabLst/>
                        <a:defRPr/>
                      </a:pPr>
                      <a:endParaRPr lang="en-US" sz="1600" kern="1200" dirty="0" smtClean="0">
                        <a:latin typeface="+mj-lt"/>
                      </a:endParaRPr>
                    </a:p>
                    <a:p>
                      <a:pPr marL="236538" marR="0" lvl="1" indent="-236538"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lang="en-US" sz="2000" kern="1200" dirty="0" smtClean="0">
                          <a:latin typeface="+mj-lt"/>
                        </a:rPr>
                        <a:t>Living temporarily “doubled-up”</a:t>
                      </a:r>
                    </a:p>
                    <a:p>
                      <a:pPr marL="0" marR="0" lvl="1" indent="0" algn="l" defTabSz="914400" rtl="0" eaLnBrk="1" fontAlgn="auto" latinLnBrk="0" hangingPunct="1">
                        <a:lnSpc>
                          <a:spcPct val="100000"/>
                        </a:lnSpc>
                        <a:spcBef>
                          <a:spcPts val="0"/>
                        </a:spcBef>
                        <a:spcAft>
                          <a:spcPts val="200"/>
                        </a:spcAft>
                        <a:buClrTx/>
                        <a:buSzTx/>
                        <a:buFont typeface="Wingdings" panose="05000000000000000000" pitchFamily="2" charset="2"/>
                        <a:buNone/>
                        <a:tabLst/>
                        <a:defRPr/>
                      </a:pPr>
                      <a:endParaRPr lang="en-US" sz="1600" kern="1200" dirty="0" smtClean="0">
                        <a:latin typeface="+mj-lt"/>
                      </a:endParaRPr>
                    </a:p>
                    <a:p>
                      <a:pPr marL="236538" marR="0" lvl="1" indent="-236538"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lang="en-US" sz="2000" kern="1200" dirty="0" smtClean="0">
                          <a:latin typeface="+mj-lt"/>
                        </a:rPr>
                        <a:t>Living in hotels and motels paid for by Federal, State, or local government programs</a:t>
                      </a:r>
                      <a:endParaRPr lang="en-US" sz="2000" kern="1200" dirty="0">
                        <a:solidFill>
                          <a:schemeClr val="dk1"/>
                        </a:solidFill>
                        <a:latin typeface="+mj-lt"/>
                        <a:ea typeface="+mn-ea"/>
                        <a:cs typeface="+mn-cs"/>
                      </a:endParaRPr>
                    </a:p>
                  </a:txBody>
                  <a:tcPr/>
                </a:tc>
                <a:tc>
                  <a:txBody>
                    <a:bodyPr/>
                    <a:lstStyle/>
                    <a:p>
                      <a:pPr marL="233363" indent="-228600">
                        <a:spcBef>
                          <a:spcPts val="200"/>
                        </a:spcBef>
                        <a:buFont typeface="Wingdings" panose="05000000000000000000" pitchFamily="2" charset="2"/>
                        <a:buChar char="§"/>
                      </a:pPr>
                      <a:r>
                        <a:rPr lang="en-US" sz="2000" kern="1200" dirty="0">
                          <a:latin typeface="+mj-lt"/>
                        </a:rPr>
                        <a:t>Living in unstable or non-permanent housing  </a:t>
                      </a:r>
                      <a:endParaRPr lang="en-US" sz="2000" kern="1200" dirty="0" smtClean="0">
                        <a:latin typeface="+mj-lt"/>
                      </a:endParaRPr>
                    </a:p>
                    <a:p>
                      <a:pPr marL="4763" indent="0">
                        <a:spcBef>
                          <a:spcPts val="200"/>
                        </a:spcBef>
                        <a:buFont typeface="Wingdings" panose="05000000000000000000" pitchFamily="2" charset="2"/>
                        <a:buNone/>
                      </a:pPr>
                      <a:endParaRPr lang="en-US" sz="1600" kern="1200" dirty="0">
                        <a:latin typeface="+mj-lt"/>
                      </a:endParaRPr>
                    </a:p>
                    <a:p>
                      <a:pPr marL="233363" lvl="1" indent="-228600">
                        <a:spcAft>
                          <a:spcPts val="200"/>
                        </a:spcAft>
                        <a:buFont typeface="Wingdings" panose="05000000000000000000" pitchFamily="2" charset="2"/>
                        <a:buChar char="§"/>
                      </a:pPr>
                      <a:r>
                        <a:rPr lang="en-US" sz="2000" kern="1200" dirty="0">
                          <a:latin typeface="+mj-lt"/>
                        </a:rPr>
                        <a:t>Exiting </a:t>
                      </a:r>
                      <a:r>
                        <a:rPr lang="en-US" sz="2000" kern="1200" dirty="0" smtClean="0">
                          <a:latin typeface="+mj-lt"/>
                        </a:rPr>
                        <a:t>institution </a:t>
                      </a:r>
                      <a:r>
                        <a:rPr lang="en-US" sz="2000" kern="1200" dirty="0">
                          <a:latin typeface="+mj-lt"/>
                        </a:rPr>
                        <a:t>with no stable place to </a:t>
                      </a:r>
                      <a:r>
                        <a:rPr lang="en-US" sz="2000" kern="1200" dirty="0" smtClean="0">
                          <a:latin typeface="+mj-lt"/>
                        </a:rPr>
                        <a:t>live</a:t>
                      </a:r>
                    </a:p>
                    <a:p>
                      <a:pPr marL="4763" lvl="1" indent="0">
                        <a:spcAft>
                          <a:spcPts val="200"/>
                        </a:spcAft>
                        <a:buFont typeface="Wingdings" panose="05000000000000000000" pitchFamily="2" charset="2"/>
                        <a:buNone/>
                      </a:pPr>
                      <a:endParaRPr lang="en-US" sz="1600" kern="1200" dirty="0">
                        <a:latin typeface="+mj-lt"/>
                      </a:endParaRPr>
                    </a:p>
                    <a:p>
                      <a:pPr marL="233363" lvl="1" indent="-228600">
                        <a:spcAft>
                          <a:spcPts val="200"/>
                        </a:spcAft>
                        <a:buFont typeface="Wingdings" panose="05000000000000000000" pitchFamily="2" charset="2"/>
                        <a:buChar char="§"/>
                      </a:pPr>
                      <a:r>
                        <a:rPr lang="en-US" sz="2000" kern="1200" dirty="0">
                          <a:latin typeface="+mj-lt"/>
                        </a:rPr>
                        <a:t>Permanent housing for those recently experiencing homelessness with limited income or relying on grant funding to sustain </a:t>
                      </a:r>
                      <a:r>
                        <a:rPr lang="en-US" sz="2000" kern="1200" dirty="0" smtClean="0">
                          <a:latin typeface="+mj-lt"/>
                        </a:rPr>
                        <a:t>housing</a:t>
                      </a:r>
                    </a:p>
                    <a:p>
                      <a:pPr marL="4763" lvl="1" indent="0">
                        <a:spcAft>
                          <a:spcPts val="200"/>
                        </a:spcAft>
                        <a:buFont typeface="Wingdings" panose="05000000000000000000" pitchFamily="2" charset="2"/>
                        <a:buNone/>
                      </a:pPr>
                      <a:endParaRPr lang="en-US" sz="1600" kern="1200" dirty="0">
                        <a:latin typeface="+mj-lt"/>
                      </a:endParaRPr>
                    </a:p>
                    <a:p>
                      <a:pPr marL="233363" lvl="1" indent="-228600">
                        <a:spcAft>
                          <a:spcPts val="200"/>
                        </a:spcAft>
                        <a:buFont typeface="Wingdings" panose="05000000000000000000" pitchFamily="2" charset="2"/>
                        <a:buChar char="§"/>
                      </a:pPr>
                      <a:r>
                        <a:rPr lang="en-US" sz="2000" kern="1200" dirty="0">
                          <a:latin typeface="+mj-lt"/>
                        </a:rPr>
                        <a:t>Youth transitioning out of foster </a:t>
                      </a:r>
                      <a:r>
                        <a:rPr lang="en-US" sz="2000" kern="1200" dirty="0" smtClean="0">
                          <a:latin typeface="+mj-lt"/>
                        </a:rPr>
                        <a:t>care</a:t>
                      </a:r>
                      <a:endParaRPr lang="en-US" sz="2000" kern="1200" dirty="0">
                        <a:solidFill>
                          <a:schemeClr val="dk1"/>
                        </a:solidFill>
                        <a:latin typeface="+mj-lt"/>
                        <a:ea typeface="+mn-ea"/>
                        <a:cs typeface="+mn-cs"/>
                      </a:endParaRPr>
                    </a:p>
                  </a:txBody>
                  <a:tcPr/>
                </a:tc>
                <a:extLst>
                  <a:ext uri="{0D108BD9-81ED-4DB2-BD59-A6C34878D82A}">
                    <a16:rowId xmlns:a16="http://schemas.microsoft.com/office/drawing/2014/main" xmlns="" val="3671196994"/>
                  </a:ext>
                </a:extLst>
              </a:tr>
            </a:tbl>
          </a:graphicData>
        </a:graphic>
      </p:graphicFrame>
      <p:sp>
        <p:nvSpPr>
          <p:cNvPr id="8" name="TextBox 7"/>
          <p:cNvSpPr txBox="1"/>
          <p:nvPr/>
        </p:nvSpPr>
        <p:spPr>
          <a:xfrm>
            <a:off x="362647" y="1849332"/>
            <a:ext cx="114667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label “SOAR” should only be used on SSI/SSDI applications for persons who are homeless or at risk for homelessness.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695767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SSI &amp; SSDI: The Basics</a:t>
            </a:r>
            <a:endParaRPr lang="en-US" dirty="0"/>
          </a:p>
        </p:txBody>
      </p:sp>
      <p:graphicFrame>
        <p:nvGraphicFramePr>
          <p:cNvPr id="8" name="Content Placeholder 7"/>
          <p:cNvGraphicFramePr>
            <a:graphicFrameLocks noGrp="1"/>
          </p:cNvGraphicFramePr>
          <p:nvPr>
            <p:ph idx="1"/>
            <p:extLst/>
          </p:nvPr>
        </p:nvGraphicFramePr>
        <p:xfrm>
          <a:off x="1096963" y="1846263"/>
          <a:ext cx="10058718" cy="4414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3336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25000"/>
                  </a:schemeClr>
                </a:solidFill>
              </a:rPr>
              <a:t>SSI/SSDI Eligibility</a:t>
            </a:r>
            <a:endParaRPr lang="en-US" dirty="0"/>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4335" y="2637332"/>
            <a:ext cx="1240971" cy="12409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2366" y="2523772"/>
            <a:ext cx="1243584" cy="1302798"/>
          </a:xfrm>
          <a:prstGeom prst="rect">
            <a:avLst/>
          </a:prstGeom>
        </p:spPr>
      </p:pic>
      <p:sp>
        <p:nvSpPr>
          <p:cNvPr id="9" name="TextBox 8"/>
          <p:cNvSpPr txBox="1"/>
          <p:nvPr/>
        </p:nvSpPr>
        <p:spPr>
          <a:xfrm>
            <a:off x="7422854" y="4525240"/>
            <a:ext cx="4563936" cy="1448602"/>
          </a:xfrm>
          <a:prstGeom prst="rect">
            <a:avLst/>
          </a:prstGeom>
          <a:noFill/>
          <a:ln>
            <a:noFill/>
          </a:ln>
        </p:spPr>
        <p:txBody>
          <a:bodyPr wrap="square" rtlCol="0">
            <a:spAutoFit/>
          </a:bodyPr>
          <a:lstStyle/>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Severity</a:t>
            </a:r>
          </a:p>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Work</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SGA</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11" name="TextBox 10"/>
          <p:cNvSpPr txBox="1"/>
          <p:nvPr/>
        </p:nvSpPr>
        <p:spPr>
          <a:xfrm>
            <a:off x="1390650" y="3835039"/>
            <a:ext cx="380834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200"/>
              </a:spcAft>
              <a:buClr>
                <a:srgbClr val="1CADE4"/>
              </a:buClr>
              <a:buSzPct val="100000"/>
              <a:buFontTx/>
              <a:buNone/>
              <a:tabLst/>
              <a:defRPr/>
            </a:pPr>
            <a:r>
              <a:rPr kumimoji="0" lang="en-US" sz="3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Medical Condition(s</a:t>
            </a:r>
            <a:r>
              <a:rPr kumimoji="0" lang="en-US" sz="34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a:t>
            </a:r>
            <a:endParaRPr kumimoji="0" lang="en-US" sz="3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12" name="TextBox 11"/>
          <p:cNvSpPr txBox="1"/>
          <p:nvPr/>
        </p:nvSpPr>
        <p:spPr>
          <a:xfrm>
            <a:off x="6624002" y="3836659"/>
            <a:ext cx="458031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200"/>
              </a:spcAft>
              <a:buClr>
                <a:srgbClr val="1CADE4"/>
              </a:buClr>
              <a:buSzPct val="100000"/>
              <a:buFontTx/>
              <a:buNone/>
              <a:tabLst/>
              <a:defRPr/>
            </a:pPr>
            <a:r>
              <a:rPr kumimoji="0" lang="en-US" sz="3400" b="0" i="0" u="none" strike="noStrike" kern="1200" cap="none" spc="0" normalizeH="0" baseline="0" noProof="0" dirty="0" smtClean="0">
                <a:ln>
                  <a:noFill/>
                </a:ln>
                <a:solidFill>
                  <a:prstClr val="black">
                    <a:lumMod val="75000"/>
                    <a:lumOff val="25000"/>
                  </a:prstClr>
                </a:solidFill>
                <a:effectLst/>
                <a:uLnTx/>
                <a:uFillTx/>
                <a:latin typeface="Calibri Light"/>
                <a:ea typeface="+mn-ea"/>
                <a:cs typeface="+mn-cs"/>
              </a:rPr>
              <a:t>Functional Impairment(s)</a:t>
            </a:r>
            <a:endParaRPr kumimoji="0" lang="en-US" sz="3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endParaRPr>
          </a:p>
        </p:txBody>
      </p:sp>
      <p:sp>
        <p:nvSpPr>
          <p:cNvPr id="13" name="TextBox 12"/>
          <p:cNvSpPr txBox="1"/>
          <p:nvPr/>
        </p:nvSpPr>
        <p:spPr>
          <a:xfrm>
            <a:off x="3224936" y="1815886"/>
            <a:ext cx="58030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libri Light"/>
                <a:ea typeface="+mn-ea"/>
                <a:cs typeface="+mn-cs"/>
              </a:rPr>
              <a:t>SSA’s </a:t>
            </a:r>
            <a:r>
              <a:rPr kumimoji="0" lang="en-US" sz="3600" b="1" i="0" u="none" strike="noStrike" kern="1200" cap="none" spc="0" normalizeH="0" baseline="0" noProof="0" dirty="0">
                <a:ln>
                  <a:noFill/>
                </a:ln>
                <a:solidFill>
                  <a:srgbClr val="2683C6"/>
                </a:solidFill>
                <a:effectLst/>
                <a:uLnTx/>
                <a:uFillTx/>
                <a:latin typeface="Calibri Light"/>
                <a:ea typeface="+mn-ea"/>
                <a:cs typeface="+mn-cs"/>
              </a:rPr>
              <a:t>Definition</a:t>
            </a:r>
            <a:r>
              <a:rPr kumimoji="0" lang="en-US" sz="3600" b="1" i="0" u="none" strike="noStrike" kern="1200" cap="none" spc="0" normalizeH="0" baseline="0" noProof="0" dirty="0" smtClean="0">
                <a:ln>
                  <a:noFill/>
                </a:ln>
                <a:solidFill>
                  <a:srgbClr val="0070C0"/>
                </a:solidFill>
                <a:effectLst/>
                <a:uLnTx/>
                <a:uFillTx/>
                <a:latin typeface="Calibri Light"/>
                <a:ea typeface="+mn-ea"/>
                <a:cs typeface="+mn-cs"/>
              </a:rPr>
              <a:t> of Disability</a:t>
            </a:r>
            <a:endParaRPr kumimoji="0" lang="en-US" sz="3600" b="1" i="0" u="none" strike="noStrike" kern="1200" cap="none" spc="0" normalizeH="0" baseline="0" noProof="0" dirty="0">
              <a:ln>
                <a:noFill/>
              </a:ln>
              <a:solidFill>
                <a:srgbClr val="0070C0"/>
              </a:solidFill>
              <a:effectLst/>
              <a:uLnTx/>
              <a:uFillTx/>
              <a:latin typeface="Calibri Light"/>
              <a:ea typeface="+mn-ea"/>
              <a:cs typeface="+mn-cs"/>
            </a:endParaRPr>
          </a:p>
        </p:txBody>
      </p:sp>
      <p:sp>
        <p:nvSpPr>
          <p:cNvPr id="14" name="Right Arrow 13"/>
          <p:cNvSpPr/>
          <p:nvPr/>
        </p:nvSpPr>
        <p:spPr>
          <a:xfrm>
            <a:off x="5238431" y="3990937"/>
            <a:ext cx="1319476" cy="278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390650" y="4525240"/>
            <a:ext cx="3983455" cy="1448602"/>
          </a:xfrm>
          <a:prstGeom prst="rect">
            <a:avLst/>
          </a:prstGeom>
        </p:spPr>
        <p:txBody>
          <a:bodyPr wrap="square">
            <a:spAutoFit/>
          </a:bodyPr>
          <a:lstStyle/>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Diagnosis</a:t>
            </a:r>
          </a:p>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Documentation</a:t>
            </a:r>
          </a:p>
          <a:p>
            <a:pPr marL="685800" marR="0" lvl="1" indent="-366713"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a:ea typeface="+mn-ea"/>
                <a:cs typeface="+mn-cs"/>
              </a:rPr>
              <a:t>Duration</a:t>
            </a:r>
          </a:p>
        </p:txBody>
      </p:sp>
    </p:spTree>
    <p:custDataLst>
      <p:tags r:id="rId1"/>
    </p:custDataLst>
    <p:extLst>
      <p:ext uri="{BB962C8B-B14F-4D97-AF65-F5344CB8AC3E}">
        <p14:creationId xmlns:p14="http://schemas.microsoft.com/office/powerpoint/2010/main" val="52243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SOAR Partners</a:t>
            </a:r>
            <a:endParaRPr lang="en-US" dirty="0"/>
          </a:p>
        </p:txBody>
      </p:sp>
      <p:graphicFrame>
        <p:nvGraphicFramePr>
          <p:cNvPr id="4" name="Content Placeholder 3"/>
          <p:cNvGraphicFramePr>
            <a:graphicFrameLocks noGrp="1"/>
          </p:cNvGraphicFramePr>
          <p:nvPr>
            <p:ph idx="1"/>
            <p:extLst/>
          </p:nvPr>
        </p:nvGraphicFramePr>
        <p:xfrm>
          <a:off x="1097280"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rotWithShape="1">
          <a:blip r:embed="rId9"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95184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0020" y="5320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Objectives</a:t>
            </a:r>
            <a:endParaRPr lang="en-US" b="1" dirty="0"/>
          </a:p>
        </p:txBody>
      </p:sp>
      <p:sp>
        <p:nvSpPr>
          <p:cNvPr id="3" name="Content Placeholder 2"/>
          <p:cNvSpPr txBox="1">
            <a:spLocks/>
          </p:cNvSpPr>
          <p:nvPr/>
        </p:nvSpPr>
        <p:spPr>
          <a:xfrm>
            <a:off x="1365161" y="1786988"/>
            <a:ext cx="98071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Better understand the epidemiologic characteristics, health concerns and outcomes for homeless veterans</a:t>
            </a:r>
          </a:p>
          <a:p>
            <a:pPr marL="0" indent="0">
              <a:buNone/>
            </a:pPr>
            <a:endParaRPr lang="en-US" sz="1200" dirty="0" smtClean="0"/>
          </a:p>
          <a:p>
            <a:r>
              <a:rPr lang="en-US" dirty="0" smtClean="0"/>
              <a:t>Identify opportunities to improve health outcomes for rural veterans</a:t>
            </a:r>
          </a:p>
          <a:p>
            <a:pPr marL="0" indent="0">
              <a:buNone/>
            </a:pPr>
            <a:endParaRPr lang="en-US" sz="1200" dirty="0" smtClean="0"/>
          </a:p>
          <a:p>
            <a:r>
              <a:rPr lang="en-US" dirty="0" smtClean="0"/>
              <a:t>Describe the function of the VA National Center on Homelessness Among Veterans</a:t>
            </a:r>
          </a:p>
        </p:txBody>
      </p:sp>
    </p:spTree>
    <p:custDataLst>
      <p:tags r:id="rId1"/>
    </p:custDataLst>
    <p:extLst>
      <p:ext uri="{BB962C8B-B14F-4D97-AF65-F5344CB8AC3E}">
        <p14:creationId xmlns:p14="http://schemas.microsoft.com/office/powerpoint/2010/main" val="81108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Importance of SSI/SSDI for Veterans</a:t>
            </a:r>
            <a:endParaRPr lang="en-US" dirty="0"/>
          </a:p>
        </p:txBody>
      </p:sp>
      <p:sp>
        <p:nvSpPr>
          <p:cNvPr id="3" name="Content Placeholder 2"/>
          <p:cNvSpPr>
            <a:spLocks noGrp="1"/>
          </p:cNvSpPr>
          <p:nvPr>
            <p:ph idx="1"/>
          </p:nvPr>
        </p:nvSpPr>
        <p:spPr>
          <a:xfrm>
            <a:off x="1097280" y="2071396"/>
            <a:ext cx="10287644" cy="4404048"/>
          </a:xfrm>
        </p:spPr>
        <p:txBody>
          <a:bodyPr>
            <a:normAutofit/>
          </a:bodyPr>
          <a:lstStyle/>
          <a:p>
            <a:pPr marL="457200" indent="-401638">
              <a:spcBef>
                <a:spcPts val="600"/>
              </a:spcBef>
              <a:spcAft>
                <a:spcPts val="400"/>
              </a:spcAft>
              <a:buFont typeface="Wingdings" panose="05000000000000000000" pitchFamily="2" charset="2"/>
              <a:buChar char="§"/>
            </a:pPr>
            <a:r>
              <a:rPr lang="en-US" sz="2600" dirty="0" smtClean="0">
                <a:latin typeface="+mj-lt"/>
                <a:cs typeface="Arial" charset="0"/>
              </a:rPr>
              <a:t>SSA disability benefits can provide access to:</a:t>
            </a:r>
          </a:p>
          <a:p>
            <a:pPr marL="822960" lvl="3" indent="-401638">
              <a:spcBef>
                <a:spcPts val="600"/>
              </a:spcBef>
              <a:buFont typeface="Wingdings" panose="05000000000000000000" pitchFamily="2" charset="2"/>
              <a:buChar char="v"/>
            </a:pPr>
            <a:r>
              <a:rPr lang="en-US" sz="2400" u="sng" dirty="0" smtClean="0">
                <a:latin typeface="+mj-lt"/>
                <a:ea typeface="Arial" charset="0"/>
                <a:cs typeface="Arial" charset="0"/>
              </a:rPr>
              <a:t>Income</a:t>
            </a:r>
            <a:r>
              <a:rPr lang="en-US" sz="2400" dirty="0">
                <a:latin typeface="+mj-lt"/>
                <a:ea typeface="Arial" charset="0"/>
                <a:cs typeface="Arial" charset="0"/>
              </a:rPr>
              <a:t>:</a:t>
            </a:r>
            <a:r>
              <a:rPr lang="en-US" sz="2400" dirty="0" smtClean="0">
                <a:latin typeface="+mj-lt"/>
                <a:ea typeface="Arial" charset="0"/>
                <a:cs typeface="Arial" charset="0"/>
              </a:rPr>
              <a:t> Veterans can receive SSI/SSDI in conjunction with, or as an alternative to, VA disability benefits</a:t>
            </a:r>
          </a:p>
          <a:p>
            <a:pPr marL="822960" lvl="3" indent="-401638">
              <a:spcBef>
                <a:spcPts val="600"/>
              </a:spcBef>
              <a:buFont typeface="Wingdings" panose="05000000000000000000" pitchFamily="2" charset="2"/>
              <a:buChar char="v"/>
            </a:pPr>
            <a:r>
              <a:rPr lang="en-US" sz="2400" u="sng" dirty="0" smtClean="0">
                <a:latin typeface="+mj-lt"/>
                <a:ea typeface="Arial" charset="0"/>
                <a:cs typeface="Arial" charset="0"/>
              </a:rPr>
              <a:t>Health insurance</a:t>
            </a:r>
            <a:r>
              <a:rPr lang="en-US" sz="2400" dirty="0" smtClean="0">
                <a:latin typeface="+mj-lt"/>
                <a:ea typeface="Arial" charset="0"/>
                <a:cs typeface="Arial" charset="0"/>
              </a:rPr>
              <a:t>: Veterans can use the Medicaid and Medicare health benefits that coms with SSI/SSDI to supplement VA health services</a:t>
            </a:r>
          </a:p>
          <a:p>
            <a:pPr marL="457200" indent="-401638">
              <a:spcAft>
                <a:spcPts val="400"/>
              </a:spcAft>
              <a:buFont typeface="Wingdings" panose="05000000000000000000" pitchFamily="2" charset="2"/>
              <a:buChar char="§"/>
            </a:pPr>
            <a:r>
              <a:rPr lang="en-US" sz="2600" dirty="0" smtClean="0">
                <a:latin typeface="+mj-lt"/>
              </a:rPr>
              <a:t>For Veterans with disabilities, SSI/SSDI can increase income &amp; housing stability, and reduce their future risk of homelessness</a:t>
            </a:r>
          </a:p>
          <a:p>
            <a:pPr marL="457200" indent="-401638">
              <a:spcAft>
                <a:spcPts val="400"/>
              </a:spcAft>
              <a:buFont typeface="Wingdings" panose="05000000000000000000" pitchFamily="2" charset="2"/>
              <a:buChar char="§"/>
            </a:pPr>
            <a:r>
              <a:rPr lang="en-US" sz="2600" dirty="0">
                <a:latin typeface="+mj-lt"/>
                <a:cs typeface="Arial" charset="0"/>
              </a:rPr>
              <a:t>Opportunity for staff serving Veterans to help with both SSA and VA disability benefits</a:t>
            </a:r>
          </a:p>
          <a:p>
            <a:pPr marL="80454" indent="0">
              <a:buNone/>
            </a:pPr>
            <a:endParaRPr lang="en-US" sz="2800" dirty="0" smtClean="0">
              <a:latin typeface="+mj-lt"/>
              <a:cs typeface="Arial" charset="0"/>
            </a:endParaRPr>
          </a:p>
          <a:p>
            <a:endParaRPr lang="en-US" dirty="0"/>
          </a:p>
        </p:txBody>
      </p:sp>
      <p:sp>
        <p:nvSpPr>
          <p:cNvPr id="4" name="Rectangle 3"/>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8079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Veterans and SSA Benefits</a:t>
            </a:r>
            <a:endParaRPr lang="en-US" dirty="0"/>
          </a:p>
        </p:txBody>
      </p:sp>
      <p:sp>
        <p:nvSpPr>
          <p:cNvPr id="3" name="Content Placeholder 2"/>
          <p:cNvSpPr>
            <a:spLocks noGrp="1"/>
          </p:cNvSpPr>
          <p:nvPr>
            <p:ph idx="1"/>
          </p:nvPr>
        </p:nvSpPr>
        <p:spPr>
          <a:xfrm>
            <a:off x="1097280" y="1995578"/>
            <a:ext cx="10058400" cy="4161366"/>
          </a:xfrm>
        </p:spPr>
        <p:txBody>
          <a:bodyPr>
            <a:noAutofit/>
          </a:bodyPr>
          <a:lstStyle/>
          <a:p>
            <a:pPr marL="457200" indent="-457200">
              <a:lnSpc>
                <a:spcPct val="100000"/>
              </a:lnSpc>
              <a:spcAft>
                <a:spcPts val="400"/>
              </a:spcAft>
              <a:buFont typeface="Wingdings" panose="05000000000000000000" pitchFamily="2" charset="2"/>
              <a:buChar char="§"/>
            </a:pPr>
            <a:r>
              <a:rPr lang="en-US" sz="2600" dirty="0" smtClean="0">
                <a:latin typeface="+mj-lt"/>
              </a:rPr>
              <a:t>The </a:t>
            </a:r>
            <a:r>
              <a:rPr lang="en-US" sz="2600" dirty="0">
                <a:latin typeface="+mj-lt"/>
              </a:rPr>
              <a:t>definition of disability and application process is different for VA and SSA </a:t>
            </a:r>
            <a:r>
              <a:rPr lang="en-US" sz="2600" dirty="0" smtClean="0">
                <a:latin typeface="+mj-lt"/>
              </a:rPr>
              <a:t>benefits. </a:t>
            </a:r>
            <a:endParaRPr lang="en-US" sz="2600" dirty="0">
              <a:latin typeface="+mj-lt"/>
            </a:endParaRPr>
          </a:p>
          <a:p>
            <a:pPr marL="792162" lvl="1" indent="-342900">
              <a:lnSpc>
                <a:spcPct val="110000"/>
              </a:lnSpc>
              <a:spcBef>
                <a:spcPts val="1200"/>
              </a:spcBef>
              <a:buFont typeface="Wingdings" panose="05000000000000000000" pitchFamily="2" charset="2"/>
              <a:buChar char="v"/>
            </a:pPr>
            <a:r>
              <a:rPr lang="en-US" sz="2400" dirty="0">
                <a:latin typeface="+mj-lt"/>
              </a:rPr>
              <a:t>Discharge status is not a factor in SSI/SSDI determination</a:t>
            </a:r>
          </a:p>
          <a:p>
            <a:pPr marL="792162" lvl="1" indent="-342900">
              <a:lnSpc>
                <a:spcPct val="110000"/>
              </a:lnSpc>
              <a:spcBef>
                <a:spcPts val="1200"/>
              </a:spcBef>
              <a:buFont typeface="Wingdings" panose="05000000000000000000" pitchFamily="2" charset="2"/>
              <a:buChar char="v"/>
            </a:pPr>
            <a:r>
              <a:rPr lang="en-US" sz="2400" dirty="0">
                <a:latin typeface="+mj-lt"/>
              </a:rPr>
              <a:t>Disabling condition does not need to be related to military service</a:t>
            </a:r>
          </a:p>
          <a:p>
            <a:pPr marL="792162" lvl="1" indent="-342900">
              <a:lnSpc>
                <a:spcPct val="110000"/>
              </a:lnSpc>
              <a:spcBef>
                <a:spcPts val="1200"/>
              </a:spcBef>
              <a:buFont typeface="Wingdings" panose="05000000000000000000" pitchFamily="2" charset="2"/>
              <a:buChar char="v"/>
            </a:pPr>
            <a:r>
              <a:rPr lang="en-US" sz="2400" dirty="0">
                <a:latin typeface="+mj-lt"/>
              </a:rPr>
              <a:t>There is no partial disability with Social </a:t>
            </a:r>
            <a:r>
              <a:rPr lang="en-US" sz="2400" dirty="0" smtClean="0">
                <a:latin typeface="+mj-lt"/>
              </a:rPr>
              <a:t>Security</a:t>
            </a:r>
          </a:p>
          <a:p>
            <a:pPr marL="792162" lvl="1" indent="-342900">
              <a:lnSpc>
                <a:spcPct val="110000"/>
              </a:lnSpc>
              <a:spcBef>
                <a:spcPts val="1200"/>
              </a:spcBef>
              <a:buFont typeface="Wingdings" panose="05000000000000000000" pitchFamily="2" charset="2"/>
              <a:buChar char="v"/>
            </a:pPr>
            <a:r>
              <a:rPr lang="en-US" sz="2400" dirty="0" smtClean="0">
                <a:latin typeface="+mj-lt"/>
              </a:rPr>
              <a:t>Those </a:t>
            </a:r>
            <a:r>
              <a:rPr lang="en-US" sz="2400" dirty="0">
                <a:latin typeface="+mj-lt"/>
              </a:rPr>
              <a:t>denied for VA benefits may still be eligible for </a:t>
            </a:r>
            <a:r>
              <a:rPr lang="en-US" sz="2400" dirty="0" smtClean="0">
                <a:latin typeface="+mj-lt"/>
              </a:rPr>
              <a:t>SSI/SSDI</a:t>
            </a:r>
          </a:p>
          <a:p>
            <a:pPr marL="792162" lvl="1" indent="-342900">
              <a:lnSpc>
                <a:spcPct val="110000"/>
              </a:lnSpc>
              <a:spcBef>
                <a:spcPts val="1200"/>
              </a:spcBef>
              <a:buFont typeface="Wingdings" panose="05000000000000000000" pitchFamily="2" charset="2"/>
              <a:buChar char="v"/>
            </a:pPr>
            <a:r>
              <a:rPr lang="en-US" sz="2400" dirty="0" smtClean="0">
                <a:latin typeface="+mj-lt"/>
              </a:rPr>
              <a:t>Veterans </a:t>
            </a:r>
            <a:r>
              <a:rPr lang="en-US" sz="2400" dirty="0">
                <a:latin typeface="+mj-lt"/>
              </a:rPr>
              <a:t>can access SSA benefits while they are waiting for VA benefits</a:t>
            </a:r>
          </a:p>
          <a:p>
            <a:pPr marL="0" indent="0">
              <a:buNone/>
            </a:pPr>
            <a:endParaRPr lang="en-US" dirty="0"/>
          </a:p>
        </p:txBody>
      </p:sp>
      <p:sp>
        <p:nvSpPr>
          <p:cNvPr id="4" name="Rectangle 3"/>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34756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SSA Fast Track </a:t>
            </a:r>
            <a:r>
              <a:rPr lang="en-US" dirty="0" smtClean="0"/>
              <a:t>Programs: Veterans</a:t>
            </a:r>
            <a:endParaRPr lang="en-US" dirty="0"/>
          </a:p>
        </p:txBody>
      </p:sp>
      <p:sp>
        <p:nvSpPr>
          <p:cNvPr id="3" name="Content Placeholder 2"/>
          <p:cNvSpPr>
            <a:spLocks noGrp="1"/>
          </p:cNvSpPr>
          <p:nvPr>
            <p:ph idx="1"/>
          </p:nvPr>
        </p:nvSpPr>
        <p:spPr>
          <a:xfrm>
            <a:off x="1097280" y="2136709"/>
            <a:ext cx="10058400" cy="4129179"/>
          </a:xfrm>
        </p:spPr>
        <p:txBody>
          <a:bodyPr>
            <a:noAutofit/>
          </a:bodyPr>
          <a:lstStyle/>
          <a:p>
            <a:pPr marL="0" indent="0">
              <a:spcAft>
                <a:spcPts val="600"/>
              </a:spcAft>
              <a:buNone/>
            </a:pPr>
            <a:r>
              <a:rPr lang="en-US" sz="2600" b="1" dirty="0">
                <a:latin typeface="+mj-lt"/>
              </a:rPr>
              <a:t>100% Permanent and Total Veterans Initiative</a:t>
            </a:r>
          </a:p>
          <a:p>
            <a:pPr marL="579438" indent="-342900">
              <a:lnSpc>
                <a:spcPct val="110000"/>
              </a:lnSpc>
              <a:spcBef>
                <a:spcPts val="0"/>
              </a:spcBef>
              <a:spcAft>
                <a:spcPts val="0"/>
              </a:spcAft>
              <a:buFont typeface="Wingdings" panose="05000000000000000000" pitchFamily="2" charset="2"/>
              <a:buChar char="v"/>
            </a:pPr>
            <a:r>
              <a:rPr lang="en-US" sz="2400" dirty="0" smtClean="0">
                <a:latin typeface="+mj-lt"/>
              </a:rPr>
              <a:t>Expedites </a:t>
            </a:r>
            <a:r>
              <a:rPr lang="en-US" sz="2400" dirty="0">
                <a:latin typeface="+mj-lt"/>
              </a:rPr>
              <a:t>SSI/SSDI applications from Veterans who have 100% P&amp;T rating from the </a:t>
            </a:r>
            <a:r>
              <a:rPr lang="en-US" sz="2400" dirty="0" smtClean="0">
                <a:latin typeface="+mj-lt"/>
              </a:rPr>
              <a:t>VA</a:t>
            </a:r>
          </a:p>
          <a:p>
            <a:pPr marL="579438" indent="-342900">
              <a:lnSpc>
                <a:spcPct val="110000"/>
              </a:lnSpc>
              <a:spcBef>
                <a:spcPts val="0"/>
              </a:spcBef>
              <a:spcAft>
                <a:spcPts val="0"/>
              </a:spcAft>
              <a:buFont typeface="Wingdings" panose="05000000000000000000" pitchFamily="2" charset="2"/>
              <a:buChar char="v"/>
            </a:pPr>
            <a:r>
              <a:rPr lang="en-US" sz="2400" dirty="0">
                <a:latin typeface="+mj-lt"/>
              </a:rPr>
              <a:t>Does not guarantee SSI/SSDI </a:t>
            </a:r>
            <a:r>
              <a:rPr lang="en-US" sz="2400" dirty="0" smtClean="0">
                <a:latin typeface="+mj-lt"/>
              </a:rPr>
              <a:t>approval</a:t>
            </a:r>
          </a:p>
          <a:p>
            <a:pPr marL="236538" indent="0">
              <a:lnSpc>
                <a:spcPct val="110000"/>
              </a:lnSpc>
              <a:spcBef>
                <a:spcPts val="0"/>
              </a:spcBef>
              <a:spcAft>
                <a:spcPts val="0"/>
              </a:spcAft>
              <a:buNone/>
            </a:pPr>
            <a:endParaRPr lang="en-US" sz="1600" dirty="0" smtClean="0">
              <a:latin typeface="+mj-lt"/>
            </a:endParaRPr>
          </a:p>
          <a:p>
            <a:pPr marL="0" indent="0">
              <a:spcAft>
                <a:spcPts val="600"/>
              </a:spcAft>
              <a:buNone/>
            </a:pPr>
            <a:r>
              <a:rPr lang="en-US" sz="2600" b="1" dirty="0" smtClean="0">
                <a:latin typeface="+mj-lt"/>
              </a:rPr>
              <a:t>Wounded Warriors</a:t>
            </a:r>
          </a:p>
          <a:p>
            <a:pPr marL="576263" indent="-342900">
              <a:lnSpc>
                <a:spcPct val="110000"/>
              </a:lnSpc>
              <a:spcBef>
                <a:spcPts val="0"/>
              </a:spcBef>
              <a:spcAft>
                <a:spcPts val="0"/>
              </a:spcAft>
              <a:buFont typeface="Wingdings" panose="05000000000000000000" pitchFamily="2" charset="2"/>
              <a:buChar char="v"/>
            </a:pPr>
            <a:r>
              <a:rPr lang="en-US" sz="2400" dirty="0">
                <a:latin typeface="+mj-lt"/>
              </a:rPr>
              <a:t>Veterans who received disabling mental or physical health injuries while on active duty on or after October 1, </a:t>
            </a:r>
            <a:r>
              <a:rPr lang="en-US" sz="2400" dirty="0" smtClean="0">
                <a:latin typeface="+mj-lt"/>
              </a:rPr>
              <a:t>2001 </a:t>
            </a:r>
            <a:endParaRPr lang="en-US" sz="2400" dirty="0">
              <a:latin typeface="+mj-lt"/>
            </a:endParaRPr>
          </a:p>
          <a:p>
            <a:pPr marL="576263" indent="-342900">
              <a:lnSpc>
                <a:spcPct val="110000"/>
              </a:lnSpc>
              <a:spcBef>
                <a:spcPts val="0"/>
              </a:spcBef>
              <a:spcAft>
                <a:spcPts val="0"/>
              </a:spcAft>
              <a:buFont typeface="Wingdings" panose="05000000000000000000" pitchFamily="2" charset="2"/>
              <a:buChar char="v"/>
            </a:pPr>
            <a:r>
              <a:rPr lang="en-US" sz="2400" dirty="0">
                <a:latin typeface="+mj-lt"/>
              </a:rPr>
              <a:t>The injury does not need to have occurred during combat </a:t>
            </a:r>
            <a:r>
              <a:rPr lang="en-US" sz="2400" dirty="0" smtClean="0">
                <a:latin typeface="+mj-lt"/>
              </a:rPr>
              <a:t>operations.</a:t>
            </a:r>
            <a:endParaRPr lang="en-US" sz="1400" dirty="0"/>
          </a:p>
        </p:txBody>
      </p:sp>
      <p:sp>
        <p:nvSpPr>
          <p:cNvPr id="4" name="Rectangle 3"/>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4644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SOAR and SSI Facilitation through CSD</a:t>
            </a:r>
            <a:endParaRPr lang="en-US" dirty="0"/>
          </a:p>
        </p:txBody>
      </p:sp>
      <p:sp>
        <p:nvSpPr>
          <p:cNvPr id="3" name="Content Placeholder 2"/>
          <p:cNvSpPr>
            <a:spLocks noGrp="1"/>
          </p:cNvSpPr>
          <p:nvPr>
            <p:ph idx="1"/>
          </p:nvPr>
        </p:nvSpPr>
        <p:spPr>
          <a:xfrm>
            <a:off x="1026366" y="1737360"/>
            <a:ext cx="10692883" cy="5885750"/>
          </a:xfrm>
        </p:spPr>
        <p:txBody>
          <a:bodyPr vert="horz" lIns="0" tIns="45720" rIns="0" bIns="45720" rtlCol="0">
            <a:noAutofit/>
          </a:bodyPr>
          <a:lstStyle/>
          <a:p>
            <a:pPr marL="457200" indent="-457200">
              <a:lnSpc>
                <a:spcPct val="100000"/>
              </a:lnSpc>
              <a:spcAft>
                <a:spcPts val="0"/>
              </a:spcAft>
              <a:buFont typeface="Wingdings" panose="05000000000000000000" pitchFamily="2" charset="2"/>
              <a:buChar char="§"/>
            </a:pPr>
            <a:r>
              <a:rPr lang="en-US" sz="2600" dirty="0">
                <a:latin typeface="+mj-lt"/>
                <a:cs typeface="Arial" charset="0"/>
              </a:rPr>
              <a:t>Disabled individuals receiving cash assistance </a:t>
            </a:r>
            <a:r>
              <a:rPr lang="en-US" sz="2600" dirty="0" smtClean="0">
                <a:latin typeface="+mj-lt"/>
                <a:cs typeface="Arial" charset="0"/>
              </a:rPr>
              <a:t>(ABD and TANF) from </a:t>
            </a:r>
            <a:r>
              <a:rPr lang="en-US" sz="2600" dirty="0">
                <a:latin typeface="+mj-lt"/>
                <a:cs typeface="Arial" charset="0"/>
              </a:rPr>
              <a:t>the Community Services Division also receive SSI Facilitation </a:t>
            </a:r>
            <a:r>
              <a:rPr lang="en-US" sz="2600" dirty="0" smtClean="0">
                <a:latin typeface="+mj-lt"/>
                <a:cs typeface="Arial" charset="0"/>
              </a:rPr>
              <a:t>Services</a:t>
            </a:r>
          </a:p>
          <a:p>
            <a:pPr marL="0" indent="0">
              <a:lnSpc>
                <a:spcPct val="100000"/>
              </a:lnSpc>
              <a:spcBef>
                <a:spcPts val="0"/>
              </a:spcBef>
              <a:spcAft>
                <a:spcPts val="0"/>
              </a:spcAft>
              <a:buNone/>
            </a:pPr>
            <a:endParaRPr lang="en-US" sz="1200" dirty="0">
              <a:latin typeface="+mj-lt"/>
              <a:cs typeface="Arial" charset="0"/>
            </a:endParaRPr>
          </a:p>
          <a:p>
            <a:pPr marL="457200" indent="-457200">
              <a:lnSpc>
                <a:spcPct val="100000"/>
              </a:lnSpc>
              <a:spcBef>
                <a:spcPts val="0"/>
              </a:spcBef>
              <a:spcAft>
                <a:spcPts val="0"/>
              </a:spcAft>
              <a:buFont typeface="Wingdings" panose="05000000000000000000" pitchFamily="2" charset="2"/>
              <a:buChar char="§"/>
            </a:pPr>
            <a:r>
              <a:rPr lang="en-US" sz="2600" dirty="0" smtClean="0">
                <a:latin typeface="+mj-lt"/>
                <a:cs typeface="Arial" charset="0"/>
              </a:rPr>
              <a:t>CSD </a:t>
            </a:r>
            <a:r>
              <a:rPr lang="en-US" sz="2600" dirty="0">
                <a:latin typeface="+mj-lt"/>
                <a:cs typeface="Arial" charset="0"/>
              </a:rPr>
              <a:t>staff make electronic referrals to WDVA for individuals who have </a:t>
            </a:r>
            <a:r>
              <a:rPr lang="en-US" sz="2600" dirty="0" smtClean="0">
                <a:latin typeface="+mj-lt"/>
                <a:cs typeface="Arial" charset="0"/>
              </a:rPr>
              <a:t>served</a:t>
            </a:r>
          </a:p>
          <a:p>
            <a:pPr marL="0" indent="0">
              <a:lnSpc>
                <a:spcPct val="100000"/>
              </a:lnSpc>
              <a:spcBef>
                <a:spcPts val="0"/>
              </a:spcBef>
              <a:spcAft>
                <a:spcPts val="0"/>
              </a:spcAft>
              <a:buNone/>
            </a:pPr>
            <a:endParaRPr lang="en-US" sz="1800" dirty="0">
              <a:latin typeface="+mj-lt"/>
              <a:cs typeface="Arial" charset="0"/>
            </a:endParaRPr>
          </a:p>
          <a:p>
            <a:pPr marL="457200" indent="-457200">
              <a:lnSpc>
                <a:spcPct val="100000"/>
              </a:lnSpc>
              <a:spcBef>
                <a:spcPts val="0"/>
              </a:spcBef>
              <a:spcAft>
                <a:spcPts val="0"/>
              </a:spcAft>
              <a:buFont typeface="Wingdings" panose="05000000000000000000" pitchFamily="2" charset="2"/>
              <a:buChar char="§"/>
            </a:pPr>
            <a:r>
              <a:rPr lang="en-US" sz="2600" dirty="0">
                <a:latin typeface="+mj-lt"/>
                <a:cs typeface="Arial" charset="0"/>
              </a:rPr>
              <a:t>SSI Facilitators assist individuals from the SSI/SSDI application through all appeal levels</a:t>
            </a:r>
          </a:p>
          <a:p>
            <a:pPr marL="792162" lvl="1" indent="-342900">
              <a:lnSpc>
                <a:spcPct val="110000"/>
              </a:lnSpc>
              <a:spcBef>
                <a:spcPts val="1200"/>
              </a:spcBef>
              <a:buFont typeface="Wingdings" panose="05000000000000000000" pitchFamily="2" charset="2"/>
              <a:buChar char="v"/>
            </a:pPr>
            <a:r>
              <a:rPr lang="en-US" sz="2400" dirty="0">
                <a:latin typeface="+mj-lt"/>
                <a:cs typeface="Arial" charset="0"/>
              </a:rPr>
              <a:t>CSD has funds to pay for and assist in collecting medical evidence for SSI Facilitated individuals</a:t>
            </a:r>
          </a:p>
          <a:p>
            <a:pPr marL="457200" indent="-457200">
              <a:lnSpc>
                <a:spcPct val="100000"/>
              </a:lnSpc>
              <a:spcAft>
                <a:spcPts val="400"/>
              </a:spcAft>
              <a:buFont typeface="Wingdings" panose="05000000000000000000" pitchFamily="2" charset="2"/>
              <a:buChar char="§"/>
            </a:pPr>
            <a:r>
              <a:rPr lang="en-US" sz="2600" dirty="0">
                <a:latin typeface="+mj-lt"/>
                <a:cs typeface="Arial" charset="0"/>
              </a:rPr>
              <a:t>SOAR providers and SSI Facilitator collaborate to best serve individuals who are homeless or at risk of homelessness</a:t>
            </a:r>
          </a:p>
          <a:p>
            <a:pPr marL="228600" indent="-228600">
              <a:lnSpc>
                <a:spcPct val="110000"/>
              </a:lnSpc>
              <a:spcAft>
                <a:spcPts val="400"/>
              </a:spcAft>
              <a:buFont typeface="Wingdings" panose="05000000000000000000" pitchFamily="2" charset="2"/>
              <a:buChar char="§"/>
            </a:pPr>
            <a:endParaRPr lang="en-US" sz="3200" dirty="0">
              <a:latin typeface="+mj-lt"/>
            </a:endParaRPr>
          </a:p>
        </p:txBody>
      </p:sp>
      <p:sp>
        <p:nvSpPr>
          <p:cNvPr id="4" name="Rectangle 3"/>
          <p:cNvSpPr/>
          <p:nvPr/>
        </p:nvSpPr>
        <p:spPr>
          <a:xfrm>
            <a:off x="345233" y="6503437"/>
            <a:ext cx="345232" cy="289249"/>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64325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50689" y="47585"/>
            <a:ext cx="4451685" cy="6677528"/>
          </a:xfrm>
          <a:prstGeom prst="rect">
            <a:avLst/>
          </a:prstGeom>
          <a:ln>
            <a:noFill/>
          </a:ln>
          <a:effectLst>
            <a:outerShdw blurRad="292100" dist="139700" dir="2700000" algn="tl" rotWithShape="0">
              <a:srgbClr val="333333">
                <a:alpha val="65000"/>
              </a:srgbClr>
            </a:outerShdw>
          </a:effectLst>
        </p:spPr>
      </p:pic>
      <p:sp>
        <p:nvSpPr>
          <p:cNvPr id="8" name="Rounded Rectangular Callout 7"/>
          <p:cNvSpPr/>
          <p:nvPr/>
        </p:nvSpPr>
        <p:spPr>
          <a:xfrm>
            <a:off x="339890" y="1788940"/>
            <a:ext cx="3317710" cy="1297160"/>
          </a:xfrm>
          <a:prstGeom prst="wedgeRoundRectCallout">
            <a:avLst>
              <a:gd name="adj1" fmla="val 17659"/>
              <a:gd name="adj2" fmla="val 889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683C6">
                    <a:lumMod val="75000"/>
                  </a:srgbClr>
                </a:solidFill>
                <a:effectLst/>
                <a:uLnTx/>
                <a:uFillTx/>
                <a:latin typeface="Calibri"/>
                <a:ea typeface="+mn-ea"/>
                <a:cs typeface="+mn-cs"/>
              </a:rPr>
              <a:t>SOAR-trained case workers are the heroes!</a:t>
            </a:r>
            <a:endParaRPr kumimoji="0" lang="en-US" sz="2400" b="1" i="0" u="none" strike="noStrike" kern="1200" cap="none" spc="0" normalizeH="0" baseline="0" noProof="0" dirty="0">
              <a:ln>
                <a:noFill/>
              </a:ln>
              <a:solidFill>
                <a:srgbClr val="2683C6">
                  <a:lumMod val="75000"/>
                </a:srgbClr>
              </a:solidFill>
              <a:effectLst/>
              <a:uLnTx/>
              <a:uFillTx/>
              <a:latin typeface="Calibri"/>
              <a:ea typeface="+mn-ea"/>
              <a:cs typeface="+mn-cs"/>
            </a:endParaRPr>
          </a:p>
        </p:txBody>
      </p:sp>
      <p:sp>
        <p:nvSpPr>
          <p:cNvPr id="2" name="TextBox 1"/>
          <p:cNvSpPr txBox="1"/>
          <p:nvPr/>
        </p:nvSpPr>
        <p:spPr>
          <a:xfrm>
            <a:off x="264694" y="322096"/>
            <a:ext cx="3697706"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Light"/>
                <a:ea typeface="+mn-ea"/>
                <a:cs typeface="+mn-cs"/>
              </a:rPr>
              <a:t>What Makes </a:t>
            </a:r>
            <a:r>
              <a:rPr kumimoji="0" lang="en-US" sz="4000" b="1" i="0" u="none" strike="noStrike" kern="1200" cap="none" spc="0" normalizeH="0" baseline="0" noProof="0" dirty="0" smtClean="0">
                <a:ln>
                  <a:noFill/>
                </a:ln>
                <a:solidFill>
                  <a:prstClr val="white"/>
                </a:solidFill>
                <a:effectLst/>
                <a:uLnTx/>
                <a:uFillTx/>
                <a:latin typeface="Calibri Light"/>
                <a:ea typeface="+mn-ea"/>
                <a:cs typeface="+mn-cs"/>
              </a:rPr>
              <a:t>SOAR</a:t>
            </a:r>
            <a:r>
              <a:rPr kumimoji="0" lang="en-US" sz="3600" b="1" i="0" u="none" strike="noStrike" kern="1200" cap="none" spc="0" normalizeH="0" baseline="0" noProof="0" dirty="0" smtClean="0">
                <a:ln>
                  <a:noFill/>
                </a:ln>
                <a:solidFill>
                  <a:prstClr val="white"/>
                </a:solidFill>
                <a:effectLst/>
                <a:uLnTx/>
                <a:uFillTx/>
                <a:latin typeface="Calibri Light"/>
                <a:ea typeface="+mn-ea"/>
                <a:cs typeface="+mn-cs"/>
              </a:rPr>
              <a:t> </a:t>
            </a:r>
            <a:r>
              <a:rPr kumimoji="0" lang="en-US" sz="3600" b="1" i="0" u="none" strike="noStrike" kern="1200" cap="none" spc="0" normalizeH="0" baseline="0" noProof="0" dirty="0" smtClean="0">
                <a:ln>
                  <a:noFill/>
                </a:ln>
                <a:solidFill>
                  <a:srgbClr val="FFC000"/>
                </a:solidFill>
                <a:effectLst/>
                <a:uLnTx/>
                <a:uFillTx/>
                <a:latin typeface="Calibri Light"/>
                <a:ea typeface="+mn-ea"/>
                <a:cs typeface="+mn-cs"/>
              </a:rPr>
              <a:t>Unique</a:t>
            </a:r>
            <a:r>
              <a:rPr kumimoji="0" lang="en-US" sz="3600" b="1" i="0" u="none" strike="noStrike" kern="1200" cap="none" spc="0" normalizeH="0" baseline="0" noProof="0" dirty="0">
                <a:ln>
                  <a:noFill/>
                </a:ln>
                <a:solidFill>
                  <a:srgbClr val="FFC000"/>
                </a:solidFill>
                <a:effectLst/>
                <a:uLnTx/>
                <a:uFillTx/>
                <a:latin typeface="Calibri Light"/>
                <a:ea typeface="+mn-ea"/>
                <a:cs typeface="+mn-cs"/>
              </a:rPr>
              <a: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7070" y="6380811"/>
            <a:ext cx="1344930" cy="34430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0597" y="3086100"/>
            <a:ext cx="1485899" cy="3561034"/>
          </a:xfrm>
          <a:prstGeom prst="rect">
            <a:avLst/>
          </a:prstGeom>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E24E9-9ED8-401B-8A88-10EF8A5C708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13767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Overview of the SOAR Online Course</a:t>
            </a:r>
            <a:endParaRPr lang="en-US" dirty="0"/>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22" t="12293" r="4722" b="15483"/>
          <a:stretch/>
        </p:blipFill>
        <p:spPr bwMode="auto">
          <a:xfrm>
            <a:off x="114300" y="220670"/>
            <a:ext cx="2070100" cy="642930"/>
          </a:xfrm>
          <a:prstGeom prst="rect">
            <a:avLst/>
          </a:prstGeom>
          <a:ln>
            <a:noFill/>
          </a:ln>
          <a:extLst>
            <a:ext uri="{53640926-AAD7-44D8-BBD7-CCE9431645EC}">
              <a14:shadowObscured xmlns:a14="http://schemas.microsoft.com/office/drawing/2010/main"/>
            </a:ext>
          </a:extLst>
        </p:spPr>
      </p:pic>
      <p:pic>
        <p:nvPicPr>
          <p:cNvPr id="6" name="Picture 2" descr="H:\SOAR\PowerPoints\Transparent Logos\SAMHSA Logos_b_nobg.png"/>
          <p:cNvPicPr>
            <a:picLocks noChangeAspect="1" noChangeArrowheads="1"/>
          </p:cNvPicPr>
          <p:nvPr/>
        </p:nvPicPr>
        <p:blipFill>
          <a:blip r:embed="rId5" cstate="print"/>
          <a:srcRect/>
          <a:stretch>
            <a:fillRect/>
          </a:stretch>
        </p:blipFill>
        <p:spPr bwMode="auto">
          <a:xfrm>
            <a:off x="10773434" y="6415163"/>
            <a:ext cx="1313131" cy="420439"/>
          </a:xfrm>
          <a:prstGeom prst="rect">
            <a:avLst/>
          </a:prstGeom>
          <a:noFill/>
        </p:spPr>
      </p:pic>
      <p:sp>
        <p:nvSpPr>
          <p:cNvPr id="3" name="Content Placeholder 2"/>
          <p:cNvSpPr>
            <a:spLocks noGrp="1"/>
          </p:cNvSpPr>
          <p:nvPr>
            <p:ph idx="1"/>
          </p:nvPr>
        </p:nvSpPr>
        <p:spPr>
          <a:xfrm>
            <a:off x="1097280" y="1988353"/>
            <a:ext cx="10058400" cy="4175816"/>
          </a:xfrm>
        </p:spPr>
        <p:txBody>
          <a:bodyPr>
            <a:noAutofit/>
          </a:bodyPr>
          <a:lstStyle/>
          <a:p>
            <a:pPr marL="457200" indent="-457200">
              <a:spcAft>
                <a:spcPts val="600"/>
              </a:spcAft>
              <a:buFont typeface="Wingdings" panose="05000000000000000000" pitchFamily="2" charset="2"/>
              <a:buChar char="§"/>
            </a:pPr>
            <a:r>
              <a:rPr lang="en-US" sz="2600" dirty="0">
                <a:latin typeface="+mj-lt"/>
              </a:rPr>
              <a:t>The techniques taught in this online course can improve the quality and completeness of any application for </a:t>
            </a:r>
            <a:r>
              <a:rPr lang="en-US" sz="2600" dirty="0" smtClean="0">
                <a:latin typeface="+mj-lt"/>
              </a:rPr>
              <a:t>SSI/SSDI</a:t>
            </a:r>
          </a:p>
          <a:p>
            <a:pPr marL="457200" indent="-457200">
              <a:spcAft>
                <a:spcPts val="600"/>
              </a:spcAft>
              <a:buFont typeface="Wingdings" panose="05000000000000000000" pitchFamily="2" charset="2"/>
              <a:buChar char="§"/>
            </a:pPr>
            <a:r>
              <a:rPr lang="en-US" sz="2600" dirty="0" smtClean="0">
                <a:latin typeface="+mj-lt"/>
              </a:rPr>
              <a:t>Register at </a:t>
            </a:r>
            <a:r>
              <a:rPr lang="en-US" sz="2600" dirty="0" smtClean="0">
                <a:latin typeface="+mj-lt"/>
                <a:hlinkClick r:id="rId6"/>
              </a:rPr>
              <a:t>http://soarworks.prainc.com</a:t>
            </a:r>
            <a:endParaRPr lang="en-US" sz="2600" dirty="0" smtClean="0">
              <a:latin typeface="+mj-lt"/>
            </a:endParaRPr>
          </a:p>
          <a:p>
            <a:pPr marL="457200" indent="-457200">
              <a:spcAft>
                <a:spcPts val="600"/>
              </a:spcAft>
              <a:buFont typeface="Wingdings" panose="05000000000000000000" pitchFamily="2" charset="2"/>
              <a:buChar char="§"/>
            </a:pPr>
            <a:r>
              <a:rPr lang="en-US" sz="2600" dirty="0" smtClean="0">
                <a:latin typeface="+mj-lt"/>
              </a:rPr>
              <a:t>20 hours to complete, 20 CEU’s</a:t>
            </a:r>
          </a:p>
          <a:p>
            <a:pPr marL="457200" indent="-457200">
              <a:spcAft>
                <a:spcPts val="600"/>
              </a:spcAft>
              <a:buFont typeface="Wingdings" panose="05000000000000000000" pitchFamily="2" charset="2"/>
              <a:buChar char="§"/>
            </a:pPr>
            <a:r>
              <a:rPr lang="en-US" sz="2600" dirty="0" smtClean="0">
                <a:latin typeface="+mj-lt"/>
              </a:rPr>
              <a:t>7 classes (from SOAR 101 to work incentives!) </a:t>
            </a:r>
          </a:p>
          <a:p>
            <a:pPr marL="457200" indent="-457200">
              <a:spcAft>
                <a:spcPts val="600"/>
              </a:spcAft>
              <a:buFont typeface="Wingdings" panose="05000000000000000000" pitchFamily="2" charset="2"/>
              <a:buChar char="§"/>
            </a:pPr>
            <a:r>
              <a:rPr lang="en-US" sz="2600" dirty="0" smtClean="0">
                <a:latin typeface="+mj-lt"/>
              </a:rPr>
              <a:t>Submit a practice case to the SOAR Technical Assistance (TA) center for review</a:t>
            </a:r>
          </a:p>
          <a:p>
            <a:pPr marL="457200" indent="-457200">
              <a:spcAft>
                <a:spcPts val="600"/>
              </a:spcAft>
              <a:buFont typeface="Wingdings" panose="05000000000000000000" pitchFamily="2" charset="2"/>
              <a:buChar char="§"/>
            </a:pPr>
            <a:r>
              <a:rPr lang="en-US" sz="2600" dirty="0" smtClean="0">
                <a:latin typeface="+mj-lt"/>
              </a:rPr>
              <a:t>Cohort model – why it’s important!</a:t>
            </a:r>
          </a:p>
        </p:txBody>
      </p:sp>
      <p:sp>
        <p:nvSpPr>
          <p:cNvPr id="5" name="Rectangle 4"/>
          <p:cNvSpPr/>
          <p:nvPr/>
        </p:nvSpPr>
        <p:spPr>
          <a:xfrm>
            <a:off x="279918" y="6484776"/>
            <a:ext cx="345233" cy="279918"/>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6335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SOAR Leadership Academy</a:t>
            </a:r>
            <a:endParaRPr lang="en-US" dirty="0"/>
          </a:p>
        </p:txBody>
      </p:sp>
      <p:sp>
        <p:nvSpPr>
          <p:cNvPr id="4" name="TextBox 3"/>
          <p:cNvSpPr txBox="1"/>
          <p:nvPr/>
        </p:nvSpPr>
        <p:spPr>
          <a:xfrm>
            <a:off x="262759" y="6484883"/>
            <a:ext cx="346841" cy="369332"/>
          </a:xfrm>
          <a:prstGeom prst="rect">
            <a:avLst/>
          </a:prstGeom>
          <a:solidFill>
            <a:srgbClr val="2683C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89400223"/>
              </p:ext>
            </p:extLst>
          </p:nvPr>
        </p:nvGraphicFramePr>
        <p:xfrm>
          <a:off x="359229" y="1737360"/>
          <a:ext cx="11534502" cy="4519215"/>
        </p:xfrm>
        <a:graphic>
          <a:graphicData uri="http://schemas.openxmlformats.org/drawingml/2006/table">
            <a:tbl>
              <a:tblPr firstRow="1" bandRow="1">
                <a:tableStyleId>{5C22544A-7EE6-4342-B048-85BDC9FD1C3A}</a:tableStyleId>
              </a:tblPr>
              <a:tblGrid>
                <a:gridCol w="5767251">
                  <a:extLst>
                    <a:ext uri="{9D8B030D-6E8A-4147-A177-3AD203B41FA5}">
                      <a16:colId xmlns:a16="http://schemas.microsoft.com/office/drawing/2014/main" xmlns="" val="2821204230"/>
                    </a:ext>
                  </a:extLst>
                </a:gridCol>
                <a:gridCol w="5767251">
                  <a:extLst>
                    <a:ext uri="{9D8B030D-6E8A-4147-A177-3AD203B41FA5}">
                      <a16:colId xmlns:a16="http://schemas.microsoft.com/office/drawing/2014/main" xmlns="" val="2961070305"/>
                    </a:ext>
                  </a:extLst>
                </a:gridCol>
              </a:tblGrid>
              <a:tr h="496994">
                <a:tc>
                  <a:txBody>
                    <a:bodyPr/>
                    <a:lstStyle/>
                    <a:p>
                      <a:pPr algn="ctr"/>
                      <a:r>
                        <a:rPr lang="en-US" sz="2400" b="1" kern="1200" dirty="0" smtClean="0">
                          <a:solidFill>
                            <a:schemeClr val="lt1"/>
                          </a:solidFill>
                          <a:effectLst/>
                          <a:latin typeface="+mn-lt"/>
                          <a:ea typeface="+mn-ea"/>
                          <a:cs typeface="+mn-cs"/>
                        </a:rPr>
                        <a:t>Details: </a:t>
                      </a:r>
                    </a:p>
                  </a:txBody>
                  <a:tcPr/>
                </a:tc>
                <a:tc>
                  <a:txBody>
                    <a:bodyPr/>
                    <a:lstStyle/>
                    <a:p>
                      <a:pPr algn="ctr"/>
                      <a:r>
                        <a:rPr lang="en-US" sz="2400" dirty="0" smtClean="0"/>
                        <a:t>Topics Covered</a:t>
                      </a:r>
                      <a:r>
                        <a:rPr lang="en-US" sz="2400" baseline="0" dirty="0" smtClean="0"/>
                        <a:t> Include: </a:t>
                      </a:r>
                      <a:endParaRPr lang="en-US" sz="2400" dirty="0"/>
                    </a:p>
                  </a:txBody>
                  <a:tcPr/>
                </a:tc>
                <a:extLst>
                  <a:ext uri="{0D108BD9-81ED-4DB2-BD59-A6C34878D82A}">
                    <a16:rowId xmlns:a16="http://schemas.microsoft.com/office/drawing/2014/main" xmlns="" val="3457170404"/>
                  </a:ext>
                </a:extLst>
              </a:tr>
              <a:tr h="1900273">
                <a:tc>
                  <a:txBody>
                    <a:bodyPr/>
                    <a:lstStyle/>
                    <a:p>
                      <a:pPr marL="342900" indent="-342900">
                        <a:buFont typeface="Arial" panose="020B0604020202020204" pitchFamily="34" charset="0"/>
                        <a:buChar char="•"/>
                      </a:pPr>
                      <a:r>
                        <a:rPr lang="en-US" sz="2000" dirty="0" smtClean="0"/>
                        <a:t>To become</a:t>
                      </a:r>
                      <a:r>
                        <a:rPr lang="en-US" sz="2000" baseline="0" dirty="0" smtClean="0"/>
                        <a:t> a local lead, apply for and attend Leadership Academy!</a:t>
                      </a:r>
                    </a:p>
                    <a:p>
                      <a:pPr marL="0" indent="0">
                        <a:buFont typeface="Arial" panose="020B0604020202020204" pitchFamily="34" charset="0"/>
                        <a:buNone/>
                      </a:pPr>
                      <a:endParaRPr lang="en-US" sz="1200" baseline="0" dirty="0" smtClean="0"/>
                    </a:p>
                    <a:p>
                      <a:pPr marL="342900" indent="-342900">
                        <a:buFont typeface="Arial" panose="020B0604020202020204" pitchFamily="34" charset="0"/>
                        <a:buChar char="•"/>
                      </a:pPr>
                      <a:r>
                        <a:rPr lang="en-US" sz="2000" dirty="0" smtClean="0"/>
                        <a:t>Contact</a:t>
                      </a:r>
                      <a:r>
                        <a:rPr lang="en-US" sz="2000" baseline="0" dirty="0" smtClean="0"/>
                        <a:t> your State Leads for the application. After it’s reviewed, a recommendation is presented to SOAR -Policy Research Associates.</a:t>
                      </a:r>
                      <a:endParaRPr lang="en-US" sz="20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dk1"/>
                          </a:solidFill>
                          <a:effectLst/>
                          <a:latin typeface="+mn-lt"/>
                          <a:ea typeface="+mn-ea"/>
                          <a:cs typeface="+mn-cs"/>
                        </a:rPr>
                        <a:t>Creating and leading a local steering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dk1"/>
                          </a:solidFill>
                          <a:effectLst/>
                          <a:latin typeface="+mn-lt"/>
                          <a:ea typeface="+mn-ea"/>
                          <a:cs typeface="+mn-cs"/>
                        </a:rPr>
                        <a:t>Facilitating effective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dk1"/>
                          </a:solidFill>
                          <a:effectLst/>
                          <a:latin typeface="+mn-lt"/>
                          <a:ea typeface="+mn-ea"/>
                          <a:cs typeface="+mn-cs"/>
                        </a:rPr>
                        <a:t>Supporting quality SOAR applications in your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049229640"/>
                  </a:ext>
                </a:extLst>
              </a:tr>
              <a:tr h="847814">
                <a:tc>
                  <a:txBody>
                    <a:bodyPr/>
                    <a:lstStyle/>
                    <a:p>
                      <a:pPr marL="342900" indent="-342900">
                        <a:buFont typeface="Arial" panose="020B0604020202020204" pitchFamily="34" charset="0"/>
                        <a:buChar char="•"/>
                      </a:pPr>
                      <a:r>
                        <a:rPr lang="en-US" sz="2000" dirty="0" smtClean="0"/>
                        <a:t>Academy</a:t>
                      </a:r>
                      <a:r>
                        <a:rPr lang="en-US" sz="2000" baseline="0" dirty="0" smtClean="0"/>
                        <a:t> lasts 3 days and is held 3 - 4 times a year in various states. </a:t>
                      </a:r>
                    </a:p>
                    <a:p>
                      <a:pPr marL="0" indent="0">
                        <a:buFont typeface="Arial" panose="020B0604020202020204" pitchFamily="34" charset="0"/>
                        <a:buNone/>
                      </a:pPr>
                      <a:endParaRPr lang="en-US" sz="12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smtClean="0">
                          <a:solidFill>
                            <a:schemeClr val="dk1"/>
                          </a:solidFill>
                          <a:effectLst/>
                          <a:latin typeface="+mn-lt"/>
                          <a:ea typeface="+mn-ea"/>
                          <a:cs typeface="+mn-cs"/>
                        </a:rPr>
                        <a:t>Funding and sustaining SOAR in your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639306065"/>
                  </a:ext>
                </a:extLst>
              </a:tr>
              <a:tr h="1157101">
                <a:tc>
                  <a:txBody>
                    <a:bodyPr/>
                    <a:lstStyle/>
                    <a:p>
                      <a:pPr marL="342900" indent="-342900">
                        <a:buFont typeface="Arial" panose="020B0604020202020204" pitchFamily="34" charset="0"/>
                        <a:buChar char="•"/>
                      </a:pPr>
                      <a:r>
                        <a:rPr lang="en-US" sz="2000" dirty="0" smtClean="0"/>
                        <a:t>Must</a:t>
                      </a:r>
                      <a:r>
                        <a:rPr lang="en-US" sz="2000" baseline="0" dirty="0" smtClean="0"/>
                        <a:t> successfully complete the SOAR Online Course prior to attending</a:t>
                      </a:r>
                      <a:endParaRPr lang="en-US" sz="20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ffectLst/>
                        </a:rPr>
                        <a:t>Working with special populations </a:t>
                      </a:r>
                      <a:r>
                        <a:rPr lang="en-US" sz="2000" kern="1200" dirty="0" smtClean="0">
                          <a:solidFill>
                            <a:schemeClr val="dk1"/>
                          </a:solidFill>
                          <a:effectLst/>
                          <a:latin typeface="+mn-lt"/>
                          <a:ea typeface="+mn-ea"/>
                          <a:cs typeface="+mn-cs"/>
                        </a:rPr>
                        <a:t>and considerations – Veterans, Children, Justice Involved, American Indians and Alaska Natives</a:t>
                      </a:r>
                    </a:p>
                  </a:txBody>
                  <a:tcPr/>
                </a:tc>
                <a:extLst>
                  <a:ext uri="{0D108BD9-81ED-4DB2-BD59-A6C34878D82A}">
                    <a16:rowId xmlns:a16="http://schemas.microsoft.com/office/drawing/2014/main" xmlns="" val="1702988356"/>
                  </a:ext>
                </a:extLst>
              </a:tr>
            </a:tbl>
          </a:graphicData>
        </a:graphic>
      </p:graphicFrame>
      <p:cxnSp>
        <p:nvCxnSpPr>
          <p:cNvPr id="6" name="Straight Connector 5"/>
          <p:cNvCxnSpPr>
            <a:stCxn id="5" idx="0"/>
          </p:cNvCxnSpPr>
          <p:nvPr/>
        </p:nvCxnSpPr>
        <p:spPr>
          <a:xfrm>
            <a:off x="6126480" y="1737360"/>
            <a:ext cx="3864" cy="4650561"/>
          </a:xfrm>
          <a:prstGeom prst="line">
            <a:avLst/>
          </a:prstGeom>
          <a:ln w="762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6273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SOAR Local Leads</a:t>
            </a:r>
            <a:endParaRPr lang="en-US" dirty="0"/>
          </a:p>
        </p:txBody>
      </p:sp>
      <p:sp>
        <p:nvSpPr>
          <p:cNvPr id="3" name="Content Placeholder 2"/>
          <p:cNvSpPr>
            <a:spLocks noGrp="1"/>
          </p:cNvSpPr>
          <p:nvPr>
            <p:ph idx="1"/>
          </p:nvPr>
        </p:nvSpPr>
        <p:spPr>
          <a:xfrm>
            <a:off x="1213190" y="1845734"/>
            <a:ext cx="10058400" cy="4484601"/>
          </a:xfrm>
        </p:spPr>
        <p:txBody>
          <a:bodyPr>
            <a:normAutofit/>
          </a:bodyPr>
          <a:lstStyle/>
          <a:p>
            <a:pPr fontAlgn="base"/>
            <a:r>
              <a:rPr lang="en-US" sz="2800" b="1" dirty="0" smtClean="0"/>
              <a:t>How does a SOAR Local Lead help implement their state’s SOAR Action Plan?</a:t>
            </a:r>
            <a:endParaRPr lang="en-US" sz="2800" dirty="0"/>
          </a:p>
          <a:p>
            <a:pPr marL="579946" lvl="1" indent="-287338" fontAlgn="base">
              <a:buFont typeface="Arial" panose="020B0604020202020204" pitchFamily="34" charset="0"/>
              <a:buChar char="•"/>
            </a:pPr>
            <a:r>
              <a:rPr lang="en-US" sz="2600" dirty="0" smtClean="0"/>
              <a:t>Introducing SOAR to their communities</a:t>
            </a:r>
          </a:p>
          <a:p>
            <a:pPr marL="579946" lvl="1" indent="-287338" fontAlgn="base">
              <a:buFont typeface="Arial" panose="020B0604020202020204" pitchFamily="34" charset="0"/>
              <a:buChar char="•"/>
            </a:pPr>
            <a:r>
              <a:rPr lang="en-US" sz="2600" dirty="0" smtClean="0"/>
              <a:t>Support staff/providers that assist disabled individuals with SSI applications</a:t>
            </a:r>
          </a:p>
          <a:p>
            <a:pPr marL="579946" lvl="1" indent="-287338" fontAlgn="base">
              <a:buFont typeface="Arial" panose="020B0604020202020204" pitchFamily="34" charset="0"/>
              <a:buChar char="•"/>
            </a:pPr>
            <a:r>
              <a:rPr lang="en-US" sz="2600" dirty="0" smtClean="0"/>
              <a:t>Holding </a:t>
            </a:r>
            <a:r>
              <a:rPr lang="en-US" sz="2600" dirty="0"/>
              <a:t>steering committee </a:t>
            </a:r>
            <a:r>
              <a:rPr lang="en-US" sz="2600" dirty="0" smtClean="0"/>
              <a:t>meetings</a:t>
            </a:r>
            <a:endParaRPr lang="en-US" sz="2600" dirty="0"/>
          </a:p>
          <a:p>
            <a:pPr marL="579946" lvl="1" indent="-287338" fontAlgn="base">
              <a:buFont typeface="Arial" panose="020B0604020202020204" pitchFamily="34" charset="0"/>
              <a:buChar char="•"/>
            </a:pPr>
            <a:r>
              <a:rPr lang="en-US" sz="2600" dirty="0" smtClean="0"/>
              <a:t>Co-facilitating SOAR </a:t>
            </a:r>
            <a:r>
              <a:rPr lang="en-US" sz="2600" dirty="0"/>
              <a:t>Online Course training cohorts </a:t>
            </a:r>
          </a:p>
          <a:p>
            <a:pPr marL="579946" lvl="1" indent="-287338" fontAlgn="base">
              <a:buFont typeface="Arial" panose="020B0604020202020204" pitchFamily="34" charset="0"/>
              <a:buChar char="•"/>
            </a:pPr>
            <a:r>
              <a:rPr lang="en-US" sz="2600" dirty="0" smtClean="0"/>
              <a:t>Conducting </a:t>
            </a:r>
            <a:r>
              <a:rPr lang="en-US" sz="2600" dirty="0"/>
              <a:t>half-day SOAR Online Course r</a:t>
            </a:r>
            <a:r>
              <a:rPr lang="en-US" sz="2600" dirty="0" smtClean="0"/>
              <a:t>eview sessions</a:t>
            </a:r>
            <a:endParaRPr lang="en-US" sz="2600" dirty="0"/>
          </a:p>
          <a:p>
            <a:pPr marL="579946" lvl="1" indent="-287338" fontAlgn="base">
              <a:buFont typeface="Arial" panose="020B0604020202020204" pitchFamily="34" charset="0"/>
              <a:buChar char="•"/>
            </a:pPr>
            <a:r>
              <a:rPr lang="en-US" sz="2600" dirty="0" smtClean="0"/>
              <a:t>Mentoring </a:t>
            </a:r>
            <a:r>
              <a:rPr lang="en-US" sz="2600" dirty="0"/>
              <a:t>individuals who complete the SOAR Online </a:t>
            </a:r>
            <a:r>
              <a:rPr lang="en-US" sz="2600" dirty="0" smtClean="0"/>
              <a:t>Course</a:t>
            </a:r>
          </a:p>
          <a:p>
            <a:pPr marL="579946" lvl="1" indent="-287338" fontAlgn="base">
              <a:buFont typeface="Arial" panose="020B0604020202020204" pitchFamily="34" charset="0"/>
              <a:buChar char="•"/>
            </a:pPr>
            <a:r>
              <a:rPr lang="en-US" sz="2600" dirty="0" smtClean="0"/>
              <a:t>Reporting outcomes in OAT</a:t>
            </a:r>
            <a:endParaRPr lang="en-US" sz="2600" dirty="0"/>
          </a:p>
          <a:p>
            <a:endParaRPr lang="en-US" dirty="0"/>
          </a:p>
        </p:txBody>
      </p:sp>
      <p:sp>
        <p:nvSpPr>
          <p:cNvPr id="4" name="TextBox 3"/>
          <p:cNvSpPr txBox="1"/>
          <p:nvPr/>
        </p:nvSpPr>
        <p:spPr>
          <a:xfrm>
            <a:off x="262759" y="6484883"/>
            <a:ext cx="346841" cy="369332"/>
          </a:xfrm>
          <a:prstGeom prst="rect">
            <a:avLst/>
          </a:prstGeom>
          <a:solidFill>
            <a:srgbClr val="2683C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2260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2936590"/>
          </a:xfrm>
        </p:spPr>
        <p:txBody>
          <a:bodyPr/>
          <a:lstStyle/>
          <a:p>
            <a:pPr marL="409575" indent="-357188">
              <a:lnSpc>
                <a:spcPct val="100000"/>
              </a:lnSpc>
              <a:spcAft>
                <a:spcPts val="0"/>
              </a:spcAft>
              <a:buFont typeface="Arial" panose="020B0604020202020204" pitchFamily="34" charset="0"/>
              <a:buChar char="•"/>
            </a:pPr>
            <a:r>
              <a:rPr lang="en-US" sz="2600" dirty="0">
                <a:cs typeface="Arial" charset="0"/>
              </a:rPr>
              <a:t>The SOAR Online Application Tracking (OAT) program is a secure web-based system that allows SOAR case managers to easily track their SOAR SSI/SSDI applications. </a:t>
            </a:r>
          </a:p>
          <a:p>
            <a:pPr marL="409575" indent="-357188">
              <a:lnSpc>
                <a:spcPct val="100000"/>
              </a:lnSpc>
              <a:spcAft>
                <a:spcPts val="0"/>
              </a:spcAft>
              <a:buFont typeface="Arial" panose="020B0604020202020204" pitchFamily="34" charset="0"/>
              <a:buChar char="•"/>
            </a:pPr>
            <a:r>
              <a:rPr lang="en-US" sz="2600" dirty="0">
                <a:cs typeface="Arial" charset="0"/>
              </a:rPr>
              <a:t>Tracking outcomes is an essential piece of funding and sustainability efforts.</a:t>
            </a:r>
          </a:p>
          <a:p>
            <a:endParaRPr lang="en-US" sz="2600" dirty="0">
              <a:cs typeface="Arial" charset="0"/>
            </a:endParaRPr>
          </a:p>
        </p:txBody>
      </p:sp>
      <p:sp>
        <p:nvSpPr>
          <p:cNvPr id="4" name="Text Placeholder 3"/>
          <p:cNvSpPr>
            <a:spLocks noGrp="1"/>
          </p:cNvSpPr>
          <p:nvPr>
            <p:ph type="body" sz="half" idx="2"/>
          </p:nvPr>
        </p:nvSpPr>
        <p:spPr>
          <a:xfrm>
            <a:off x="2096178" y="2181027"/>
            <a:ext cx="3200400" cy="4528956"/>
          </a:xfrm>
        </p:spPr>
        <p:txBody>
          <a:bodyPr>
            <a:normAutofit/>
          </a:bodyPr>
          <a:lstStyle/>
          <a:p>
            <a:r>
              <a:rPr lang="en-US" sz="2400" dirty="0" smtClean="0"/>
              <a:t>Online 	</a:t>
            </a:r>
          </a:p>
          <a:p>
            <a:r>
              <a:rPr lang="en-US" sz="2400" dirty="0" smtClean="0"/>
              <a:t>Application</a:t>
            </a:r>
          </a:p>
          <a:p>
            <a:r>
              <a:rPr lang="en-US" sz="2400" dirty="0" smtClean="0"/>
              <a:t>Tracking</a:t>
            </a:r>
          </a:p>
          <a:p>
            <a:endParaRPr lang="en-US" sz="2400" dirty="0"/>
          </a:p>
          <a:p>
            <a:endParaRPr lang="en-US" sz="2400" dirty="0" smtClean="0"/>
          </a:p>
          <a:p>
            <a:endParaRPr lang="en-US" sz="2400" dirty="0"/>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73828A-7854-4FDC-B326-A6C6AFF85F3D}" type="slidenum">
              <a:rPr kumimoji="0" lang="en-US" sz="1800" b="0" i="0" u="none" strike="noStrike" kern="1200" cap="none" spc="0" normalizeH="0" baseline="0" noProof="0" smtClean="0">
                <a:ln>
                  <a:noFill/>
                </a:ln>
                <a:solidFill>
                  <a:srgbClr val="34406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344068"/>
              </a:solidFill>
              <a:effectLst/>
              <a:uLnTx/>
              <a:uFillTx/>
              <a:latin typeface="Calibri"/>
              <a:ea typeface="+mn-ea"/>
              <a:cs typeface="+mn-cs"/>
            </a:endParaRPr>
          </a:p>
        </p:txBody>
      </p:sp>
      <p:sp>
        <p:nvSpPr>
          <p:cNvPr id="6" name="Title 5"/>
          <p:cNvSpPr>
            <a:spLocks noGrp="1"/>
          </p:cNvSpPr>
          <p:nvPr>
            <p:ph type="title"/>
          </p:nvPr>
        </p:nvSpPr>
        <p:spPr>
          <a:xfrm>
            <a:off x="334413" y="1949595"/>
            <a:ext cx="1560142" cy="1373953"/>
          </a:xfrm>
        </p:spPr>
        <p:txBody>
          <a:bodyPr>
            <a:noAutofit/>
          </a:bodyPr>
          <a:lstStyle/>
          <a:p>
            <a:r>
              <a:rPr lang="en-US" sz="6600" dirty="0" smtClean="0"/>
              <a:t>OAT</a:t>
            </a:r>
            <a:endParaRPr lang="en-US" sz="6600" dirty="0"/>
          </a:p>
        </p:txBody>
      </p:sp>
      <p:grpSp>
        <p:nvGrpSpPr>
          <p:cNvPr id="8" name="Group 7"/>
          <p:cNvGrpSpPr/>
          <p:nvPr/>
        </p:nvGrpSpPr>
        <p:grpSpPr>
          <a:xfrm>
            <a:off x="766657" y="4371414"/>
            <a:ext cx="10723512" cy="1535209"/>
            <a:chOff x="798188" y="5107138"/>
            <a:chExt cx="10723512" cy="1535209"/>
          </a:xfrm>
          <a:solidFill>
            <a:schemeClr val="accent4"/>
          </a:solidFill>
        </p:grpSpPr>
        <p:sp>
          <p:nvSpPr>
            <p:cNvPr id="10" name="Rounded Rectangle 9"/>
            <p:cNvSpPr/>
            <p:nvPr/>
          </p:nvSpPr>
          <p:spPr>
            <a:xfrm>
              <a:off x="798188" y="5107138"/>
              <a:ext cx="2442258" cy="1535209"/>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6371624" y="5107138"/>
              <a:ext cx="2442258" cy="1535209"/>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131" y="5768196"/>
              <a:ext cx="824361" cy="824361"/>
            </a:xfrm>
            <a:prstGeom prst="rect">
              <a:avLst/>
            </a:prstGeom>
            <a:grpFill/>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9497" y="5788273"/>
              <a:ext cx="698461" cy="698461"/>
            </a:xfrm>
            <a:prstGeom prst="rect">
              <a:avLst/>
            </a:prstGeom>
            <a:grpFill/>
          </p:spPr>
        </p:pic>
        <p:sp>
          <p:nvSpPr>
            <p:cNvPr id="14" name="Rounded Rectangle 13"/>
            <p:cNvSpPr/>
            <p:nvPr/>
          </p:nvSpPr>
          <p:spPr>
            <a:xfrm>
              <a:off x="9079442" y="5107138"/>
              <a:ext cx="2442258" cy="1535209"/>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4"/>
            <p:cNvSpPr/>
            <p:nvPr/>
          </p:nvSpPr>
          <p:spPr>
            <a:xfrm>
              <a:off x="3621734" y="5107138"/>
              <a:ext cx="2442258" cy="1535209"/>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3594" y="5788677"/>
              <a:ext cx="718538" cy="718538"/>
            </a:xfrm>
            <a:prstGeom prst="rect">
              <a:avLst/>
            </a:prstGeom>
            <a:grpFill/>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9172" y="5702130"/>
              <a:ext cx="762796" cy="762796"/>
            </a:xfrm>
            <a:prstGeom prst="rect">
              <a:avLst/>
            </a:prstGeom>
            <a:grpFill/>
          </p:spPr>
        </p:pic>
        <p:sp>
          <p:nvSpPr>
            <p:cNvPr id="18" name="TextBox 17"/>
            <p:cNvSpPr txBox="1"/>
            <p:nvPr/>
          </p:nvSpPr>
          <p:spPr>
            <a:xfrm>
              <a:off x="990101" y="5240465"/>
              <a:ext cx="1913865"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Web Based</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p:cNvSpPr txBox="1"/>
            <p:nvPr/>
          </p:nvSpPr>
          <p:spPr>
            <a:xfrm>
              <a:off x="3885930" y="5229336"/>
              <a:ext cx="1913865"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User Friendly</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6437597" y="5201773"/>
              <a:ext cx="2285989" cy="43088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white"/>
                  </a:solidFill>
                  <a:effectLst/>
                  <a:uLnTx/>
                  <a:uFillTx/>
                  <a:latin typeface="Calibri"/>
                  <a:ea typeface="+mn-ea"/>
                  <a:cs typeface="+mn-cs"/>
                </a:rPr>
                <a:t>HIPPA Compliant</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9343638" y="5183256"/>
              <a:ext cx="1913865" cy="49244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white"/>
                  </a:solidFill>
                  <a:effectLst/>
                  <a:uLnTx/>
                  <a:uFillTx/>
                  <a:latin typeface="Calibri"/>
                  <a:ea typeface="+mn-ea"/>
                  <a:cs typeface="+mn-cs"/>
                </a:rPr>
                <a:t>Free</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2" name="Group 21"/>
          <p:cNvGrpSpPr/>
          <p:nvPr/>
        </p:nvGrpSpPr>
        <p:grpSpPr>
          <a:xfrm>
            <a:off x="402580" y="132628"/>
            <a:ext cx="1555531" cy="1783666"/>
            <a:chOff x="651641" y="4506922"/>
            <a:chExt cx="1355835" cy="1764661"/>
          </a:xfrm>
        </p:grpSpPr>
        <p:sp>
          <p:nvSpPr>
            <p:cNvPr id="23" name="L-Shape 22"/>
            <p:cNvSpPr/>
            <p:nvPr/>
          </p:nvSpPr>
          <p:spPr>
            <a:xfrm>
              <a:off x="651641" y="4687614"/>
              <a:ext cx="1355835" cy="1450427"/>
            </a:xfrm>
            <a:prstGeom prst="corner">
              <a:avLst>
                <a:gd name="adj1" fmla="val 12465"/>
                <a:gd name="adj2" fmla="val 116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Elbow Connector 23"/>
            <p:cNvCxnSpPr/>
            <p:nvPr/>
          </p:nvCxnSpPr>
          <p:spPr>
            <a:xfrm rot="7080000" flipH="1" flipV="1">
              <a:off x="423319" y="5206373"/>
              <a:ext cx="1764661" cy="365760"/>
            </a:xfrm>
            <a:prstGeom prst="bentConnector3">
              <a:avLst>
                <a:gd name="adj1" fmla="val 49687"/>
              </a:avLst>
            </a:prstGeom>
            <a:ln w="114300">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00872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3095896"/>
            <a:ext cx="10058400" cy="1229215"/>
          </a:xfrm>
        </p:spPr>
        <p:txBody>
          <a:bodyPr>
            <a:normAutofit/>
          </a:bodyPr>
          <a:lstStyle/>
          <a:p>
            <a:r>
              <a:rPr lang="en-US" sz="7000" dirty="0" smtClean="0"/>
              <a:t>Questions &amp; Answers</a:t>
            </a:r>
            <a:endParaRPr lang="en-US" sz="7000" dirty="0"/>
          </a:p>
        </p:txBody>
      </p:sp>
    </p:spTree>
    <p:custDataLst>
      <p:tags r:id="rId1"/>
    </p:custDataLst>
    <p:extLst>
      <p:ext uri="{BB962C8B-B14F-4D97-AF65-F5344CB8AC3E}">
        <p14:creationId xmlns:p14="http://schemas.microsoft.com/office/powerpoint/2010/main" val="151844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8338" y="281121"/>
            <a:ext cx="2627290" cy="1325563"/>
          </a:xfrm>
        </p:spPr>
        <p:txBody>
          <a:bodyPr/>
          <a:lstStyle/>
          <a:p>
            <a:pPr algn="ctr"/>
            <a:r>
              <a:rPr lang="en-US" b="1" dirty="0"/>
              <a:t>Homeless </a:t>
            </a:r>
            <a:r>
              <a:rPr lang="en-US" b="1" dirty="0" smtClean="0"/>
              <a:t/>
            </a:r>
            <a:br>
              <a:rPr lang="en-US" b="1" dirty="0" smtClean="0"/>
            </a:br>
            <a:r>
              <a:rPr lang="en-US" b="1" dirty="0" smtClean="0"/>
              <a:t>Defined</a:t>
            </a:r>
            <a:endParaRPr lang="en-US" b="1" dirty="0"/>
          </a:p>
        </p:txBody>
      </p:sp>
      <p:sp>
        <p:nvSpPr>
          <p:cNvPr id="3" name="Content Placeholder 2"/>
          <p:cNvSpPr>
            <a:spLocks noGrp="1"/>
          </p:cNvSpPr>
          <p:nvPr>
            <p:ph idx="4294967295"/>
          </p:nvPr>
        </p:nvSpPr>
        <p:spPr>
          <a:xfrm>
            <a:off x="4649273" y="1761231"/>
            <a:ext cx="7276563" cy="4351338"/>
          </a:xfrm>
        </p:spPr>
        <p:txBody>
          <a:bodyPr/>
          <a:lstStyle/>
          <a:p>
            <a:r>
              <a:rPr lang="en-US" dirty="0"/>
              <a:t>HUD established definitions of homelessness</a:t>
            </a:r>
          </a:p>
          <a:p>
            <a:r>
              <a:rPr lang="en-US" dirty="0"/>
              <a:t>Four categories</a:t>
            </a:r>
          </a:p>
          <a:p>
            <a:pPr lvl="1"/>
            <a:r>
              <a:rPr lang="en-US" dirty="0"/>
              <a:t>Literally homeless</a:t>
            </a:r>
          </a:p>
          <a:p>
            <a:pPr lvl="1"/>
            <a:r>
              <a:rPr lang="en-US" dirty="0"/>
              <a:t>Imminent risk of homelessness</a:t>
            </a:r>
          </a:p>
          <a:p>
            <a:pPr lvl="1"/>
            <a:r>
              <a:rPr lang="en-US" dirty="0"/>
              <a:t>Homeless under other federal statutes</a:t>
            </a:r>
          </a:p>
          <a:p>
            <a:pPr lvl="1"/>
            <a:r>
              <a:rPr lang="en-US" dirty="0"/>
              <a:t>Fleeing/Attempting to flee DV</a:t>
            </a:r>
          </a:p>
        </p:txBody>
      </p:sp>
    </p:spTree>
    <p:custDataLst>
      <p:tags r:id="rId1"/>
    </p:custDataLst>
    <p:extLst>
      <p:ext uri="{BB962C8B-B14F-4D97-AF65-F5344CB8AC3E}">
        <p14:creationId xmlns:p14="http://schemas.microsoft.com/office/powerpoint/2010/main" val="108296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pPr algn="ctr"/>
            <a:r>
              <a:rPr lang="en-US" b="1" dirty="0"/>
              <a:t>National Numbers</a:t>
            </a:r>
          </a:p>
        </p:txBody>
      </p:sp>
      <p:sp>
        <p:nvSpPr>
          <p:cNvPr id="3" name="Content Placeholder 2"/>
          <p:cNvSpPr>
            <a:spLocks noGrp="1"/>
          </p:cNvSpPr>
          <p:nvPr>
            <p:ph idx="4294967295"/>
          </p:nvPr>
        </p:nvSpPr>
        <p:spPr>
          <a:xfrm>
            <a:off x="0" y="1825625"/>
            <a:ext cx="10515600" cy="4351338"/>
          </a:xfrm>
        </p:spPr>
        <p:txBody>
          <a:bodyPr/>
          <a:lstStyle/>
          <a:p>
            <a:pPr algn="ctr"/>
            <a:r>
              <a:rPr lang="en-US" dirty="0"/>
              <a:t>Any given night: 37,800 vets are homeless</a:t>
            </a:r>
          </a:p>
          <a:p>
            <a:pPr algn="ctr"/>
            <a:r>
              <a:rPr lang="en-US" dirty="0"/>
              <a:t>23,300 were unsheltered or living on the streets</a:t>
            </a:r>
          </a:p>
          <a:p>
            <a:pPr algn="ctr"/>
            <a:r>
              <a:rPr lang="en-US" dirty="0"/>
              <a:t>5.4% decrease year over year</a:t>
            </a:r>
          </a:p>
          <a:p>
            <a:pPr algn="ctr"/>
            <a:r>
              <a:rPr lang="en-US" dirty="0"/>
              <a:t>Nearly 50% decline since 2010</a:t>
            </a:r>
          </a:p>
          <a:p>
            <a:pPr algn="ctr"/>
            <a:r>
              <a:rPr lang="en-US" dirty="0"/>
              <a:t>3 States and 67 communities announced end to Vet homelessness</a:t>
            </a:r>
          </a:p>
          <a:p>
            <a:pPr algn="ctr"/>
            <a:r>
              <a:rPr lang="en-US" dirty="0"/>
              <a:t>“Functional Zero”</a:t>
            </a:r>
          </a:p>
          <a:p>
            <a:pPr algn="ctr"/>
            <a:endParaRPr lang="en-US" dirty="0"/>
          </a:p>
        </p:txBody>
      </p:sp>
    </p:spTree>
    <p:custDataLst>
      <p:tags r:id="rId1"/>
    </p:custDataLst>
    <p:extLst>
      <p:ext uri="{BB962C8B-B14F-4D97-AF65-F5344CB8AC3E}">
        <p14:creationId xmlns:p14="http://schemas.microsoft.com/office/powerpoint/2010/main" val="106429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0020" y="216203"/>
            <a:ext cx="10515600" cy="1325563"/>
          </a:xfrm>
        </p:spPr>
        <p:txBody>
          <a:bodyPr/>
          <a:lstStyle/>
          <a:p>
            <a:pPr algn="ctr"/>
            <a:r>
              <a:rPr lang="en-US" b="1" dirty="0"/>
              <a:t>Epidemiology of Vet Homelessness</a:t>
            </a:r>
          </a:p>
        </p:txBody>
      </p:sp>
      <p:sp>
        <p:nvSpPr>
          <p:cNvPr id="3" name="Content Placeholder 2"/>
          <p:cNvSpPr>
            <a:spLocks noGrp="1"/>
          </p:cNvSpPr>
          <p:nvPr>
            <p:ph idx="4294967295"/>
          </p:nvPr>
        </p:nvSpPr>
        <p:spPr>
          <a:xfrm>
            <a:off x="1365161" y="1786988"/>
            <a:ext cx="10515600" cy="4351338"/>
          </a:xfrm>
        </p:spPr>
        <p:txBody>
          <a:bodyPr/>
          <a:lstStyle/>
          <a:p>
            <a:r>
              <a:rPr lang="en-US" dirty="0"/>
              <a:t>91% Male   9% Female</a:t>
            </a:r>
          </a:p>
          <a:p>
            <a:r>
              <a:rPr lang="en-US" dirty="0"/>
              <a:t>8% Hispanic  92% Non-Hispanic</a:t>
            </a:r>
          </a:p>
          <a:p>
            <a:r>
              <a:rPr lang="en-US" dirty="0"/>
              <a:t>50% White, Non-Hispanic   5% White, Hispanic   39% Black or AA</a:t>
            </a:r>
          </a:p>
          <a:p>
            <a:r>
              <a:rPr lang="en-US" dirty="0"/>
              <a:t>Predominantly 31-61 years of age</a:t>
            </a:r>
          </a:p>
          <a:p>
            <a:r>
              <a:rPr lang="en-US" dirty="0"/>
              <a:t>Female risk of homelessness</a:t>
            </a:r>
          </a:p>
          <a:p>
            <a:r>
              <a:rPr lang="en-US" dirty="0"/>
              <a:t>OIF/OEF vets</a:t>
            </a:r>
          </a:p>
          <a:p>
            <a:endParaRPr lang="en-US" dirty="0"/>
          </a:p>
        </p:txBody>
      </p:sp>
    </p:spTree>
    <p:custDataLst>
      <p:tags r:id="rId1"/>
    </p:custDataLst>
    <p:extLst>
      <p:ext uri="{BB962C8B-B14F-4D97-AF65-F5344CB8AC3E}">
        <p14:creationId xmlns:p14="http://schemas.microsoft.com/office/powerpoint/2010/main" val="25461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865438"/>
            <a:ext cx="10515600" cy="1127125"/>
          </a:xfrm>
        </p:spPr>
        <p:txBody>
          <a:bodyPr/>
          <a:lstStyle/>
          <a:p>
            <a:pPr algn="ctr"/>
            <a:r>
              <a:rPr lang="en-US" b="1" dirty="0"/>
              <a:t>Washington State Numbers</a:t>
            </a:r>
          </a:p>
        </p:txBody>
      </p:sp>
      <p:sp>
        <p:nvSpPr>
          <p:cNvPr id="3" name="Content Placeholder 2"/>
          <p:cNvSpPr>
            <a:spLocks noGrp="1"/>
          </p:cNvSpPr>
          <p:nvPr>
            <p:ph idx="4294967295"/>
          </p:nvPr>
        </p:nvSpPr>
        <p:spPr>
          <a:xfrm>
            <a:off x="2262814" y="3772014"/>
            <a:ext cx="8587637" cy="2457450"/>
          </a:xfrm>
        </p:spPr>
        <p:txBody>
          <a:bodyPr/>
          <a:lstStyle/>
          <a:p>
            <a:r>
              <a:rPr lang="en-US" dirty="0"/>
              <a:t>Down 21.8% from previous year</a:t>
            </a:r>
          </a:p>
          <a:p>
            <a:r>
              <a:rPr lang="en-US" dirty="0"/>
              <a:t>Up 10% from 2011</a:t>
            </a:r>
          </a:p>
          <a:p>
            <a:r>
              <a:rPr lang="en-US" dirty="0"/>
              <a:t>Variance in State data </a:t>
            </a:r>
          </a:p>
          <a:p>
            <a:r>
              <a:rPr lang="en-US" dirty="0"/>
              <a:t>Kittitas County announced end of Vet homelessness</a:t>
            </a:r>
          </a:p>
          <a:p>
            <a:endParaRPr lang="en-US" dirty="0"/>
          </a:p>
          <a:p>
            <a:endParaRPr lang="en-US" dirty="0"/>
          </a:p>
          <a:p>
            <a:endParaRPr lang="en-US" dirty="0"/>
          </a:p>
          <a:p>
            <a:endParaRPr lang="en-US" dirty="0"/>
          </a:p>
          <a:p>
            <a:endParaRPr lang="en-US" dirty="0"/>
          </a:p>
        </p:txBody>
      </p:sp>
      <p:sp>
        <p:nvSpPr>
          <p:cNvPr id="4" name="AutoShape 2" descr="Image result for kittitas county w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https://www.co.kittitas.wa.us/images/banners/Kittitas-County-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2959"/>
            <a:ext cx="10607852" cy="27384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7549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20427"/>
            <a:ext cx="10515600" cy="1325563"/>
          </a:xfrm>
        </p:spPr>
        <p:txBody>
          <a:bodyPr/>
          <a:lstStyle/>
          <a:p>
            <a:pPr algn="ctr"/>
            <a:r>
              <a:rPr lang="en-US" b="1" dirty="0"/>
              <a:t>Sheltered and Unsheltered Across </a:t>
            </a:r>
            <a:r>
              <a:rPr lang="en-US" b="1" dirty="0" err="1"/>
              <a:t>CoCs</a:t>
            </a:r>
            <a:endParaRPr lang="en-US" b="1"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959071487"/>
              </p:ext>
            </p:extLst>
          </p:nvPr>
        </p:nvGraphicFramePr>
        <p:xfrm>
          <a:off x="838200" y="1253331"/>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86127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4124"/>
            <a:ext cx="10515600" cy="1325563"/>
          </a:xfrm>
        </p:spPr>
        <p:txBody>
          <a:bodyPr/>
          <a:lstStyle/>
          <a:p>
            <a:pPr algn="ctr"/>
            <a:r>
              <a:rPr lang="en-US" b="1" dirty="0"/>
              <a:t>Health Risks of Being a Homeless Vet</a:t>
            </a:r>
          </a:p>
        </p:txBody>
      </p:sp>
      <p:sp>
        <p:nvSpPr>
          <p:cNvPr id="3" name="Content Placeholder 2"/>
          <p:cNvSpPr>
            <a:spLocks noGrp="1"/>
          </p:cNvSpPr>
          <p:nvPr>
            <p:ph idx="4294967295"/>
          </p:nvPr>
        </p:nvSpPr>
        <p:spPr>
          <a:xfrm>
            <a:off x="515155" y="1420229"/>
            <a:ext cx="4559121" cy="2334251"/>
          </a:xfrm>
        </p:spPr>
        <p:txBody>
          <a:bodyPr/>
          <a:lstStyle/>
          <a:p>
            <a:r>
              <a:rPr lang="en-US" dirty="0"/>
              <a:t>Similarities between homeless and non-homeless</a:t>
            </a:r>
          </a:p>
          <a:p>
            <a:r>
              <a:rPr lang="en-US" dirty="0"/>
              <a:t>Younger vets</a:t>
            </a:r>
          </a:p>
          <a:p>
            <a:r>
              <a:rPr lang="en-US" dirty="0"/>
              <a:t>Older vets</a:t>
            </a:r>
          </a:p>
        </p:txBody>
      </p:sp>
      <p:pic>
        <p:nvPicPr>
          <p:cNvPr id="1028" name="Picture 4" descr="Image result for homeless old v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292" y="1114460"/>
            <a:ext cx="4734381" cy="3361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Image result for homeless young v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33" y="3209075"/>
            <a:ext cx="3740134" cy="3344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205674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9093" y="197700"/>
            <a:ext cx="3670479" cy="1325563"/>
          </a:xfrm>
        </p:spPr>
        <p:txBody>
          <a:bodyPr/>
          <a:lstStyle/>
          <a:p>
            <a:r>
              <a:rPr lang="en-US" b="1" dirty="0"/>
              <a:t>Rural Veterans</a:t>
            </a:r>
          </a:p>
        </p:txBody>
      </p:sp>
      <p:sp>
        <p:nvSpPr>
          <p:cNvPr id="3" name="Content Placeholder 2"/>
          <p:cNvSpPr>
            <a:spLocks noGrp="1"/>
          </p:cNvSpPr>
          <p:nvPr>
            <p:ph idx="4294967295"/>
          </p:nvPr>
        </p:nvSpPr>
        <p:spPr>
          <a:xfrm>
            <a:off x="309093" y="1690688"/>
            <a:ext cx="3438659" cy="3622317"/>
          </a:xfrm>
        </p:spPr>
        <p:txBody>
          <a:bodyPr/>
          <a:lstStyle/>
          <a:p>
            <a:r>
              <a:rPr lang="en-US" dirty="0"/>
              <a:t>Rural veteran </a:t>
            </a:r>
            <a:r>
              <a:rPr lang="en-US" dirty="0" smtClean="0"/>
              <a:t>characteristics</a:t>
            </a:r>
          </a:p>
          <a:p>
            <a:endParaRPr lang="en-US" sz="1200" dirty="0"/>
          </a:p>
          <a:p>
            <a:r>
              <a:rPr lang="en-US" dirty="0"/>
              <a:t>Higher rates of </a:t>
            </a:r>
            <a:r>
              <a:rPr lang="en-US" dirty="0" smtClean="0"/>
              <a:t>homelessness</a:t>
            </a:r>
          </a:p>
          <a:p>
            <a:endParaRPr lang="en-US" sz="1200" dirty="0"/>
          </a:p>
          <a:p>
            <a:r>
              <a:rPr lang="en-US" dirty="0"/>
              <a:t>Service utilization </a:t>
            </a:r>
          </a:p>
        </p:txBody>
      </p:sp>
      <p:pic>
        <p:nvPicPr>
          <p:cNvPr id="2052" name="Picture 4" descr="Image result for rural v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361" y="1656267"/>
            <a:ext cx="8083639" cy="52017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6284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1690</TotalTime>
  <Words>3410</Words>
  <Application>Microsoft Office PowerPoint</Application>
  <PresentationFormat>Widescreen</PresentationFormat>
  <Paragraphs>317</Paragraphs>
  <Slides>29</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Calibri Light</vt:lpstr>
      <vt:lpstr>Wingdings</vt:lpstr>
      <vt:lpstr>Office Theme</vt:lpstr>
      <vt:lpstr>Retrospect</vt:lpstr>
      <vt:lpstr>1_Retrospect</vt:lpstr>
      <vt:lpstr>Veteran Homelessness</vt:lpstr>
      <vt:lpstr>PowerPoint Presentation</vt:lpstr>
      <vt:lpstr>Homeless  Defined</vt:lpstr>
      <vt:lpstr>National Numbers</vt:lpstr>
      <vt:lpstr>Epidemiology of Vet Homelessness</vt:lpstr>
      <vt:lpstr>Washington State Numbers</vt:lpstr>
      <vt:lpstr>Sheltered and Unsheltered Across CoCs</vt:lpstr>
      <vt:lpstr>Health Risks of Being a Homeless Vet</vt:lpstr>
      <vt:lpstr>Rural Veterans</vt:lpstr>
      <vt:lpstr>HERS Proceedings</vt:lpstr>
      <vt:lpstr>Opportunities for Rural Vets</vt:lpstr>
      <vt:lpstr>Thank You </vt:lpstr>
      <vt:lpstr>Using the SOAR Model to Assist Veterans</vt:lpstr>
      <vt:lpstr>What is SOAR?</vt:lpstr>
      <vt:lpstr>SOAR Has Broader Goals</vt:lpstr>
      <vt:lpstr>Definition of “Homelessness”</vt:lpstr>
      <vt:lpstr>SSI &amp; SSDI: The Basics</vt:lpstr>
      <vt:lpstr>SSI/SSDI Eligibility</vt:lpstr>
      <vt:lpstr>SOAR Partners</vt:lpstr>
      <vt:lpstr>Importance of SSI/SSDI for Veterans</vt:lpstr>
      <vt:lpstr>Veterans and SSA Benefits</vt:lpstr>
      <vt:lpstr>SSA Fast Track Programs: Veterans</vt:lpstr>
      <vt:lpstr>SOAR and SSI Facilitation through CSD</vt:lpstr>
      <vt:lpstr>PowerPoint Presentation</vt:lpstr>
      <vt:lpstr>Overview of the SOAR Online Course</vt:lpstr>
      <vt:lpstr>SOAR Leadership Academy</vt:lpstr>
      <vt:lpstr>SOAR Local Leads</vt:lpstr>
      <vt:lpstr>OAT</vt:lpstr>
      <vt:lpstr>Questions &amp;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Homelessness</dc:title>
  <dc:creator>McGuire, Stephen K.</dc:creator>
  <cp:lastModifiedBy>Rhault, Melissa (DVA)</cp:lastModifiedBy>
  <cp:revision>51</cp:revision>
  <dcterms:created xsi:type="dcterms:W3CDTF">2019-05-02T15:53:07Z</dcterms:created>
  <dcterms:modified xsi:type="dcterms:W3CDTF">2019-06-03T22:22:07Z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C9DA09E2-8B0F-4B87-ACA6-6B27292C7A0B</vt:lpwstr>
  </property>
  <property fmtid="{D5CDD505-2E9C-101B-9397-08002B2CF9AE}" pid="3" name="ArticulatePath">
    <vt:lpwstr>serving ppt</vt:lpwstr>
  </property>
</Properties>
</file>