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handoutMasterIdLst>
    <p:handoutMasterId r:id="rId30"/>
  </p:handoutMasterIdLst>
  <p:sldIdLst>
    <p:sldId id="337" r:id="rId2"/>
    <p:sldId id="338" r:id="rId3"/>
    <p:sldId id="339" r:id="rId4"/>
    <p:sldId id="355" r:id="rId5"/>
    <p:sldId id="346" r:id="rId6"/>
    <p:sldId id="344" r:id="rId7"/>
    <p:sldId id="345" r:id="rId8"/>
    <p:sldId id="347" r:id="rId9"/>
    <p:sldId id="343" r:id="rId10"/>
    <p:sldId id="349" r:id="rId11"/>
    <p:sldId id="358" r:id="rId12"/>
    <p:sldId id="303" r:id="rId13"/>
    <p:sldId id="357" r:id="rId14"/>
    <p:sldId id="350" r:id="rId15"/>
    <p:sldId id="351" r:id="rId16"/>
    <p:sldId id="302" r:id="rId17"/>
    <p:sldId id="354" r:id="rId18"/>
    <p:sldId id="356" r:id="rId19"/>
    <p:sldId id="332" r:id="rId20"/>
    <p:sldId id="333" r:id="rId21"/>
    <p:sldId id="336" r:id="rId22"/>
    <p:sldId id="312" r:id="rId23"/>
    <p:sldId id="327" r:id="rId24"/>
    <p:sldId id="352" r:id="rId25"/>
    <p:sldId id="267" r:id="rId26"/>
    <p:sldId id="353" r:id="rId27"/>
    <p:sldId id="360" r:id="rId2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525DAC-DB49-4286-A1C8-D3D8D8DCA86F}">
          <p14:sldIdLst/>
        </p14:section>
        <p14:section name="Untitled Section" id="{68A1E509-B34A-45C1-852A-82C5421E8A3F}">
          <p14:sldIdLst>
            <p14:sldId id="337"/>
            <p14:sldId id="338"/>
            <p14:sldId id="339"/>
            <p14:sldId id="355"/>
            <p14:sldId id="346"/>
            <p14:sldId id="344"/>
            <p14:sldId id="345"/>
            <p14:sldId id="347"/>
            <p14:sldId id="343"/>
            <p14:sldId id="349"/>
            <p14:sldId id="358"/>
            <p14:sldId id="303"/>
            <p14:sldId id="357"/>
            <p14:sldId id="350"/>
            <p14:sldId id="351"/>
            <p14:sldId id="302"/>
            <p14:sldId id="354"/>
            <p14:sldId id="356"/>
            <p14:sldId id="332"/>
            <p14:sldId id="333"/>
            <p14:sldId id="336"/>
            <p14:sldId id="312"/>
            <p14:sldId id="327"/>
            <p14:sldId id="352"/>
            <p14:sldId id="267"/>
            <p14:sldId id="353"/>
            <p14:sldId id="36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3F1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64" autoAdjust="0"/>
    <p:restoredTop sz="52050" autoAdjust="0"/>
  </p:normalViewPr>
  <p:slideViewPr>
    <p:cSldViewPr>
      <p:cViewPr varScale="1">
        <p:scale>
          <a:sx n="59" d="100"/>
          <a:sy n="59" d="100"/>
        </p:scale>
        <p:origin x="2742" y="78"/>
      </p:cViewPr>
      <p:guideLst>
        <p:guide orient="horz" pos="2160"/>
        <p:guide pos="2880"/>
      </p:guideLst>
    </p:cSldViewPr>
  </p:slideViewPr>
  <p:notesTextViewPr>
    <p:cViewPr>
      <p:scale>
        <a:sx n="3" d="2"/>
        <a:sy n="3" d="2"/>
      </p:scale>
      <p:origin x="0" y="0"/>
    </p:cViewPr>
  </p:notesTextViewPr>
  <p:sorterViewPr>
    <p:cViewPr>
      <p:scale>
        <a:sx n="76" d="100"/>
        <a:sy n="76" d="100"/>
      </p:scale>
      <p:origin x="0" y="0"/>
    </p:cViewPr>
  </p:sorterViewPr>
  <p:notesViewPr>
    <p:cSldViewPr>
      <p:cViewPr varScale="1">
        <p:scale>
          <a:sx n="59" d="100"/>
          <a:sy n="59" d="100"/>
        </p:scale>
        <p:origin x="3474"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DE8A9ADD-B108-4C72-A55B-3F57A269D1E4}" type="datetimeFigureOut">
              <a:rPr lang="en-US" smtClean="0"/>
              <a:t>7/10/2019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E965A00B-B6D4-45D2-947D-14701DB29F57}" type="slidenum">
              <a:rPr lang="en-US" smtClean="0"/>
              <a:t>‹#›</a:t>
            </a:fld>
            <a:endParaRPr lang="en-US"/>
          </a:p>
        </p:txBody>
      </p:sp>
    </p:spTree>
    <p:extLst>
      <p:ext uri="{BB962C8B-B14F-4D97-AF65-F5344CB8AC3E}">
        <p14:creationId xmlns:p14="http://schemas.microsoft.com/office/powerpoint/2010/main" val="11819680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28477CA-2541-40D1-8596-5FAD0DF0BFC1}" type="datetimeFigureOut">
              <a:rPr lang="en-US" smtClean="0"/>
              <a:t>7/10/2019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ABD90B1-960C-4FB6-8FC1-E4866F804FEE}" type="slidenum">
              <a:rPr lang="en-US" smtClean="0"/>
              <a:t>‹#›</a:t>
            </a:fld>
            <a:endParaRPr lang="en-US"/>
          </a:p>
        </p:txBody>
      </p:sp>
    </p:spTree>
    <p:extLst>
      <p:ext uri="{BB962C8B-B14F-4D97-AF65-F5344CB8AC3E}">
        <p14:creationId xmlns:p14="http://schemas.microsoft.com/office/powerpoint/2010/main" val="2306485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United_States_Department_of_Defense"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va.org/" TargetMode="External"/><Relationship Id="rId4" Type="http://schemas.openxmlformats.org/officeDocument/2006/relationships/hyperlink" Target="https://va.org/final-salute-with-military-funeral-honor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archives.gov/veteran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www.spokanecounty.org/directory.aspx?EID=596" TargetMode="External"/><Relationship Id="rId13" Type="http://schemas.openxmlformats.org/officeDocument/2006/relationships/hyperlink" Target="https://www.spokanecounty.org/directory.aspx?EID=573" TargetMode="External"/><Relationship Id="rId3" Type="http://schemas.openxmlformats.org/officeDocument/2006/relationships/hyperlink" Target="http://www.pugetsound.va.gov/" TargetMode="External"/><Relationship Id="rId7" Type="http://schemas.openxmlformats.org/officeDocument/2006/relationships/hyperlink" Target="https://www.spokanecounty.org/directory.aspx?EID=557" TargetMode="External"/><Relationship Id="rId12" Type="http://schemas.openxmlformats.org/officeDocument/2006/relationships/hyperlink" Target="https://www.spokanecounty.org/directory.aspx?EID=664"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www.wallawalla.va.gov/" TargetMode="External"/><Relationship Id="rId11" Type="http://schemas.openxmlformats.org/officeDocument/2006/relationships/hyperlink" Target="https://www.spokanecounty.org/directory.aspx?EID=663" TargetMode="External"/><Relationship Id="rId5" Type="http://schemas.openxmlformats.org/officeDocument/2006/relationships/hyperlink" Target="http://www.portland.va.gov/locations/vancouver.asp" TargetMode="External"/><Relationship Id="rId10" Type="http://schemas.openxmlformats.org/officeDocument/2006/relationships/hyperlink" Target="https://www.spokanecounty.org/directory.aspx?EID=595" TargetMode="External"/><Relationship Id="rId4" Type="http://schemas.openxmlformats.org/officeDocument/2006/relationships/hyperlink" Target="http://www.spokane.va.gov/" TargetMode="External"/><Relationship Id="rId9" Type="http://schemas.openxmlformats.org/officeDocument/2006/relationships/hyperlink" Target="https://www.spokanecounty.org/directory.aspx?EID=574" TargetMode="External"/><Relationship Id="rId14" Type="http://schemas.openxmlformats.org/officeDocument/2006/relationships/hyperlink" Target="https://www.spokanecounty.org/directory.aspx?EID=665"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govcentral.monster.com/careers/articles/689" TargetMode="External"/><Relationship Id="rId13" Type="http://schemas.openxmlformats.org/officeDocument/2006/relationships/hyperlink" Target="http://govcentral.monster.com/careers/articles/698" TargetMode="External"/><Relationship Id="rId18" Type="http://schemas.openxmlformats.org/officeDocument/2006/relationships/hyperlink" Target="http://govcentral.monster.com/careers/articles/713" TargetMode="External"/><Relationship Id="rId3" Type="http://schemas.openxmlformats.org/officeDocument/2006/relationships/hyperlink" Target="http://govcentral.monster.com/careers/articles/688" TargetMode="External"/><Relationship Id="rId7" Type="http://schemas.openxmlformats.org/officeDocument/2006/relationships/hyperlink" Target="http://govcentral.monster.com/careers/articles/697" TargetMode="External"/><Relationship Id="rId12" Type="http://schemas.openxmlformats.org/officeDocument/2006/relationships/hyperlink" Target="http://govcentral.monster.com/careers/articles/714" TargetMode="External"/><Relationship Id="rId17" Type="http://schemas.openxmlformats.org/officeDocument/2006/relationships/hyperlink" Target="http://govcentral.monster.com/careers/articles/710" TargetMode="External"/><Relationship Id="rId2" Type="http://schemas.openxmlformats.org/officeDocument/2006/relationships/slide" Target="../slides/slide3.xml"/><Relationship Id="rId16" Type="http://schemas.openxmlformats.org/officeDocument/2006/relationships/hyperlink" Target="http://govcentral.monster.com/careers/articles/712" TargetMode="External"/><Relationship Id="rId1" Type="http://schemas.openxmlformats.org/officeDocument/2006/relationships/notesMaster" Target="../notesMasters/notesMaster1.xml"/><Relationship Id="rId6" Type="http://schemas.openxmlformats.org/officeDocument/2006/relationships/hyperlink" Target="http://govcentral.monster.com/careers/articles/699" TargetMode="External"/><Relationship Id="rId11" Type="http://schemas.openxmlformats.org/officeDocument/2006/relationships/hyperlink" Target="http://govcentral.monster.com/careers/articles/694" TargetMode="External"/><Relationship Id="rId5" Type="http://schemas.openxmlformats.org/officeDocument/2006/relationships/hyperlink" Target="http://govcentral.monster.com/careers/articles/700" TargetMode="External"/><Relationship Id="rId15" Type="http://schemas.openxmlformats.org/officeDocument/2006/relationships/hyperlink" Target="http://govcentral.monster.com/careers/articles/690" TargetMode="External"/><Relationship Id="rId10" Type="http://schemas.openxmlformats.org/officeDocument/2006/relationships/hyperlink" Target="http://govcentral.monster.com/careers/articles/711" TargetMode="External"/><Relationship Id="rId4" Type="http://schemas.openxmlformats.org/officeDocument/2006/relationships/hyperlink" Target="http://govcentral.monster.com/careers/articles/695" TargetMode="External"/><Relationship Id="rId9" Type="http://schemas.openxmlformats.org/officeDocument/2006/relationships/hyperlink" Target="http://govcentral.monster.com/careers/articles/709" TargetMode="External"/><Relationship Id="rId14" Type="http://schemas.openxmlformats.org/officeDocument/2006/relationships/hyperlink" Target="http://govcentral.monster.com/careers/articles/687"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xfrm>
            <a:off x="685800" y="4419600"/>
            <a:ext cx="5608638" cy="4495800"/>
          </a:xfrm>
          <a:noFill/>
        </p:spPr>
        <p:txBody>
          <a:bodyPr wrap="square" numCol="1" anchor="t" anchorCtr="0" compatLnSpc="1">
            <a:prstTxWarp prst="textNoShape">
              <a:avLst/>
            </a:prstTxWarp>
          </a:bodyPr>
          <a:lstStyle/>
          <a:p>
            <a:pPr eaLnBrk="1" hangingPunct="1">
              <a:spcBef>
                <a:spcPct val="0"/>
              </a:spcBef>
            </a:pPr>
            <a:endParaRPr lang="en-US" sz="1800" dirty="0">
              <a:latin typeface="Arial" charset="0"/>
              <a:cs typeface="Arial"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429FA1A-D52D-4764-9ADC-4D9FEF39CDD3}" type="slidenum">
              <a:rPr lang="en-US" smtClean="0"/>
              <a:pPr fontAlgn="base">
                <a:spcBef>
                  <a:spcPct val="0"/>
                </a:spcBef>
                <a:spcAft>
                  <a:spcPct val="0"/>
                </a:spcAft>
                <a:defRPr/>
              </a:pPr>
              <a:t>1</a:t>
            </a:fld>
            <a:endParaRPr lang="en-US" smtClean="0"/>
          </a:p>
        </p:txBody>
      </p:sp>
    </p:spTree>
    <p:extLst>
      <p:ext uri="{BB962C8B-B14F-4D97-AF65-F5344CB8AC3E}">
        <p14:creationId xmlns:p14="http://schemas.microsoft.com/office/powerpoint/2010/main" val="636203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Since 1973, NCA has furnished more than 13 million headstones and markers. In FY 2016, NCA furnished approximately 353,620 headstones and markers.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NCA provided approximately 689,587 Presidential Memorial Certificates to the loved ones of deceased Veterans in FY 2016.</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Department of Defense (DOD) is responsible for providing military funeral honors. "Honoring Those Who Served”.</a:t>
            </a:r>
          </a:p>
          <a:p>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Upon the family's request, </a:t>
            </a:r>
            <a:r>
              <a:rPr lang="en-US" sz="1200" b="1" i="0" u="sng" strike="noStrike" kern="1200" baseline="0" dirty="0" smtClean="0">
                <a:solidFill>
                  <a:schemeClr val="tx1"/>
                </a:solidFill>
                <a:latin typeface="+mn-lt"/>
                <a:ea typeface="+mn-ea"/>
                <a:cs typeface="+mn-cs"/>
              </a:rPr>
              <a:t>Public Law 106-65 </a:t>
            </a:r>
            <a:r>
              <a:rPr lang="en-US" sz="1200" b="0" i="0" u="none" strike="noStrike" kern="1200" baseline="0" dirty="0" smtClean="0">
                <a:solidFill>
                  <a:schemeClr val="tx1"/>
                </a:solidFill>
                <a:latin typeface="+mn-lt"/>
                <a:ea typeface="+mn-ea"/>
                <a:cs typeface="+mn-cs"/>
              </a:rPr>
              <a:t>requires that every eligible Veteran receive a military funeral honors ceremony, to include </a:t>
            </a:r>
            <a:r>
              <a:rPr lang="en-US" sz="1200" b="1" i="0" u="none" strike="noStrike" kern="1200" baseline="0" dirty="0" smtClean="0">
                <a:solidFill>
                  <a:schemeClr val="tx1"/>
                </a:solidFill>
                <a:latin typeface="+mn-lt"/>
                <a:ea typeface="+mn-ea"/>
                <a:cs typeface="+mn-cs"/>
              </a:rPr>
              <a:t>folding and presenting the United States burial flag </a:t>
            </a:r>
            <a:r>
              <a:rPr lang="en-US" sz="1200" b="0" i="0" u="none" strike="noStrike" kern="1200" baseline="0" dirty="0" smtClean="0">
                <a:solidFill>
                  <a:schemeClr val="tx1"/>
                </a:solidFill>
                <a:latin typeface="+mn-lt"/>
                <a:ea typeface="+mn-ea"/>
                <a:cs typeface="+mn-cs"/>
              </a:rPr>
              <a:t>and the </a:t>
            </a:r>
            <a:r>
              <a:rPr lang="en-US" sz="1200" b="1" i="0" u="none" strike="noStrike" kern="1200" baseline="0" dirty="0" smtClean="0">
                <a:solidFill>
                  <a:schemeClr val="tx1"/>
                </a:solidFill>
                <a:latin typeface="+mn-lt"/>
                <a:ea typeface="+mn-ea"/>
                <a:cs typeface="+mn-cs"/>
              </a:rPr>
              <a:t>playing of "Taps</a:t>
            </a:r>
            <a:r>
              <a:rPr lang="en-US" sz="1200" b="0" i="0" u="none" strike="noStrike" kern="1200" baseline="0" dirty="0" smtClean="0">
                <a:solidFill>
                  <a:schemeClr val="tx1"/>
                </a:solidFill>
                <a:latin typeface="+mn-lt"/>
                <a:ea typeface="+mn-ea"/>
                <a:cs typeface="+mn-cs"/>
              </a:rPr>
              <a:t>." The law defines a military funeral honors detail as consisting of </a:t>
            </a:r>
            <a:r>
              <a:rPr lang="en-US" sz="1200" b="1" i="0" u="none" strike="noStrike" kern="1200" baseline="0" dirty="0" smtClean="0">
                <a:solidFill>
                  <a:schemeClr val="tx1"/>
                </a:solidFill>
                <a:latin typeface="+mn-lt"/>
                <a:ea typeface="+mn-ea"/>
                <a:cs typeface="+mn-cs"/>
              </a:rPr>
              <a:t>two or more uniformed military persons</a:t>
            </a:r>
            <a:r>
              <a:rPr lang="en-US" sz="1200" b="0" i="0" u="none" strike="noStrike" kern="1200" baseline="0" dirty="0" smtClean="0">
                <a:solidFill>
                  <a:schemeClr val="tx1"/>
                </a:solidFill>
                <a:latin typeface="+mn-lt"/>
                <a:ea typeface="+mn-ea"/>
                <a:cs typeface="+mn-cs"/>
              </a:rPr>
              <a:t>, with at least </a:t>
            </a:r>
            <a:r>
              <a:rPr lang="en-US" sz="1200" b="1" i="0" u="none" strike="noStrike" kern="1200" baseline="0" dirty="0" smtClean="0">
                <a:solidFill>
                  <a:schemeClr val="tx1"/>
                </a:solidFill>
                <a:latin typeface="+mn-lt"/>
                <a:ea typeface="+mn-ea"/>
                <a:cs typeface="+mn-cs"/>
              </a:rPr>
              <a:t>one being a member of the Veteran's parent service </a:t>
            </a:r>
            <a:r>
              <a:rPr lang="en-US" sz="1200" b="0" i="0" u="none" strike="noStrike" kern="1200" baseline="0" dirty="0" smtClean="0">
                <a:solidFill>
                  <a:schemeClr val="tx1"/>
                </a:solidFill>
                <a:latin typeface="+mn-lt"/>
                <a:ea typeface="+mn-ea"/>
                <a:cs typeface="+mn-cs"/>
              </a:rPr>
              <a:t>of the armed forces.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DOD program calls for funeral home directors to request military funeral honors on behalf of the Veteran's family. However, the Department of Veterans Affairs National Cemetery Administration cemetery staff can also assist with arranging military funeral honors at VA national cemeteries. Veterans organizations may also assist in providing military funeral honors. </a:t>
            </a:r>
          </a:p>
          <a:p>
            <a:r>
              <a:rPr lang="en-US" sz="1200" b="0" i="0" u="none" strike="noStrike" kern="1200" baseline="0" dirty="0" smtClean="0">
                <a:solidFill>
                  <a:schemeClr val="tx1"/>
                </a:solidFill>
                <a:latin typeface="+mn-lt"/>
                <a:ea typeface="+mn-ea"/>
                <a:cs typeface="+mn-cs"/>
              </a:rPr>
              <a:t>The DOD began the implementation plan for providing military funeral honors for eligible Veterans on Jan. 1, 2000. </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A United States flag is provided, at no cost, to drape the casket or accompany the urn of a deceased Veteran who served honorably in the U. S. Armed Forces. It is furnished to honor the memory of a Veteran's military service to his or her country. VA will furnish a burial flag for memorialization for an other than dishonorably discharged: </a:t>
            </a:r>
          </a:p>
          <a:p>
            <a:r>
              <a:rPr lang="en-US" sz="1200" b="0" i="0" u="none" strike="noStrike" kern="1200" baseline="0" dirty="0" smtClean="0">
                <a:solidFill>
                  <a:schemeClr val="tx1"/>
                </a:solidFill>
                <a:latin typeface="+mn-lt"/>
                <a:ea typeface="+mn-ea"/>
                <a:cs typeface="+mn-cs"/>
              </a:rPr>
              <a:t>	• Veteran who served during wartime </a:t>
            </a:r>
          </a:p>
          <a:p>
            <a:r>
              <a:rPr lang="en-US" sz="1200" b="0" i="0" u="none" strike="noStrike" kern="1200" baseline="0" dirty="0" smtClean="0">
                <a:solidFill>
                  <a:schemeClr val="tx1"/>
                </a:solidFill>
                <a:latin typeface="+mn-lt"/>
                <a:ea typeface="+mn-ea"/>
                <a:cs typeface="+mn-cs"/>
              </a:rPr>
              <a:t>	• Veteran who died on active duty after May 27, 1941 </a:t>
            </a:r>
          </a:p>
          <a:p>
            <a:r>
              <a:rPr lang="en-US" sz="1200" b="0" i="0" u="none" strike="noStrike" kern="1200" baseline="0" dirty="0" smtClean="0">
                <a:solidFill>
                  <a:schemeClr val="tx1"/>
                </a:solidFill>
                <a:latin typeface="+mn-lt"/>
                <a:ea typeface="+mn-ea"/>
                <a:cs typeface="+mn-cs"/>
              </a:rPr>
              <a:t>	• Veteran who served after January 31, 1955 </a:t>
            </a:r>
          </a:p>
          <a:p>
            <a:r>
              <a:rPr lang="en-US" sz="1200" b="0" i="0" u="none" strike="noStrike" kern="1200" baseline="0" dirty="0" smtClean="0">
                <a:solidFill>
                  <a:schemeClr val="tx1"/>
                </a:solidFill>
                <a:latin typeface="+mn-lt"/>
                <a:ea typeface="+mn-ea"/>
                <a:cs typeface="+mn-cs"/>
              </a:rPr>
              <a:t>	• Peacetime Veteran who was discharged or released before June 27, 1950 </a:t>
            </a:r>
          </a:p>
          <a:p>
            <a:r>
              <a:rPr lang="en-US" sz="1200" b="0" i="0" u="none" strike="noStrike" kern="1200" baseline="0" dirty="0" smtClean="0">
                <a:solidFill>
                  <a:schemeClr val="tx1"/>
                </a:solidFill>
                <a:latin typeface="+mn-lt"/>
                <a:ea typeface="+mn-ea"/>
                <a:cs typeface="+mn-cs"/>
              </a:rPr>
              <a:t>	• Certain persons who served in the organized military forces of the Commonwealth of the Philippines while in service of the U.S. Armed forces and who died on or after April 25, 1951 </a:t>
            </a:r>
          </a:p>
          <a:p>
            <a:r>
              <a:rPr lang="en-US" sz="1200" b="0" i="0" u="none" strike="noStrike" kern="1200" baseline="0" dirty="0" smtClean="0">
                <a:solidFill>
                  <a:schemeClr val="tx1"/>
                </a:solidFill>
                <a:latin typeface="+mn-lt"/>
                <a:ea typeface="+mn-ea"/>
                <a:cs typeface="+mn-cs"/>
              </a:rPr>
              <a:t>	• Certain former members of the Selected Reserves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Who is Eligible to Receive Burial Flag?   Generally the flag is given to the next of kin after its use during the funeral service.  When there is no next of kin, the VA will furnish the flag to a friend making request for it.  For VA National Cemeteries with an Avenue of Flags, families of veterans buried in these facilities may donate the burial flags of their loved ones to be flown on patriotic holidays.  The Avenue of Flags is a display of respect for the service performed by our nation’s Veterans, and usually lines the main entrance way of a national cemetery on Memorial Day, Veterans Day or other days of national significance.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Apply using VA Form 27-2008.  US Post Offices are primary issuing points for burial flags.  Call and confirm with the Post Office in advance.  Not all post offices have burial flags on hand.  Regional VA offices can also help identify local issuing points.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law allows us to issue one flag for a Veteran’s funeral.  The VA cannot replace lost, destroyed, or stolen burial flags.  However, some veterans organizations or community groups may be able to assist with obtaining another flag.  </a:t>
            </a:r>
          </a:p>
          <a:p>
            <a:r>
              <a:rPr lang="en-US" sz="1200" b="0" i="0" u="none" strike="noStrike" kern="1200" baseline="0" dirty="0" smtClean="0">
                <a:solidFill>
                  <a:schemeClr val="tx1"/>
                </a:solidFill>
                <a:latin typeface="+mn-lt"/>
                <a:ea typeface="+mn-ea"/>
                <a:cs typeface="+mn-cs"/>
              </a:rPr>
              <a:t>  </a:t>
            </a:r>
          </a:p>
          <a:p>
            <a:r>
              <a:rPr lang="en-US" sz="1200" b="0" i="0" u="none" strike="noStrike" kern="1200" baseline="0" dirty="0" smtClean="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Military funeral honors website is located at https://www.dmdc.osd.mil/mfh/. Questions or comments concerning the DOD military funeral honors program may be sent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Office of the Deputy Assistant Secretary of Defense </a:t>
            </a:r>
          </a:p>
          <a:p>
            <a:r>
              <a:rPr lang="en-US" sz="1200" b="0" i="0" u="none" strike="noStrike" kern="1200" baseline="0" dirty="0" smtClean="0">
                <a:solidFill>
                  <a:schemeClr val="tx1"/>
                </a:solidFill>
                <a:latin typeface="+mn-lt"/>
                <a:ea typeface="+mn-ea"/>
                <a:cs typeface="+mn-cs"/>
              </a:rPr>
              <a:t>(Military Community and Family Policy) </a:t>
            </a:r>
          </a:p>
          <a:p>
            <a:r>
              <a:rPr lang="en-US" sz="1200" b="0" i="0" u="none" strike="noStrike" kern="1200" baseline="0" dirty="0" smtClean="0">
                <a:solidFill>
                  <a:schemeClr val="tx1"/>
                </a:solidFill>
                <a:latin typeface="+mn-lt"/>
                <a:ea typeface="+mn-ea"/>
                <a:cs typeface="+mn-cs"/>
              </a:rPr>
              <a:t>4000 Defense Pentagon, Room 5A726 </a:t>
            </a:r>
          </a:p>
          <a:p>
            <a:r>
              <a:rPr lang="en-US" sz="1200" b="0" i="0" u="none" strike="noStrike" kern="1200" baseline="0" dirty="0" smtClean="0">
                <a:solidFill>
                  <a:schemeClr val="tx1"/>
                </a:solidFill>
                <a:latin typeface="+mn-lt"/>
                <a:ea typeface="+mn-ea"/>
                <a:cs typeface="+mn-cs"/>
              </a:rPr>
              <a:t>Washington, DC 20380-4000</a:t>
            </a:r>
          </a:p>
          <a:p>
            <a:r>
              <a:rPr lang="en-US" sz="1200" i="1" kern="1200" dirty="0" smtClean="0">
                <a:solidFill>
                  <a:schemeClr val="tx1"/>
                </a:solidFill>
                <a:effectLst/>
                <a:latin typeface="+mn-lt"/>
                <a:ea typeface="+mn-ea"/>
                <a:cs typeface="+mn-cs"/>
                <a:hlinkClick r:id="rId3"/>
              </a:rPr>
              <a:t>The Department of Defense (DOD)</a:t>
            </a:r>
            <a:r>
              <a:rPr lang="en-US" i="1" dirty="0" smtClean="0">
                <a:effectLst/>
              </a:rPr>
              <a:t> is responsible for military funeral honors. However, military downsizing during the late 80’s and 90’s resulted in difficulty in providing funeral honors. Consequently, the Veterans of Foreign Wars (VFW) and the American Legion were called upon to assist the DOD in their responsibilities, volunteering the operation of funeral honors for fallen veterans when the DOD could not.</a:t>
            </a:r>
          </a:p>
          <a:p>
            <a:r>
              <a:rPr lang="en-US" i="1" dirty="0" smtClean="0">
                <a:effectLst/>
              </a:rPr>
              <a:t>Congress deemed this unsatisfactory in 1999 and enacted a law requiring the military services to provide funeral honors for eligible veterans (“</a:t>
            </a:r>
            <a:r>
              <a:rPr lang="en-US" sz="1200" i="1" kern="1200" dirty="0" smtClean="0">
                <a:solidFill>
                  <a:schemeClr val="tx1"/>
                </a:solidFill>
                <a:effectLst/>
                <a:latin typeface="+mn-lt"/>
                <a:ea typeface="+mn-ea"/>
                <a:cs typeface="+mn-cs"/>
                <a:hlinkClick r:id="rId4"/>
              </a:rPr>
              <a:t>Eligibility for Military Burial</a:t>
            </a:r>
            <a:r>
              <a:rPr lang="en-US" i="1" dirty="0" smtClean="0">
                <a:effectLst/>
              </a:rPr>
              <a:t>”).</a:t>
            </a:r>
          </a:p>
          <a:p>
            <a:r>
              <a:rPr lang="en-US" i="1" dirty="0" smtClean="0">
                <a:effectLst/>
              </a:rPr>
              <a:t>If requested, the DOD is obligated to provide an honor guard comprised of at least two military members to conduct funeral honors for eligible veterans. At the very minimum, the honor company is required to perform a ceremony including the folding and presenting of the American flag to the next of kin and the playing of taps.</a:t>
            </a:r>
          </a:p>
          <a:p>
            <a:endParaRPr lang="en-US" i="1" dirty="0" smtClean="0">
              <a:effectLst/>
            </a:endParaRPr>
          </a:p>
          <a:p>
            <a:r>
              <a:rPr lang="en-US" i="1" dirty="0" smtClean="0">
                <a:effectLst/>
              </a:rPr>
              <a:t>A minimum of two honor guards to perform at a veteran’s funeral is mandatory by law, but in most cases, the funeral company is comprised of four to seven members, contingent on the abilities of the local honor guard unit, accessible resources, and manpower. Other veterans’ services taking place in the same vicinity on the same day can also affect the honor guard availability.</a:t>
            </a:r>
          </a:p>
          <a:p>
            <a:endParaRPr lang="en-US" i="1" dirty="0" smtClean="0">
              <a:effectLst/>
            </a:endParaRPr>
          </a:p>
          <a:p>
            <a:r>
              <a:rPr lang="en-US" b="1" i="1" dirty="0" smtClean="0">
                <a:effectLst/>
              </a:rPr>
              <a:t>Taps: </a:t>
            </a:r>
            <a:r>
              <a:rPr lang="en-US" i="1" dirty="0" smtClean="0">
                <a:effectLst/>
              </a:rPr>
              <a:t>Taps is a traditional bugle call sounded at military funerals by an official bugler if available or by electronic means. The honor guard presents a final salute to the deceased veteran during the playing of taps.</a:t>
            </a:r>
          </a:p>
          <a:p>
            <a:endParaRPr lang="en-US" b="1" i="1" dirty="0" smtClean="0">
              <a:effectLst/>
            </a:endParaRPr>
          </a:p>
          <a:p>
            <a:r>
              <a:rPr lang="en-US" b="1" i="1" dirty="0" smtClean="0">
                <a:effectLst/>
              </a:rPr>
              <a:t>Flag Folding:</a:t>
            </a:r>
            <a:r>
              <a:rPr lang="en-US" i="1" dirty="0" smtClean="0">
                <a:effectLst/>
              </a:rPr>
              <a:t> The U.S. flag is carefully taken from the casket and silently folded by the honor guard company. Once folded, the flag resembles a triangle, representative of the three-cornered hats worn by colonial soldiers during the Revolutionary War. The method used during the folding of the flag requires 13 folds that represent the original colonies and once the flag is completely folded no stripes are visible, leaving only the blue and stars.</a:t>
            </a:r>
          </a:p>
          <a:p>
            <a:endParaRPr lang="en-US" b="1" i="1" dirty="0" smtClean="0">
              <a:effectLst/>
            </a:endParaRPr>
          </a:p>
          <a:p>
            <a:r>
              <a:rPr lang="en-US" b="1" i="1" dirty="0" smtClean="0">
                <a:effectLst/>
              </a:rPr>
              <a:t>Flag Presentation:</a:t>
            </a:r>
            <a:r>
              <a:rPr lang="en-US" i="1" dirty="0" smtClean="0">
                <a:effectLst/>
              </a:rPr>
              <a:t> After the flag is folded it is presented to an honor guard member in the same military branch as the deceased </a:t>
            </a:r>
            <a:r>
              <a:rPr lang="en-US" sz="1200" i="1" kern="1200" dirty="0" smtClean="0">
                <a:solidFill>
                  <a:schemeClr val="tx1"/>
                </a:solidFill>
                <a:effectLst/>
                <a:latin typeface="+mn-lt"/>
                <a:ea typeface="+mn-ea"/>
                <a:cs typeface="+mn-cs"/>
                <a:hlinkClick r:id="rId5"/>
              </a:rPr>
              <a:t>veteran</a:t>
            </a:r>
            <a:r>
              <a:rPr lang="en-US" i="1" dirty="0" smtClean="0">
                <a:effectLst/>
              </a:rPr>
              <a:t> who subsequently marches the flag to the next of kin and presents the flag to them. During the member’s presentation to the next of kin, they say, “As a representative of the United States Army (Air Force/Navy/Marine Corps/Coast Guard), it is my high privilege to present you this flag. Let it be a symbol of the grateful appreciation this nation feels for the distinguished service rendered to our country and our flag by your loved one.”</a:t>
            </a:r>
          </a:p>
          <a:p>
            <a:r>
              <a:rPr lang="en-US" i="1" dirty="0" smtClean="0">
                <a:effectLst/>
              </a:rPr>
              <a:t>Provided there is no next of kin, the flag is presented to a friend of the deceased.</a:t>
            </a:r>
          </a:p>
          <a:p>
            <a:endParaRPr lang="en-US" b="1" i="1" dirty="0" smtClean="0">
              <a:effectLst/>
            </a:endParaRPr>
          </a:p>
          <a:p>
            <a:r>
              <a:rPr lang="en-US" b="1" i="1" dirty="0" smtClean="0">
                <a:effectLst/>
              </a:rPr>
              <a:t>Pallbearers: </a:t>
            </a:r>
            <a:r>
              <a:rPr lang="en-US" i="1" dirty="0" smtClean="0">
                <a:effectLst/>
              </a:rPr>
              <a:t>If available, family members can request that members of the honor guard function as pallbearers and provide other funeral honors.</a:t>
            </a:r>
          </a:p>
          <a:p>
            <a:endParaRPr lang="en-US" b="1" i="1" dirty="0" smtClean="0">
              <a:effectLst/>
            </a:endParaRPr>
          </a:p>
          <a:p>
            <a:r>
              <a:rPr lang="en-US" b="1" i="1" dirty="0" smtClean="0">
                <a:effectLst/>
              </a:rPr>
              <a:t>Rifle Volley:</a:t>
            </a:r>
            <a:r>
              <a:rPr lang="en-US" i="1" dirty="0" smtClean="0">
                <a:effectLst/>
              </a:rPr>
              <a:t> A rifle volley is a customary tradition in which three volleys of shots are fired in honor of the deceased veteran by members of the honor guard company. Rifle volleys are performed only if the family chooses.</a:t>
            </a:r>
          </a:p>
          <a:p>
            <a:endParaRPr lang="en-US" i="1" dirty="0" smtClean="0">
              <a:effectLst/>
            </a:endParaRPr>
          </a:p>
          <a:p>
            <a:r>
              <a:rPr lang="en-US" i="1" dirty="0" smtClean="0">
                <a:effectLst/>
              </a:rPr>
              <a:t>Rifle volleys are fired from rifles and not guns, so they are not gun salutes. Seven or eight members comprise the firing team where each member fires three times.</a:t>
            </a:r>
          </a:p>
          <a:p>
            <a:r>
              <a:rPr lang="en-US" i="1" dirty="0" smtClean="0">
                <a:effectLst/>
              </a:rPr>
              <a:t>The three volleys originate from a custom in which battle would temporarily stop for service members to clear their dead from the battlegrounds. When a side had successfully removed their dead, they fired three rifle volleys to signify the continuation of battle.</a:t>
            </a:r>
          </a:p>
          <a:p>
            <a:endParaRPr lang="en-US" i="1" dirty="0" smtClean="0">
              <a:effectLst/>
            </a:endParaRPr>
          </a:p>
          <a:p>
            <a:r>
              <a:rPr lang="en-US" i="1" dirty="0" smtClean="0">
                <a:effectLst/>
              </a:rPr>
              <a:t>When the honor guard is finished with the volley, they generally fold three shell-casings into the flag before presenting it to the family.</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*Subsidence </a:t>
            </a:r>
          </a:p>
          <a:p>
            <a:endParaRPr lang="en-US" dirty="0"/>
          </a:p>
        </p:txBody>
      </p:sp>
      <p:sp>
        <p:nvSpPr>
          <p:cNvPr id="4" name="Slide Number Placeholder 3"/>
          <p:cNvSpPr>
            <a:spLocks noGrp="1"/>
          </p:cNvSpPr>
          <p:nvPr>
            <p:ph type="sldNum" sz="quarter" idx="10"/>
          </p:nvPr>
        </p:nvSpPr>
        <p:spPr/>
        <p:txBody>
          <a:bodyPr/>
          <a:lstStyle/>
          <a:p>
            <a:fld id="{CABD90B1-960C-4FB6-8FC1-E4866F804FEE}" type="slidenum">
              <a:rPr lang="en-US" smtClean="0"/>
              <a:t>12</a:t>
            </a:fld>
            <a:endParaRPr lang="en-US"/>
          </a:p>
        </p:txBody>
      </p:sp>
    </p:spTree>
    <p:extLst>
      <p:ext uri="{BB962C8B-B14F-4D97-AF65-F5344CB8AC3E}">
        <p14:creationId xmlns:p14="http://schemas.microsoft.com/office/powerpoint/2010/main" val="2524676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Since 1973, NCA has furnished more than 13 million headstones and markers. In FY 2016, NCA furnished approximately 353,620 headstones and markers</a:t>
            </a:r>
            <a:endParaRPr lang="en-US" dirty="0"/>
          </a:p>
        </p:txBody>
      </p:sp>
      <p:sp>
        <p:nvSpPr>
          <p:cNvPr id="4" name="Slide Number Placeholder 3"/>
          <p:cNvSpPr>
            <a:spLocks noGrp="1"/>
          </p:cNvSpPr>
          <p:nvPr>
            <p:ph type="sldNum" sz="quarter" idx="10"/>
          </p:nvPr>
        </p:nvSpPr>
        <p:spPr/>
        <p:txBody>
          <a:bodyPr/>
          <a:lstStyle/>
          <a:p>
            <a:fld id="{CABD90B1-960C-4FB6-8FC1-E4866F804FEE}" type="slidenum">
              <a:rPr lang="en-US" smtClean="0"/>
              <a:t>13</a:t>
            </a:fld>
            <a:endParaRPr lang="en-US"/>
          </a:p>
        </p:txBody>
      </p:sp>
    </p:spTree>
    <p:extLst>
      <p:ext uri="{BB962C8B-B14F-4D97-AF65-F5344CB8AC3E}">
        <p14:creationId xmlns:p14="http://schemas.microsoft.com/office/powerpoint/2010/main" val="2583424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BD90B1-960C-4FB6-8FC1-E4866F804FEE}" type="slidenum">
              <a:rPr lang="en-US" smtClean="0"/>
              <a:t>14</a:t>
            </a:fld>
            <a:endParaRPr lang="en-US"/>
          </a:p>
        </p:txBody>
      </p:sp>
    </p:spTree>
    <p:extLst>
      <p:ext uri="{BB962C8B-B14F-4D97-AF65-F5344CB8AC3E}">
        <p14:creationId xmlns:p14="http://schemas.microsoft.com/office/powerpoint/2010/main" val="3674481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All honorably discharged Veterans became eligible for burial in 1873. </a:t>
            </a:r>
          </a:p>
          <a:p>
            <a:endParaRPr lang="en-US" sz="1200" b="0" i="0" u="none" strike="noStrike" kern="1200" baseline="0" dirty="0" smtClean="0">
              <a:solidFill>
                <a:schemeClr val="tx1"/>
              </a:solidFill>
              <a:latin typeface="+mn-lt"/>
              <a:ea typeface="+mn-ea"/>
              <a:cs typeface="+mn-cs"/>
            </a:endParaRPr>
          </a:p>
          <a:p>
            <a:r>
              <a:rPr lang="en-US" dirty="0" smtClean="0"/>
              <a:t>Veteran</a:t>
            </a:r>
            <a:r>
              <a:rPr lang="en-US" baseline="0" dirty="0" smtClean="0"/>
              <a:t> discharged under conditions other than dishonorable with service beginning after Sep 7, 1980 (enlisted) and service after Oct 16, 1981 (Officer) must be for a minimum of 24 continuous months or the full period for which the person was called to active duty (Reservist called to active duty for a limited duration).  </a:t>
            </a:r>
          </a:p>
          <a:p>
            <a:endParaRPr lang="en-US" baseline="0" dirty="0" smtClean="0"/>
          </a:p>
          <a:p>
            <a:r>
              <a:rPr lang="en-US" baseline="0" dirty="0" smtClean="0"/>
              <a:t>Any citizen of the US who during any war in which the US has or may be engaged, served in the Armed Forces of any Government allied with the US during the war, whose last active service was terminated honorably by death or otherwise, and who was a citizen of the US at the time of entry into such service and at the time of death.  </a:t>
            </a:r>
          </a:p>
          <a:p>
            <a:endParaRPr lang="en-US" baseline="0" dirty="0" smtClean="0"/>
          </a:p>
          <a:p>
            <a:r>
              <a:rPr lang="en-US" baseline="0" dirty="0" smtClean="0"/>
              <a:t>Members of the Reserve Component and Reserve Officers‘ Training Corps</a:t>
            </a:r>
          </a:p>
          <a:p>
            <a:endParaRPr lang="en-US" baseline="0" dirty="0" smtClean="0"/>
          </a:p>
          <a:p>
            <a:r>
              <a:rPr lang="en-US" baseline="0" dirty="0" smtClean="0"/>
              <a:t>Commissioned Officers, National Oceanic and Atmospheric Administration</a:t>
            </a:r>
          </a:p>
          <a:p>
            <a:endParaRPr lang="en-US" baseline="0" dirty="0" smtClean="0"/>
          </a:p>
          <a:p>
            <a:r>
              <a:rPr lang="en-US" baseline="0" dirty="0" smtClean="0"/>
              <a:t>Public Health Service</a:t>
            </a:r>
          </a:p>
          <a:p>
            <a:endParaRPr lang="en-US" baseline="0" dirty="0" smtClean="0"/>
          </a:p>
          <a:p>
            <a:r>
              <a:rPr lang="en-US" baseline="0" dirty="0" smtClean="0"/>
              <a:t>WWII Merchant Mariners</a:t>
            </a:r>
          </a:p>
          <a:p>
            <a:endParaRPr lang="en-US" baseline="0" dirty="0" smtClean="0"/>
          </a:p>
          <a:p>
            <a:r>
              <a:rPr lang="en-US" baseline="0" dirty="0" smtClean="0"/>
              <a:t>Philippine Armed Forces</a:t>
            </a:r>
          </a:p>
          <a:p>
            <a:endParaRPr lang="en-US" baseline="0" dirty="0" smtClean="0"/>
          </a:p>
          <a:p>
            <a:r>
              <a:rPr lang="en-US" baseline="0" dirty="0" smtClean="0"/>
              <a:t>Spouses and Dependents – even if the veteran is not buried or memorialized in a national cemetery</a:t>
            </a:r>
          </a:p>
          <a:p>
            <a:endParaRPr lang="en-US" baseline="0" dirty="0" smtClean="0"/>
          </a:p>
          <a:p>
            <a:r>
              <a:rPr lang="en-US" baseline="0" dirty="0" smtClean="0"/>
              <a:t>Parents – Corey </a:t>
            </a:r>
            <a:r>
              <a:rPr lang="en-US" baseline="0" dirty="0" err="1" smtClean="0"/>
              <a:t>Shea</a:t>
            </a:r>
            <a:r>
              <a:rPr lang="en-US" baseline="0" dirty="0" smtClean="0"/>
              <a:t> Act – Biological or adoptive parents, who died after Oct 13, 2001 and whose death was the result of hostile casualty or training-related injury and </a:t>
            </a:r>
          </a:p>
          <a:p>
            <a:r>
              <a:rPr lang="en-US" baseline="0" dirty="0" smtClean="0"/>
              <a:t>Who is interred in a national cemetery, in a gravesite with available space for subsequent interment and,</a:t>
            </a:r>
          </a:p>
          <a:p>
            <a:r>
              <a:rPr lang="en-US" baseline="0" dirty="0" smtClean="0"/>
              <a:t>At the time of the parent’s death, had no spouse, surviving spouse, or child who is buried or who upon death may be </a:t>
            </a:r>
            <a:r>
              <a:rPr lang="en-US" baseline="0" dirty="0" err="1" smtClean="0"/>
              <a:t>eligibile</a:t>
            </a:r>
            <a:r>
              <a:rPr lang="en-US" baseline="0" dirty="0" smtClean="0"/>
              <a:t> for burial in a national cemetery</a:t>
            </a:r>
          </a:p>
          <a:p>
            <a:endParaRPr lang="en-US" baseline="0" dirty="0" smtClean="0"/>
          </a:p>
          <a:p>
            <a:r>
              <a:rPr lang="en-US" baseline="0" dirty="0" smtClean="0"/>
              <a:t>Under 38 U.S.C. § 2411 Interment or memorialization in a VA national cemetery or Arlington National Cemetery is prohibited if a person is convicted of a Federal or State capital crime for which sentence of imprisonment for life or the death penalty may be imposed and the conviction is final.  Federally funded State veteran cemeteries must adhere to this law.  This prohibition is also extended to furnishing a Presidential Memorial Certificate, a burial flag and a headstone or marker.  </a:t>
            </a:r>
          </a:p>
          <a:p>
            <a:endParaRPr lang="en-US" baseline="0" dirty="0" smtClean="0"/>
          </a:p>
          <a:p>
            <a:r>
              <a:rPr lang="en-US" baseline="0" dirty="0" smtClean="0"/>
              <a:t>Persons convicted of certain sex offenses.  Under 38 U.S.C. § 2411, interment or memorialization in a VA national cemetery or in Arlington National Cemetery is prohibited if a person is convicted of a Tier III sex offense, who is sentenced to a minimum of life imprisonment and whose conviction is final.  Federally funded State and Tribal organization Veterans Cemeteries must also adhere to this law.  This prohibition also applies to Presidential Memorial Certificates, burial flag, and headstone and marker benefits.</a:t>
            </a:r>
          </a:p>
          <a:p>
            <a:endParaRPr lang="en-US" baseline="0" dirty="0" smtClean="0"/>
          </a:p>
          <a:p>
            <a:endParaRPr lang="en-US" baseline="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ABD90B1-960C-4FB6-8FC1-E4866F804FEE}" type="slidenum">
              <a:rPr lang="en-US" smtClean="0"/>
              <a:t>16</a:t>
            </a:fld>
            <a:endParaRPr lang="en-US"/>
          </a:p>
        </p:txBody>
      </p:sp>
    </p:spTree>
    <p:extLst>
      <p:ext uri="{BB962C8B-B14F-4D97-AF65-F5344CB8AC3E}">
        <p14:creationId xmlns:p14="http://schemas.microsoft.com/office/powerpoint/2010/main" val="4017868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BD90B1-960C-4FB6-8FC1-E4866F804FEE}" type="slidenum">
              <a:rPr lang="en-US" smtClean="0"/>
              <a:t>17</a:t>
            </a:fld>
            <a:endParaRPr lang="en-US"/>
          </a:p>
        </p:txBody>
      </p:sp>
    </p:spTree>
    <p:extLst>
      <p:ext uri="{BB962C8B-B14F-4D97-AF65-F5344CB8AC3E}">
        <p14:creationId xmlns:p14="http://schemas.microsoft.com/office/powerpoint/2010/main" val="3105770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BD90B1-960C-4FB6-8FC1-E4866F804FEE}" type="slidenum">
              <a:rPr lang="en-US" smtClean="0"/>
              <a:t>18</a:t>
            </a:fld>
            <a:endParaRPr lang="en-US"/>
          </a:p>
        </p:txBody>
      </p:sp>
    </p:spTree>
    <p:extLst>
      <p:ext uri="{BB962C8B-B14F-4D97-AF65-F5344CB8AC3E}">
        <p14:creationId xmlns:p14="http://schemas.microsoft.com/office/powerpoint/2010/main" val="667021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effectLst/>
              </a:rPr>
              <a:t>Human remains that have not been disposed</a:t>
            </a:r>
            <a:r>
              <a:rPr lang="en-US" sz="1000" b="1" kern="1200" dirty="0" smtClean="0">
                <a:solidFill>
                  <a:schemeClr val="tx1"/>
                </a:solidFill>
                <a:effectLst/>
                <a:latin typeface="+mn-lt"/>
                <a:ea typeface="+mn-ea"/>
                <a:cs typeface="+mn-cs"/>
              </a:rPr>
              <a:t>—</a:t>
            </a:r>
            <a:r>
              <a:rPr lang="en-US" sz="1000" b="1" dirty="0" smtClean="0">
                <a:effectLst/>
              </a:rPr>
              <a:t>Rules.</a:t>
            </a:r>
          </a:p>
          <a:p>
            <a:r>
              <a:rPr lang="en-US" sz="1000" dirty="0" smtClean="0">
                <a:effectLst/>
              </a:rPr>
              <a:t>(1) Whenever any human remains shall have been in the lawful possession of any person, firm, corporation, or association for a period of ninety days or more, and the relatives of, or persons interested in, the deceased person shall fail, neglect, or refuse to direct the disposition, the human remains may be disposed of by the person, firm, corporation, or association having such lawful possession thereof, under and in accordance with rules adopted by the funeral and cemetery board, not inconsistent with any statute of the state of Washington or rule adopted by the state board of health.</a:t>
            </a:r>
          </a:p>
          <a:p>
            <a:endParaRPr lang="en-US" sz="1000" dirty="0" smtClean="0">
              <a:effectLst/>
            </a:endParaRPr>
          </a:p>
          <a:p>
            <a:r>
              <a:rPr lang="en-US" sz="1000" dirty="0" smtClean="0">
                <a:effectLst/>
              </a:rPr>
              <a:t>(2)(a) The department of veterans affairs may certify that the deceased person to whom subsection (1) of this section applies was a veteran or the dependent of a veteran eligible for interment at a federal or state veterans' cemetery.</a:t>
            </a:r>
          </a:p>
          <a:p>
            <a:endParaRPr lang="en-US" sz="1000" dirty="0" smtClean="0">
              <a:effectLst/>
            </a:endParaRPr>
          </a:p>
          <a:p>
            <a:r>
              <a:rPr lang="en-US" sz="1000" dirty="0" smtClean="0">
                <a:effectLst/>
              </a:rPr>
              <a:t>(b) Upon certification of eligible veteran or dependent of a veteran status under (a) of this subsection, the person, firm, corporation, or association in possession of the veteran's or veteran's dependent's remains shall transfer the custody and control of the remains to the department of veterans affairs.</a:t>
            </a:r>
          </a:p>
          <a:p>
            <a:endParaRPr lang="en-US" sz="1000" dirty="0" smtClean="0">
              <a:effectLst/>
            </a:endParaRPr>
          </a:p>
          <a:p>
            <a:r>
              <a:rPr lang="en-US" sz="1000" dirty="0" smtClean="0">
                <a:effectLst/>
              </a:rPr>
              <a:t>(c) The transfer of human remains under (b) of this subsection does not create:</a:t>
            </a:r>
          </a:p>
          <a:p>
            <a:endParaRPr lang="en-US" sz="1000" dirty="0" smtClean="0">
              <a:effectLst/>
            </a:endParaRPr>
          </a:p>
          <a:p>
            <a:r>
              <a:rPr lang="en-US" sz="1000" dirty="0" smtClean="0">
                <a:effectLst/>
              </a:rPr>
              <a:t>(</a:t>
            </a:r>
            <a:r>
              <a:rPr lang="en-US" sz="1000" dirty="0" err="1" smtClean="0">
                <a:effectLst/>
              </a:rPr>
              <a:t>i</a:t>
            </a:r>
            <a:r>
              <a:rPr lang="en-US" sz="1000" dirty="0" smtClean="0">
                <a:effectLst/>
              </a:rPr>
              <a:t>) A private right of action against the state or its officers and employees or instrumentalities, or against any person, firm, corporation, or association transferring the remains; or</a:t>
            </a:r>
          </a:p>
          <a:p>
            <a:endParaRPr lang="en-US" sz="1000" dirty="0" smtClean="0">
              <a:effectLst/>
            </a:endParaRPr>
          </a:p>
          <a:p>
            <a:r>
              <a:rPr lang="en-US" sz="1000" dirty="0" smtClean="0">
                <a:effectLst/>
              </a:rPr>
              <a:t>(ii) Liability on behalf of the state, the state's officers, employees, or instrumentalities; or on behalf of the person, firm, corporation, or association transferring the remains.</a:t>
            </a:r>
          </a:p>
          <a:p>
            <a:endParaRPr lang="en-US" dirty="0"/>
          </a:p>
        </p:txBody>
      </p:sp>
      <p:sp>
        <p:nvSpPr>
          <p:cNvPr id="4" name="Slide Number Placeholder 3"/>
          <p:cNvSpPr>
            <a:spLocks noGrp="1"/>
          </p:cNvSpPr>
          <p:nvPr>
            <p:ph type="sldNum" sz="quarter" idx="10"/>
          </p:nvPr>
        </p:nvSpPr>
        <p:spPr/>
        <p:txBody>
          <a:bodyPr/>
          <a:lstStyle/>
          <a:p>
            <a:fld id="{CABD90B1-960C-4FB6-8FC1-E4866F804FEE}" type="slidenum">
              <a:rPr lang="en-US" smtClean="0"/>
              <a:t>19</a:t>
            </a:fld>
            <a:endParaRPr lang="en-US"/>
          </a:p>
        </p:txBody>
      </p:sp>
    </p:spTree>
    <p:extLst>
      <p:ext uri="{BB962C8B-B14F-4D97-AF65-F5344CB8AC3E}">
        <p14:creationId xmlns:p14="http://schemas.microsoft.com/office/powerpoint/2010/main" val="1869026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By calling </a:t>
            </a:r>
            <a:r>
              <a:rPr lang="en-US" sz="1200" b="1" kern="1200" dirty="0" smtClean="0">
                <a:solidFill>
                  <a:schemeClr val="tx1"/>
                </a:solidFill>
                <a:effectLst/>
                <a:latin typeface="+mn-lt"/>
                <a:ea typeface="+mn-ea"/>
                <a:cs typeface="+mn-cs"/>
              </a:rPr>
              <a:t>1-800-827-1000</a:t>
            </a:r>
            <a:r>
              <a:rPr lang="en-US" dirty="0" smtClean="0">
                <a:effectLst/>
              </a:rPr>
              <a:t> you can:</a:t>
            </a:r>
            <a:br>
              <a:rPr lang="en-US" dirty="0" smtClean="0">
                <a:effectLst/>
              </a:rPr>
            </a:br>
            <a:r>
              <a:rPr lang="en-US" dirty="0" smtClean="0">
                <a:effectLst/>
              </a:rPr>
              <a:t>Check on the status of your claim</a:t>
            </a:r>
            <a:br>
              <a:rPr lang="en-US" dirty="0" smtClean="0">
                <a:effectLst/>
              </a:rPr>
            </a:br>
            <a:r>
              <a:rPr lang="en-US" dirty="0" smtClean="0">
                <a:effectLst/>
              </a:rPr>
              <a:t>Obtain tax documentation</a:t>
            </a:r>
            <a:br>
              <a:rPr lang="en-US" dirty="0" smtClean="0">
                <a:effectLst/>
              </a:rPr>
            </a:br>
            <a:r>
              <a:rPr lang="en-US" dirty="0" smtClean="0">
                <a:effectLst/>
              </a:rPr>
              <a:t>Notify VBA of the death of a veteran or a benefit recipient</a:t>
            </a:r>
            <a:br>
              <a:rPr lang="en-US" dirty="0" smtClean="0">
                <a:effectLst/>
              </a:rPr>
            </a:br>
            <a:r>
              <a:rPr lang="en-US" dirty="0" smtClean="0">
                <a:effectLst/>
              </a:rPr>
              <a:t>Request information on burial and mortuary benefits</a:t>
            </a:r>
            <a:br>
              <a:rPr lang="en-US" dirty="0" smtClean="0">
                <a:effectLst/>
              </a:rPr>
            </a:br>
            <a:r>
              <a:rPr lang="en-US" dirty="0" smtClean="0">
                <a:effectLst/>
              </a:rPr>
              <a:t>Learn about benefits available to surviving family members</a:t>
            </a:r>
            <a:br>
              <a:rPr lang="en-US" dirty="0" smtClean="0">
                <a:effectLst/>
              </a:rPr>
            </a:br>
            <a:r>
              <a:rPr lang="en-US" dirty="0" smtClean="0">
                <a:effectLst/>
              </a:rPr>
              <a:t>Much, much more</a:t>
            </a:r>
            <a:br>
              <a:rPr lang="en-US" dirty="0" smtClean="0">
                <a:effectLst/>
              </a:rPr>
            </a:br>
            <a:r>
              <a:rPr lang="en-US" dirty="0" smtClean="0">
                <a:effectLst/>
              </a:rPr>
              <a:t>To obtain copy of your loved one's service record (</a:t>
            </a:r>
            <a:r>
              <a:rPr lang="en-US" sz="1200" b="1" kern="1200" dirty="0" smtClean="0">
                <a:solidFill>
                  <a:schemeClr val="tx1"/>
                </a:solidFill>
                <a:effectLst/>
                <a:latin typeface="+mn-lt"/>
                <a:ea typeface="+mn-ea"/>
                <a:cs typeface="+mn-cs"/>
              </a:rPr>
              <a:t>DD-214</a:t>
            </a:r>
            <a:r>
              <a:rPr lang="en-US" dirty="0" smtClean="0">
                <a:effectLst/>
              </a:rPr>
              <a:t>) please contact the </a:t>
            </a:r>
            <a:r>
              <a:rPr lang="en-US" dirty="0" smtClean="0">
                <a:effectLst/>
                <a:hlinkClick r:id="rId3" tooltip="National Archives"/>
              </a:rPr>
              <a:t>National Archives</a:t>
            </a:r>
            <a:endParaRPr lang="en-US" dirty="0" smtClean="0"/>
          </a:p>
          <a:p>
            <a:r>
              <a:rPr lang="en-US" dirty="0" smtClean="0"/>
              <a:t>Casualty</a:t>
            </a:r>
            <a:r>
              <a:rPr lang="en-US" baseline="0" dirty="0" smtClean="0"/>
              <a:t> Assistance Office (Fairchild) 247-4488 Command Post, </a:t>
            </a:r>
            <a:r>
              <a:rPr lang="en-US" sz="1200" kern="1200" dirty="0" smtClean="0">
                <a:solidFill>
                  <a:schemeClr val="tx1"/>
                </a:solidFill>
                <a:effectLst/>
                <a:latin typeface="+mn-lt"/>
                <a:ea typeface="+mn-ea"/>
                <a:cs typeface="+mn-cs"/>
              </a:rPr>
              <a:t>247-4051 </a:t>
            </a:r>
            <a:r>
              <a:rPr lang="en-US" baseline="0" dirty="0" smtClean="0"/>
              <a:t>after hours </a:t>
            </a:r>
          </a:p>
          <a:p>
            <a:endParaRPr lang="en-US" baseline="0" dirty="0" smtClean="0"/>
          </a:p>
          <a:p>
            <a:r>
              <a:rPr lang="en-US" baseline="0" dirty="0" smtClean="0"/>
              <a:t>CAR will notify DFAS</a:t>
            </a:r>
          </a:p>
          <a:p>
            <a:endParaRPr lang="en-US" baseline="0" dirty="0" smtClean="0"/>
          </a:p>
          <a:p>
            <a:r>
              <a:rPr lang="en-US" baseline="0" dirty="0" smtClean="0"/>
              <a:t>Deceased Retiree’s information</a:t>
            </a:r>
          </a:p>
          <a:p>
            <a:pPr marL="171450" indent="-171450">
              <a:buFont typeface="Arial" panose="020B0604020202020204" pitchFamily="34" charset="0"/>
              <a:buChar char="•"/>
            </a:pPr>
            <a:r>
              <a:rPr lang="en-US" baseline="0" dirty="0" smtClean="0"/>
              <a:t>Retiree’s full name</a:t>
            </a:r>
          </a:p>
          <a:p>
            <a:pPr marL="171450" indent="-171450">
              <a:buFont typeface="Arial" panose="020B0604020202020204" pitchFamily="34" charset="0"/>
              <a:buChar char="•"/>
            </a:pPr>
            <a:r>
              <a:rPr lang="en-US" baseline="0" dirty="0" smtClean="0"/>
              <a:t>Retiree’s Social Security Number</a:t>
            </a:r>
          </a:p>
          <a:p>
            <a:pPr marL="171450" indent="-171450">
              <a:buFont typeface="Arial" panose="020B0604020202020204" pitchFamily="34" charset="0"/>
              <a:buChar char="•"/>
            </a:pPr>
            <a:r>
              <a:rPr lang="en-US" baseline="0" dirty="0" smtClean="0"/>
              <a:t>Date and Place of Death</a:t>
            </a:r>
          </a:p>
          <a:p>
            <a:pPr marL="171450" indent="-171450">
              <a:buFont typeface="Arial" panose="020B0604020202020204" pitchFamily="34" charset="0"/>
              <a:buChar char="•"/>
            </a:pPr>
            <a:r>
              <a:rPr lang="en-US" baseline="0" dirty="0" smtClean="0"/>
              <a:t>Cause of Death (in layman’s terms)</a:t>
            </a:r>
          </a:p>
          <a:p>
            <a:pPr marL="171450" indent="-171450">
              <a:buFont typeface="Arial" panose="020B0604020202020204" pitchFamily="34" charset="0"/>
              <a:buChar char="•"/>
            </a:pPr>
            <a:r>
              <a:rPr lang="en-US" baseline="0" dirty="0" smtClean="0"/>
              <a:t>NOK Name, Relationship and contact information  </a:t>
            </a:r>
          </a:p>
          <a:p>
            <a:pPr marL="171450" indent="-171450">
              <a:buFont typeface="Arial" panose="020B0604020202020204" pitchFamily="34" charset="0"/>
              <a:buChar char="•"/>
            </a:pPr>
            <a:r>
              <a:rPr lang="en-US" baseline="0" dirty="0" smtClean="0"/>
              <a:t>Funeral Date, Place and Time  (if known)</a:t>
            </a:r>
          </a:p>
          <a:p>
            <a:endParaRPr lang="en-US" baseline="0" dirty="0" smtClean="0"/>
          </a:p>
          <a:p>
            <a:r>
              <a:rPr lang="en-US" baseline="0" dirty="0" smtClean="0"/>
              <a:t>Documents for settling estate</a:t>
            </a:r>
          </a:p>
          <a:p>
            <a:pPr marL="171450" indent="-171450">
              <a:buFont typeface="Arial" panose="020B0604020202020204" pitchFamily="34" charset="0"/>
              <a:buChar char="•"/>
            </a:pPr>
            <a:r>
              <a:rPr lang="en-US" baseline="0" dirty="0" smtClean="0"/>
              <a:t>Death Certificate or DD Form 1300, Report of Casualty (for retiree deaths occurring w/in 120 days of retirement</a:t>
            </a:r>
          </a:p>
          <a:p>
            <a:pPr marL="171450" indent="-171450">
              <a:buFont typeface="Arial" panose="020B0604020202020204" pitchFamily="34" charset="0"/>
              <a:buChar char="•"/>
            </a:pPr>
            <a:r>
              <a:rPr lang="en-US" baseline="0" dirty="0" smtClean="0"/>
              <a:t>DD Form 214 or other discharge document</a:t>
            </a:r>
          </a:p>
          <a:p>
            <a:pPr marL="171450" indent="-171450">
              <a:buFont typeface="Arial" panose="020B0604020202020204" pitchFamily="34" charset="0"/>
              <a:buChar char="•"/>
            </a:pPr>
            <a:r>
              <a:rPr lang="en-US" baseline="0" dirty="0" smtClean="0"/>
              <a:t>Retirement Order</a:t>
            </a:r>
          </a:p>
          <a:p>
            <a:pPr marL="171450" indent="-171450">
              <a:buFont typeface="Arial" panose="020B0604020202020204" pitchFamily="34" charset="0"/>
              <a:buChar char="•"/>
            </a:pPr>
            <a:r>
              <a:rPr lang="en-US" baseline="0" dirty="0" smtClean="0"/>
              <a:t>Birth Certificate</a:t>
            </a:r>
          </a:p>
          <a:p>
            <a:pPr marL="171450" indent="-171450">
              <a:buFont typeface="Arial" panose="020B0604020202020204" pitchFamily="34" charset="0"/>
              <a:buChar char="•"/>
            </a:pPr>
            <a:r>
              <a:rPr lang="en-US" baseline="0" dirty="0" smtClean="0"/>
              <a:t>Marriage Certificate</a:t>
            </a:r>
          </a:p>
          <a:p>
            <a:pPr marL="171450" indent="-171450">
              <a:buFont typeface="Arial" panose="020B0604020202020204" pitchFamily="34" charset="0"/>
              <a:buChar char="•"/>
            </a:pPr>
            <a:r>
              <a:rPr lang="en-US" baseline="0" dirty="0" smtClean="0"/>
              <a:t>Adoption Papers</a:t>
            </a:r>
          </a:p>
          <a:p>
            <a:pPr marL="171450" indent="-171450">
              <a:buFont typeface="Arial" panose="020B0604020202020204" pitchFamily="34" charset="0"/>
              <a:buChar char="•"/>
            </a:pPr>
            <a:r>
              <a:rPr lang="en-US" baseline="0" dirty="0" smtClean="0"/>
              <a:t>Legal Name Change if applicable</a:t>
            </a:r>
          </a:p>
          <a:p>
            <a:pPr marL="171450" indent="-171450">
              <a:buFont typeface="Arial" panose="020B0604020202020204" pitchFamily="34" charset="0"/>
              <a:buChar char="•"/>
            </a:pPr>
            <a:r>
              <a:rPr lang="en-US" baseline="0" dirty="0" smtClean="0"/>
              <a:t>Divorce Papers or death certificate of former spouse(s)</a:t>
            </a:r>
          </a:p>
          <a:p>
            <a:pPr marL="171450" indent="-171450">
              <a:buFont typeface="Arial" panose="020B0604020202020204" pitchFamily="34" charset="0"/>
              <a:buChar char="•"/>
            </a:pPr>
            <a:r>
              <a:rPr lang="en-US" baseline="0" dirty="0" smtClean="0"/>
              <a:t>Social Security Numbers of applicable family members</a:t>
            </a:r>
          </a:p>
          <a:p>
            <a:pPr marL="171450" indent="-171450">
              <a:buFont typeface="Arial" panose="020B0604020202020204" pitchFamily="34" charset="0"/>
              <a:buChar char="•"/>
            </a:pPr>
            <a:r>
              <a:rPr lang="en-US" baseline="0" dirty="0" smtClean="0"/>
              <a:t>Custodian or Guardian documents</a:t>
            </a:r>
          </a:p>
          <a:p>
            <a:pPr marL="171450" indent="-171450">
              <a:buFont typeface="Arial" panose="020B0604020202020204" pitchFamily="34" charset="0"/>
              <a:buChar char="•"/>
            </a:pPr>
            <a:r>
              <a:rPr lang="en-US" baseline="0" dirty="0" smtClean="0"/>
              <a:t>Will</a:t>
            </a:r>
          </a:p>
          <a:p>
            <a:pPr marL="171450" indent="-171450">
              <a:buFont typeface="Arial" panose="020B0604020202020204" pitchFamily="34" charset="0"/>
              <a:buChar char="•"/>
            </a:pPr>
            <a:r>
              <a:rPr lang="en-US" baseline="0" dirty="0" smtClean="0"/>
              <a:t>Medical Statement of incapacitation</a:t>
            </a:r>
          </a:p>
          <a:p>
            <a:pPr marL="171450" indent="-171450">
              <a:buFont typeface="Arial" panose="020B0604020202020204" pitchFamily="34" charset="0"/>
              <a:buChar char="•"/>
            </a:pPr>
            <a:r>
              <a:rPr lang="en-US" baseline="0" dirty="0" smtClean="0"/>
              <a:t>Income Tax Records</a:t>
            </a:r>
          </a:p>
          <a:p>
            <a:pPr marL="171450" indent="-171450">
              <a:buFont typeface="Arial" panose="020B0604020202020204" pitchFamily="34" charset="0"/>
              <a:buChar char="•"/>
            </a:pPr>
            <a:r>
              <a:rPr lang="en-US" baseline="0" dirty="0" smtClean="0"/>
              <a:t>Bank Account or Credit Union Account Numbers</a:t>
            </a:r>
          </a:p>
          <a:p>
            <a:pPr marL="171450" indent="-171450">
              <a:buFont typeface="Arial" panose="020B0604020202020204" pitchFamily="34" charset="0"/>
              <a:buChar char="•"/>
            </a:pPr>
            <a:r>
              <a:rPr lang="en-US" baseline="0" dirty="0" smtClean="0"/>
              <a:t>Commercial Insurance Policies</a:t>
            </a:r>
          </a:p>
          <a:p>
            <a:pPr marL="171450" indent="-171450">
              <a:buFont typeface="Arial" panose="020B0604020202020204" pitchFamily="34" charset="0"/>
              <a:buChar char="•"/>
            </a:pPr>
            <a:r>
              <a:rPr lang="en-US" baseline="0" dirty="0" smtClean="0"/>
              <a:t>Stocks and Bonds</a:t>
            </a:r>
          </a:p>
          <a:p>
            <a:pPr marL="171450" indent="-171450">
              <a:buFont typeface="Arial" panose="020B0604020202020204" pitchFamily="34" charset="0"/>
              <a:buChar char="•"/>
            </a:pPr>
            <a:r>
              <a:rPr lang="en-US" baseline="0" dirty="0" smtClean="0"/>
              <a:t>Titles of Ownership</a:t>
            </a:r>
          </a:p>
          <a:p>
            <a:pPr marL="171450" indent="-171450">
              <a:buFont typeface="Arial" panose="020B0604020202020204" pitchFamily="34" charset="0"/>
              <a:buChar char="•"/>
            </a:pPr>
            <a:r>
              <a:rPr lang="en-US" baseline="0" dirty="0" smtClean="0"/>
              <a:t>Mil ID Card</a:t>
            </a:r>
          </a:p>
          <a:p>
            <a:pPr marL="171450" indent="-171450">
              <a:buFont typeface="Arial" panose="020B0604020202020204" pitchFamily="34" charset="0"/>
              <a:buChar char="•"/>
            </a:pPr>
            <a:r>
              <a:rPr lang="en-US" baseline="0" dirty="0" smtClean="0"/>
              <a:t>Driver’s License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ABD90B1-960C-4FB6-8FC1-E4866F804FEE}" type="slidenum">
              <a:rPr lang="en-US" smtClean="0"/>
              <a:t>22</a:t>
            </a:fld>
            <a:endParaRPr lang="en-US"/>
          </a:p>
        </p:txBody>
      </p:sp>
    </p:spTree>
    <p:extLst>
      <p:ext uri="{BB962C8B-B14F-4D97-AF65-F5344CB8AC3E}">
        <p14:creationId xmlns:p14="http://schemas.microsoft.com/office/powerpoint/2010/main" val="2266267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VA Health Care System          </a:t>
            </a:r>
          </a:p>
          <a:p>
            <a:r>
              <a:rPr lang="en-US" dirty="0" smtClean="0">
                <a:effectLst/>
              </a:rPr>
              <a:t>	</a:t>
            </a:r>
            <a:r>
              <a:rPr lang="en-US" dirty="0" err="1" smtClean="0">
                <a:effectLst/>
              </a:rPr>
              <a:t>Lakewood:</a:t>
            </a:r>
            <a:r>
              <a:rPr lang="en-US" dirty="0" err="1" smtClean="0">
                <a:effectLst/>
                <a:hlinkClick r:id="rId3" tooltip="VA Puget Sound Health Care System - American Lake Division"/>
              </a:rPr>
              <a:t>VA</a:t>
            </a:r>
            <a:r>
              <a:rPr lang="en-US" dirty="0" smtClean="0">
                <a:effectLst/>
                <a:hlinkClick r:id="rId3" tooltip="VA Puget Sound Health Care System - American Lake Division"/>
              </a:rPr>
              <a:t> Puget Sound Health Care System - American Lake Division</a:t>
            </a:r>
            <a:r>
              <a:rPr lang="en-US" dirty="0" smtClean="0">
                <a:effectLst/>
              </a:rPr>
              <a:t>       </a:t>
            </a:r>
          </a:p>
          <a:p>
            <a:r>
              <a:rPr lang="en-US" dirty="0" smtClean="0">
                <a:effectLst/>
              </a:rPr>
              <a:t>	</a:t>
            </a:r>
            <a:r>
              <a:rPr lang="en-US" dirty="0" err="1" smtClean="0">
                <a:effectLst/>
              </a:rPr>
              <a:t>Seattle:</a:t>
            </a:r>
            <a:r>
              <a:rPr lang="en-US" dirty="0" err="1" smtClean="0">
                <a:effectLst/>
                <a:hlinkClick r:id="rId3" tooltip="VA Puget Sound Health Care System"/>
              </a:rPr>
              <a:t>VA</a:t>
            </a:r>
            <a:r>
              <a:rPr lang="en-US" dirty="0" smtClean="0">
                <a:effectLst/>
                <a:hlinkClick r:id="rId3" tooltip="VA Puget Sound Health Care System"/>
              </a:rPr>
              <a:t> Puget Sound Health Care System</a:t>
            </a:r>
            <a:r>
              <a:rPr lang="en-US" dirty="0" smtClean="0">
                <a:effectLst/>
              </a:rPr>
              <a:t>       </a:t>
            </a:r>
          </a:p>
          <a:p>
            <a:r>
              <a:rPr lang="en-US" dirty="0" smtClean="0">
                <a:effectLst/>
              </a:rPr>
              <a:t>	</a:t>
            </a:r>
            <a:r>
              <a:rPr lang="en-US" dirty="0" err="1" smtClean="0">
                <a:effectLst/>
              </a:rPr>
              <a:t>Seattle:</a:t>
            </a:r>
            <a:r>
              <a:rPr lang="en-US" dirty="0" err="1" smtClean="0">
                <a:effectLst/>
                <a:hlinkClick r:id="rId3" tooltip="VA Puget Sound Health Care System - Seattle Division"/>
              </a:rPr>
              <a:t>VA</a:t>
            </a:r>
            <a:r>
              <a:rPr lang="en-US" dirty="0" smtClean="0">
                <a:effectLst/>
                <a:hlinkClick r:id="rId3" tooltip="VA Puget Sound Health Care System - Seattle Division"/>
              </a:rPr>
              <a:t> Puget Sound Health Care System - Seattle Division</a:t>
            </a:r>
            <a:r>
              <a:rPr lang="en-US" dirty="0" smtClean="0">
                <a:effectLst/>
              </a:rPr>
              <a:t>    </a:t>
            </a:r>
          </a:p>
          <a:p>
            <a:endParaRPr lang="en-US" dirty="0" smtClean="0">
              <a:effectLst/>
            </a:endParaRPr>
          </a:p>
          <a:p>
            <a:r>
              <a:rPr lang="en-US" dirty="0" smtClean="0">
                <a:effectLst/>
              </a:rPr>
              <a:t>VA Medical Center          </a:t>
            </a:r>
          </a:p>
          <a:p>
            <a:r>
              <a:rPr lang="en-US" dirty="0" smtClean="0">
                <a:effectLst/>
              </a:rPr>
              <a:t>	</a:t>
            </a:r>
            <a:r>
              <a:rPr lang="en-US" dirty="0" err="1" smtClean="0">
                <a:effectLst/>
              </a:rPr>
              <a:t>Spokane:</a:t>
            </a:r>
            <a:r>
              <a:rPr lang="en-US" dirty="0" err="1" smtClean="0">
                <a:effectLst/>
                <a:hlinkClick r:id="rId4" tooltip="Mann-Grandstaff VA Medical Center"/>
              </a:rPr>
              <a:t>Mann-Grandstaff</a:t>
            </a:r>
            <a:r>
              <a:rPr lang="en-US" dirty="0" smtClean="0">
                <a:effectLst/>
                <a:hlinkClick r:id="rId4" tooltip="Mann-Grandstaff VA Medical Center"/>
              </a:rPr>
              <a:t> VA Medical Center</a:t>
            </a:r>
            <a:r>
              <a:rPr lang="en-US" dirty="0" smtClean="0">
                <a:effectLst/>
              </a:rPr>
              <a:t>       </a:t>
            </a:r>
          </a:p>
          <a:p>
            <a:r>
              <a:rPr lang="en-US" dirty="0" smtClean="0">
                <a:effectLst/>
              </a:rPr>
              <a:t>	</a:t>
            </a:r>
            <a:r>
              <a:rPr lang="en-US" dirty="0" err="1" smtClean="0">
                <a:effectLst/>
              </a:rPr>
              <a:t>Vancouver:</a:t>
            </a:r>
            <a:r>
              <a:rPr lang="en-US" dirty="0" err="1" smtClean="0">
                <a:effectLst/>
                <a:hlinkClick r:id="rId5" tooltip="VA Portland Health Care System - Vancouver Campus"/>
              </a:rPr>
              <a:t>VA</a:t>
            </a:r>
            <a:r>
              <a:rPr lang="en-US" dirty="0" smtClean="0">
                <a:effectLst/>
                <a:hlinkClick r:id="rId5" tooltip="VA Portland Health Care System - Vancouver Campus"/>
              </a:rPr>
              <a:t> Portland Health Care System - Vancouver Campus</a:t>
            </a:r>
            <a:r>
              <a:rPr lang="en-US" dirty="0" smtClean="0">
                <a:effectLst/>
              </a:rPr>
              <a:t>       </a:t>
            </a:r>
          </a:p>
          <a:p>
            <a:r>
              <a:rPr lang="en-US" dirty="0" smtClean="0">
                <a:effectLst/>
              </a:rPr>
              <a:t>	Walla </a:t>
            </a:r>
            <a:r>
              <a:rPr lang="en-US" dirty="0" err="1" smtClean="0">
                <a:effectLst/>
              </a:rPr>
              <a:t>Walla:</a:t>
            </a:r>
            <a:r>
              <a:rPr lang="en-US" dirty="0" err="1" smtClean="0">
                <a:effectLst/>
                <a:hlinkClick r:id="rId6" tooltip="Jonathan M. Wainwright Memorial VA Medical Center"/>
              </a:rPr>
              <a:t>Jonathan</a:t>
            </a:r>
            <a:r>
              <a:rPr lang="en-US" dirty="0" smtClean="0">
                <a:effectLst/>
                <a:hlinkClick r:id="rId6" tooltip="Jonathan M. Wainwright Memorial VA Medical Center"/>
              </a:rPr>
              <a:t> M. Wainwright Memorial VA Medical Center</a:t>
            </a:r>
            <a:endParaRPr lang="en-US" dirty="0" smtClean="0">
              <a:effectLst/>
            </a:endParaRPr>
          </a:p>
          <a:p>
            <a:endParaRPr lang="en-US" dirty="0" smtClean="0">
              <a:effectLst/>
            </a:endParaRPr>
          </a:p>
          <a:p>
            <a:r>
              <a:rPr lang="en-US" dirty="0" err="1" smtClean="0">
                <a:effectLst/>
                <a:hlinkClick r:id="rId7"/>
              </a:rPr>
              <a:t>Sp</a:t>
            </a:r>
            <a:r>
              <a:rPr lang="en-US" dirty="0" smtClean="0">
                <a:effectLst/>
                <a:hlinkClick r:id="rId7"/>
              </a:rPr>
              <a:t> Co Vet Service Center</a:t>
            </a:r>
          </a:p>
          <a:p>
            <a:pPr lvl="1"/>
            <a:r>
              <a:rPr lang="en-US" dirty="0" smtClean="0">
                <a:effectLst/>
                <a:hlinkClick r:id="rId7"/>
              </a:rPr>
              <a:t>Nichols, </a:t>
            </a:r>
            <a:r>
              <a:rPr lang="en-US" dirty="0" err="1" smtClean="0">
                <a:effectLst/>
                <a:hlinkClick r:id="rId7"/>
              </a:rPr>
              <a:t>Cathrene</a:t>
            </a:r>
            <a:r>
              <a:rPr lang="en-US" dirty="0" smtClean="0">
                <a:effectLst/>
                <a:hlinkClick r:id="rId7"/>
              </a:rPr>
              <a:t> </a:t>
            </a:r>
            <a:r>
              <a:rPr lang="en-US" dirty="0" smtClean="0">
                <a:effectLst/>
              </a:rPr>
              <a:t>Director   477-3690 </a:t>
            </a:r>
          </a:p>
          <a:p>
            <a:pPr lvl="1"/>
            <a:r>
              <a:rPr lang="en-US" dirty="0" smtClean="0">
                <a:effectLst/>
                <a:hlinkClick r:id="rId8"/>
              </a:rPr>
              <a:t>Drake, Heather </a:t>
            </a:r>
            <a:r>
              <a:rPr lang="en-US" dirty="0" smtClean="0">
                <a:effectLst/>
              </a:rPr>
              <a:t>Operations Manager   509.477.3690 </a:t>
            </a:r>
          </a:p>
          <a:p>
            <a:pPr lvl="1"/>
            <a:r>
              <a:rPr lang="en-US" dirty="0" smtClean="0">
                <a:effectLst/>
                <a:hlinkClick r:id="rId9"/>
              </a:rPr>
              <a:t>Wall, Adrian </a:t>
            </a:r>
            <a:r>
              <a:rPr lang="en-US" dirty="0" smtClean="0">
                <a:effectLst/>
              </a:rPr>
              <a:t>Veteran Services Officer   509.477.3690 </a:t>
            </a:r>
          </a:p>
          <a:p>
            <a:pPr lvl="1"/>
            <a:r>
              <a:rPr lang="en-US" dirty="0" smtClean="0">
                <a:effectLst/>
                <a:hlinkClick r:id="rId10"/>
              </a:rPr>
              <a:t>Blackburn, Eric </a:t>
            </a:r>
            <a:r>
              <a:rPr lang="en-US" dirty="0" smtClean="0">
                <a:effectLst/>
              </a:rPr>
              <a:t>Veteran Services Officer   509-477-3690 </a:t>
            </a:r>
          </a:p>
          <a:p>
            <a:pPr lvl="1"/>
            <a:r>
              <a:rPr lang="en-US" dirty="0" smtClean="0">
                <a:effectLst/>
                <a:hlinkClick r:id="rId11"/>
              </a:rPr>
              <a:t>McGuire, Stephen </a:t>
            </a:r>
            <a:r>
              <a:rPr lang="en-US" dirty="0" smtClean="0">
                <a:effectLst/>
              </a:rPr>
              <a:t>Veteran Service Officer   509-477-3690 </a:t>
            </a:r>
          </a:p>
          <a:p>
            <a:pPr lvl="1"/>
            <a:r>
              <a:rPr lang="en-US" dirty="0" smtClean="0">
                <a:effectLst/>
                <a:hlinkClick r:id="rId12"/>
              </a:rPr>
              <a:t>Becker, Claudette </a:t>
            </a:r>
            <a:r>
              <a:rPr lang="en-US" dirty="0" smtClean="0">
                <a:effectLst/>
              </a:rPr>
              <a:t>Veteran Service Officer   509-477-3690 </a:t>
            </a:r>
          </a:p>
          <a:p>
            <a:pPr lvl="1"/>
            <a:r>
              <a:rPr lang="en-US" dirty="0" smtClean="0">
                <a:effectLst/>
                <a:hlinkClick r:id="rId13"/>
              </a:rPr>
              <a:t>Rushton, April </a:t>
            </a:r>
            <a:r>
              <a:rPr lang="en-US" dirty="0" smtClean="0">
                <a:effectLst/>
              </a:rPr>
              <a:t>Office Assistant   509.477.3690 </a:t>
            </a:r>
          </a:p>
          <a:p>
            <a:pPr lvl="1"/>
            <a:r>
              <a:rPr lang="en-US" dirty="0" smtClean="0">
                <a:effectLst/>
                <a:hlinkClick r:id="rId14"/>
              </a:rPr>
              <a:t>Tucker, Marvin </a:t>
            </a:r>
            <a:r>
              <a:rPr lang="en-US" dirty="0" smtClean="0">
                <a:effectLst/>
              </a:rPr>
              <a:t>Staff Assistant   509-477-3690 </a:t>
            </a:r>
            <a:endParaRPr lang="en-US" dirty="0"/>
          </a:p>
        </p:txBody>
      </p:sp>
      <p:sp>
        <p:nvSpPr>
          <p:cNvPr id="4" name="Slide Number Placeholder 3"/>
          <p:cNvSpPr>
            <a:spLocks noGrp="1"/>
          </p:cNvSpPr>
          <p:nvPr>
            <p:ph type="sldNum" sz="quarter" idx="10"/>
          </p:nvPr>
        </p:nvSpPr>
        <p:spPr/>
        <p:txBody>
          <a:bodyPr/>
          <a:lstStyle/>
          <a:p>
            <a:fld id="{CABD90B1-960C-4FB6-8FC1-E4866F804FEE}" type="slidenum">
              <a:rPr lang="en-US" smtClean="0"/>
              <a:t>23</a:t>
            </a:fld>
            <a:endParaRPr lang="en-US"/>
          </a:p>
        </p:txBody>
      </p:sp>
    </p:spTree>
    <p:extLst>
      <p:ext uri="{BB962C8B-B14F-4D97-AF65-F5344CB8AC3E}">
        <p14:creationId xmlns:p14="http://schemas.microsoft.com/office/powerpoint/2010/main" val="1903323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893" y="4183380"/>
            <a:ext cx="6776720" cy="5035550"/>
          </a:xfrm>
        </p:spPr>
        <p:txBody>
          <a:bodyPr/>
          <a:lstStyle/>
          <a:p>
            <a:endParaRPr lang="en-US" sz="900" dirty="0"/>
          </a:p>
        </p:txBody>
      </p:sp>
      <p:sp>
        <p:nvSpPr>
          <p:cNvPr id="4" name="Slide Number Placeholder 3"/>
          <p:cNvSpPr>
            <a:spLocks noGrp="1"/>
          </p:cNvSpPr>
          <p:nvPr>
            <p:ph type="sldNum" sz="quarter" idx="10"/>
          </p:nvPr>
        </p:nvSpPr>
        <p:spPr/>
        <p:txBody>
          <a:bodyPr/>
          <a:lstStyle/>
          <a:p>
            <a:fld id="{7CB60D17-9E10-49A9-9AB5-F51D883649F1}" type="slidenum">
              <a:rPr lang="en-US" smtClean="0"/>
              <a:t>25</a:t>
            </a:fld>
            <a:endParaRPr lang="en-US" dirty="0"/>
          </a:p>
        </p:txBody>
      </p:sp>
    </p:spTree>
    <p:extLst>
      <p:ext uri="{BB962C8B-B14F-4D97-AF65-F5344CB8AC3E}">
        <p14:creationId xmlns:p14="http://schemas.microsoft.com/office/powerpoint/2010/main" val="4293566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BD90B1-960C-4FB6-8FC1-E4866F804FEE}" type="slidenum">
              <a:rPr lang="en-US" smtClean="0"/>
              <a:t>2</a:t>
            </a:fld>
            <a:endParaRPr lang="en-US"/>
          </a:p>
        </p:txBody>
      </p:sp>
    </p:spTree>
    <p:extLst>
      <p:ext uri="{BB962C8B-B14F-4D97-AF65-F5344CB8AC3E}">
        <p14:creationId xmlns:p14="http://schemas.microsoft.com/office/powerpoint/2010/main" val="4084140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xfrm>
            <a:off x="228600" y="4415791"/>
            <a:ext cx="6400800" cy="4575810"/>
          </a:xfrm>
          <a:noFill/>
        </p:spPr>
        <p:txBody>
          <a:bodyPr wrap="square" numCol="1" anchor="t" anchorCtr="0" compatLnSpc="1">
            <a:prstTxWarp prst="textNoShape">
              <a:avLst/>
            </a:prstTxWarp>
            <a:normAutofit/>
          </a:bodyPr>
          <a:lstStyle/>
          <a:p>
            <a:endParaRPr lang="en-US" sz="1800" dirty="0">
              <a:latin typeface="Arial" charset="0"/>
              <a:cs typeface="Arial" charset="0"/>
            </a:endParaRPr>
          </a:p>
          <a:p>
            <a:endParaRPr lang="en-US" sz="1800" dirty="0">
              <a:latin typeface="Arial" charset="0"/>
              <a:cs typeface="Arial" charset="0"/>
            </a:endParaRPr>
          </a:p>
          <a:p>
            <a:endParaRPr lang="en-US" sz="1800"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BBC32F1E-E8A6-48D9-94D2-1434F2CF3078}" type="slidenum">
              <a:rPr lang="en-US" smtClean="0"/>
              <a:pPr>
                <a:defRPr/>
              </a:pPr>
              <a:t>26</a:t>
            </a:fld>
            <a:endParaRPr lang="en-US" dirty="0"/>
          </a:p>
        </p:txBody>
      </p:sp>
    </p:spTree>
    <p:extLst>
      <p:ext uri="{BB962C8B-B14F-4D97-AF65-F5344CB8AC3E}">
        <p14:creationId xmlns:p14="http://schemas.microsoft.com/office/powerpoint/2010/main" val="1659938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Second largest federal</a:t>
            </a:r>
            <a:r>
              <a:rPr lang="en-US" baseline="0" dirty="0" smtClean="0"/>
              <a:t> department</a:t>
            </a:r>
          </a:p>
          <a:p>
            <a:endParaRPr lang="en-US" baseline="0" dirty="0" smtClean="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000" b="0" i="0" kern="1200" dirty="0" smtClean="0">
                <a:solidFill>
                  <a:schemeClr val="tx1"/>
                </a:solidFill>
                <a:effectLst/>
                <a:latin typeface="+mn-lt"/>
                <a:ea typeface="+mn-ea"/>
                <a:cs typeface="+mn-cs"/>
                <a:hlinkClick r:id="rId3" action="ppaction://hlinkfile"/>
              </a:rPr>
              <a:t>Department of Defense</a:t>
            </a:r>
            <a:r>
              <a:rPr lang="en-US" sz="1000" b="0" i="0" kern="1200" dirty="0" smtClean="0">
                <a:solidFill>
                  <a:schemeClr val="tx1"/>
                </a:solidFill>
                <a:effectLst/>
                <a:latin typeface="+mn-lt"/>
                <a:ea typeface="+mn-ea"/>
                <a:cs typeface="+mn-cs"/>
              </a:rPr>
              <a:t/>
            </a:r>
            <a:br>
              <a:rPr lang="en-US" sz="1000" b="0" i="0" kern="1200" dirty="0" smtClean="0">
                <a:solidFill>
                  <a:schemeClr val="tx1"/>
                </a:solidFill>
                <a:effectLst/>
                <a:latin typeface="+mn-lt"/>
                <a:ea typeface="+mn-ea"/>
                <a:cs typeface="+mn-cs"/>
              </a:rPr>
            </a:br>
            <a:r>
              <a:rPr lang="en-US" sz="1000" b="0" i="0" kern="1200" dirty="0" smtClean="0">
                <a:solidFill>
                  <a:schemeClr val="tx1"/>
                </a:solidFill>
                <a:effectLst/>
                <a:latin typeface="+mn-lt"/>
                <a:ea typeface="+mn-ea"/>
                <a:cs typeface="+mn-cs"/>
              </a:rPr>
              <a:t>2) </a:t>
            </a:r>
            <a:r>
              <a:rPr lang="en-US" sz="1000" b="0" i="0" kern="1200" dirty="0" smtClean="0">
                <a:solidFill>
                  <a:schemeClr val="tx1"/>
                </a:solidFill>
                <a:effectLst/>
                <a:latin typeface="+mn-lt"/>
                <a:ea typeface="+mn-ea"/>
                <a:cs typeface="+mn-cs"/>
                <a:hlinkClick r:id="rId4" action="ppaction://hlinkfile"/>
              </a:rPr>
              <a:t>Department of Veterans Affairs</a:t>
            </a:r>
            <a:r>
              <a:rPr lang="en-US" sz="1000" b="0" i="0" kern="1200" dirty="0" smtClean="0">
                <a:solidFill>
                  <a:schemeClr val="tx1"/>
                </a:solidFill>
                <a:effectLst/>
                <a:latin typeface="+mn-lt"/>
                <a:ea typeface="+mn-ea"/>
                <a:cs typeface="+mn-cs"/>
              </a:rPr>
              <a:t/>
            </a:r>
            <a:br>
              <a:rPr lang="en-US" sz="1000" b="0" i="0" kern="1200" dirty="0" smtClean="0">
                <a:solidFill>
                  <a:schemeClr val="tx1"/>
                </a:solidFill>
                <a:effectLst/>
                <a:latin typeface="+mn-lt"/>
                <a:ea typeface="+mn-ea"/>
                <a:cs typeface="+mn-cs"/>
              </a:rPr>
            </a:br>
            <a:r>
              <a:rPr lang="en-US" sz="1000" b="0" i="0" kern="1200" dirty="0" smtClean="0">
                <a:solidFill>
                  <a:schemeClr val="tx1"/>
                </a:solidFill>
                <a:effectLst/>
                <a:latin typeface="+mn-lt"/>
                <a:ea typeface="+mn-ea"/>
                <a:cs typeface="+mn-cs"/>
              </a:rPr>
              <a:t>3) </a:t>
            </a:r>
            <a:r>
              <a:rPr lang="en-US" sz="1000" b="0" i="0" kern="1200" dirty="0" smtClean="0">
                <a:solidFill>
                  <a:schemeClr val="tx1"/>
                </a:solidFill>
                <a:effectLst/>
                <a:latin typeface="+mn-lt"/>
                <a:ea typeface="+mn-ea"/>
                <a:cs typeface="+mn-cs"/>
                <a:hlinkClick r:id="rId5" action="ppaction://hlinkfile"/>
              </a:rPr>
              <a:t>Department of Homeland Security</a:t>
            </a:r>
            <a:r>
              <a:rPr lang="en-US" sz="1000" b="0" i="0" kern="1200" dirty="0" smtClean="0">
                <a:solidFill>
                  <a:schemeClr val="tx1"/>
                </a:solidFill>
                <a:effectLst/>
                <a:latin typeface="+mn-lt"/>
                <a:ea typeface="+mn-ea"/>
                <a:cs typeface="+mn-cs"/>
              </a:rPr>
              <a:t/>
            </a:r>
            <a:br>
              <a:rPr lang="en-US" sz="1000" b="0" i="0" kern="1200" dirty="0" smtClean="0">
                <a:solidFill>
                  <a:schemeClr val="tx1"/>
                </a:solidFill>
                <a:effectLst/>
                <a:latin typeface="+mn-lt"/>
                <a:ea typeface="+mn-ea"/>
                <a:cs typeface="+mn-cs"/>
              </a:rPr>
            </a:br>
            <a:r>
              <a:rPr lang="en-US" sz="1000" b="0" i="0" kern="1200" dirty="0" smtClean="0">
                <a:solidFill>
                  <a:schemeClr val="tx1"/>
                </a:solidFill>
                <a:effectLst/>
                <a:latin typeface="+mn-lt"/>
                <a:ea typeface="+mn-ea"/>
                <a:cs typeface="+mn-cs"/>
              </a:rPr>
              <a:t>4) </a:t>
            </a:r>
            <a:r>
              <a:rPr lang="en-US" sz="1000" b="0" i="0" kern="1200" dirty="0" smtClean="0">
                <a:solidFill>
                  <a:schemeClr val="tx1"/>
                </a:solidFill>
                <a:effectLst/>
                <a:latin typeface="+mn-lt"/>
                <a:ea typeface="+mn-ea"/>
                <a:cs typeface="+mn-cs"/>
                <a:hlinkClick r:id="rId6" action="ppaction://hlinkfile"/>
              </a:rPr>
              <a:t>Department of Justice</a:t>
            </a:r>
            <a:r>
              <a:rPr lang="en-US" sz="1000" b="0" i="0" kern="1200" dirty="0" smtClean="0">
                <a:solidFill>
                  <a:schemeClr val="tx1"/>
                </a:solidFill>
                <a:effectLst/>
                <a:latin typeface="+mn-lt"/>
                <a:ea typeface="+mn-ea"/>
                <a:cs typeface="+mn-cs"/>
              </a:rPr>
              <a:t/>
            </a:r>
            <a:br>
              <a:rPr lang="en-US" sz="1000" b="0" i="0" kern="1200" dirty="0" smtClean="0">
                <a:solidFill>
                  <a:schemeClr val="tx1"/>
                </a:solidFill>
                <a:effectLst/>
                <a:latin typeface="+mn-lt"/>
                <a:ea typeface="+mn-ea"/>
                <a:cs typeface="+mn-cs"/>
              </a:rPr>
            </a:br>
            <a:r>
              <a:rPr lang="en-US" sz="1000" b="0" i="0" kern="1200" dirty="0" smtClean="0">
                <a:solidFill>
                  <a:schemeClr val="tx1"/>
                </a:solidFill>
                <a:effectLst/>
                <a:latin typeface="+mn-lt"/>
                <a:ea typeface="+mn-ea"/>
                <a:cs typeface="+mn-cs"/>
              </a:rPr>
              <a:t>5) </a:t>
            </a:r>
            <a:r>
              <a:rPr lang="en-US" sz="1000" b="0" i="0" kern="1200" dirty="0" smtClean="0">
                <a:solidFill>
                  <a:schemeClr val="tx1"/>
                </a:solidFill>
                <a:effectLst/>
                <a:latin typeface="+mn-lt"/>
                <a:ea typeface="+mn-ea"/>
                <a:cs typeface="+mn-cs"/>
                <a:hlinkClick r:id="rId7" action="ppaction://hlinkfile"/>
              </a:rPr>
              <a:t>Department of the Treasury</a:t>
            </a:r>
            <a:r>
              <a:rPr lang="en-US" sz="1000" b="0" i="0" kern="1200" dirty="0" smtClean="0">
                <a:solidFill>
                  <a:schemeClr val="tx1"/>
                </a:solidFill>
                <a:effectLst/>
                <a:latin typeface="+mn-lt"/>
                <a:ea typeface="+mn-ea"/>
                <a:cs typeface="+mn-cs"/>
              </a:rPr>
              <a:t/>
            </a:r>
            <a:br>
              <a:rPr lang="en-US" sz="1000" b="0" i="0" kern="1200" dirty="0" smtClean="0">
                <a:solidFill>
                  <a:schemeClr val="tx1"/>
                </a:solidFill>
                <a:effectLst/>
                <a:latin typeface="+mn-lt"/>
                <a:ea typeface="+mn-ea"/>
                <a:cs typeface="+mn-cs"/>
              </a:rPr>
            </a:br>
            <a:r>
              <a:rPr lang="en-US" sz="1000" b="0" i="0" kern="1200" dirty="0" smtClean="0">
                <a:solidFill>
                  <a:schemeClr val="tx1"/>
                </a:solidFill>
                <a:effectLst/>
                <a:latin typeface="+mn-lt"/>
                <a:ea typeface="+mn-ea"/>
                <a:cs typeface="+mn-cs"/>
              </a:rPr>
              <a:t>6) </a:t>
            </a:r>
            <a:r>
              <a:rPr lang="en-US" sz="1000" b="0" i="0" kern="1200" dirty="0" smtClean="0">
                <a:solidFill>
                  <a:schemeClr val="tx1"/>
                </a:solidFill>
                <a:effectLst/>
                <a:latin typeface="+mn-lt"/>
                <a:ea typeface="+mn-ea"/>
                <a:cs typeface="+mn-cs"/>
                <a:hlinkClick r:id="rId8" action="ppaction://hlinkfile"/>
              </a:rPr>
              <a:t>Department of Agriculture</a:t>
            </a:r>
            <a:r>
              <a:rPr lang="en-US" sz="1000" b="0" i="0" kern="1200" dirty="0" smtClean="0">
                <a:solidFill>
                  <a:schemeClr val="tx1"/>
                </a:solidFill>
                <a:effectLst/>
                <a:latin typeface="+mn-lt"/>
                <a:ea typeface="+mn-ea"/>
                <a:cs typeface="+mn-cs"/>
              </a:rPr>
              <a:t/>
            </a:r>
            <a:br>
              <a:rPr lang="en-US" sz="1000" b="0" i="0" kern="1200" dirty="0" smtClean="0">
                <a:solidFill>
                  <a:schemeClr val="tx1"/>
                </a:solidFill>
                <a:effectLst/>
                <a:latin typeface="+mn-lt"/>
                <a:ea typeface="+mn-ea"/>
                <a:cs typeface="+mn-cs"/>
              </a:rPr>
            </a:br>
            <a:r>
              <a:rPr lang="en-US" sz="1000" b="0" i="0" kern="1200" dirty="0" smtClean="0">
                <a:solidFill>
                  <a:schemeClr val="tx1"/>
                </a:solidFill>
                <a:effectLst/>
                <a:latin typeface="+mn-lt"/>
                <a:ea typeface="+mn-ea"/>
                <a:cs typeface="+mn-cs"/>
              </a:rPr>
              <a:t>7) </a:t>
            </a:r>
            <a:r>
              <a:rPr lang="en-US" sz="1000" b="0" i="0" kern="1200" dirty="0" smtClean="0">
                <a:solidFill>
                  <a:schemeClr val="tx1"/>
                </a:solidFill>
                <a:effectLst/>
                <a:latin typeface="+mn-lt"/>
                <a:ea typeface="+mn-ea"/>
                <a:cs typeface="+mn-cs"/>
                <a:hlinkClick r:id="rId9" action="ppaction://hlinkfile"/>
              </a:rPr>
              <a:t>Department of the Interior</a:t>
            </a:r>
            <a:r>
              <a:rPr lang="en-US" sz="1000" b="0" i="0" kern="1200" dirty="0" smtClean="0">
                <a:solidFill>
                  <a:schemeClr val="tx1"/>
                </a:solidFill>
                <a:effectLst/>
                <a:latin typeface="+mn-lt"/>
                <a:ea typeface="+mn-ea"/>
                <a:cs typeface="+mn-cs"/>
              </a:rPr>
              <a:t/>
            </a:r>
            <a:br>
              <a:rPr lang="en-US" sz="1000" b="0" i="0" kern="1200" dirty="0" smtClean="0">
                <a:solidFill>
                  <a:schemeClr val="tx1"/>
                </a:solidFill>
                <a:effectLst/>
                <a:latin typeface="+mn-lt"/>
                <a:ea typeface="+mn-ea"/>
                <a:cs typeface="+mn-cs"/>
              </a:rPr>
            </a:br>
            <a:r>
              <a:rPr lang="en-US" sz="1000" b="0" i="0" kern="1200" dirty="0" smtClean="0">
                <a:solidFill>
                  <a:schemeClr val="tx1"/>
                </a:solidFill>
                <a:effectLst/>
                <a:latin typeface="+mn-lt"/>
                <a:ea typeface="+mn-ea"/>
                <a:cs typeface="+mn-cs"/>
              </a:rPr>
              <a:t>8) </a:t>
            </a:r>
            <a:r>
              <a:rPr lang="en-US" sz="1000" b="0" i="0" kern="1200" dirty="0" smtClean="0">
                <a:solidFill>
                  <a:schemeClr val="tx1"/>
                </a:solidFill>
                <a:effectLst/>
                <a:latin typeface="+mn-lt"/>
                <a:ea typeface="+mn-ea"/>
                <a:cs typeface="+mn-cs"/>
                <a:hlinkClick r:id="rId10" action="ppaction://hlinkfile"/>
              </a:rPr>
              <a:t>Department of Health &amp; Human </a:t>
            </a:r>
            <a:r>
              <a:rPr lang="en-US" sz="1000" b="0" i="0" kern="1200" dirty="0" err="1" smtClean="0">
                <a:solidFill>
                  <a:schemeClr val="tx1"/>
                </a:solidFill>
                <a:effectLst/>
                <a:latin typeface="+mn-lt"/>
                <a:ea typeface="+mn-ea"/>
                <a:cs typeface="+mn-cs"/>
                <a:hlinkClick r:id="rId10" action="ppaction://hlinkfile"/>
              </a:rPr>
              <a:t>Svcs</a:t>
            </a:r>
            <a:r>
              <a:rPr lang="en-US" sz="1000" b="0" i="0" kern="1200" dirty="0" smtClean="0">
                <a:solidFill>
                  <a:schemeClr val="tx1"/>
                </a:solidFill>
                <a:effectLst/>
                <a:latin typeface="+mn-lt"/>
                <a:ea typeface="+mn-ea"/>
                <a:cs typeface="+mn-cs"/>
                <a:hlinkClick r:id="rId10" action="ppaction://hlinkfile"/>
              </a:rPr>
              <a:t>.</a:t>
            </a:r>
            <a:r>
              <a:rPr lang="en-US" sz="1000" b="0" i="0" kern="1200" dirty="0" smtClean="0">
                <a:solidFill>
                  <a:schemeClr val="tx1"/>
                </a:solidFill>
                <a:effectLst/>
                <a:latin typeface="+mn-lt"/>
                <a:ea typeface="+mn-ea"/>
                <a:cs typeface="+mn-cs"/>
              </a:rPr>
              <a:t/>
            </a:r>
            <a:br>
              <a:rPr lang="en-US" sz="1000" b="0" i="0" kern="1200" dirty="0" smtClean="0">
                <a:solidFill>
                  <a:schemeClr val="tx1"/>
                </a:solidFill>
                <a:effectLst/>
                <a:latin typeface="+mn-lt"/>
                <a:ea typeface="+mn-ea"/>
                <a:cs typeface="+mn-cs"/>
              </a:rPr>
            </a:br>
            <a:r>
              <a:rPr lang="en-US" sz="1000" b="0" i="0" kern="1200" dirty="0" smtClean="0">
                <a:solidFill>
                  <a:schemeClr val="tx1"/>
                </a:solidFill>
                <a:effectLst/>
                <a:latin typeface="+mn-lt"/>
                <a:ea typeface="+mn-ea"/>
                <a:cs typeface="+mn-cs"/>
              </a:rPr>
              <a:t>9) </a:t>
            </a:r>
            <a:r>
              <a:rPr lang="en-US" sz="1000" b="0" i="0" kern="1200" dirty="0" smtClean="0">
                <a:solidFill>
                  <a:schemeClr val="tx1"/>
                </a:solidFill>
                <a:effectLst/>
                <a:latin typeface="+mn-lt"/>
                <a:ea typeface="+mn-ea"/>
                <a:cs typeface="+mn-cs"/>
                <a:hlinkClick r:id="rId11" action="ppaction://hlinkfile"/>
              </a:rPr>
              <a:t>Department of Transportation</a:t>
            </a:r>
            <a:r>
              <a:rPr lang="en-US" sz="1000" b="0" i="0" kern="1200" dirty="0" smtClean="0">
                <a:solidFill>
                  <a:schemeClr val="tx1"/>
                </a:solidFill>
                <a:effectLst/>
                <a:latin typeface="+mn-lt"/>
                <a:ea typeface="+mn-ea"/>
                <a:cs typeface="+mn-cs"/>
              </a:rPr>
              <a:t/>
            </a:r>
            <a:br>
              <a:rPr lang="en-US" sz="1000" b="0" i="0" kern="1200" dirty="0" smtClean="0">
                <a:solidFill>
                  <a:schemeClr val="tx1"/>
                </a:solidFill>
                <a:effectLst/>
                <a:latin typeface="+mn-lt"/>
                <a:ea typeface="+mn-ea"/>
                <a:cs typeface="+mn-cs"/>
              </a:rPr>
            </a:br>
            <a:r>
              <a:rPr lang="en-US" sz="1000" b="0" i="0" kern="1200" dirty="0" smtClean="0">
                <a:solidFill>
                  <a:schemeClr val="tx1"/>
                </a:solidFill>
                <a:effectLst/>
                <a:latin typeface="+mn-lt"/>
                <a:ea typeface="+mn-ea"/>
                <a:cs typeface="+mn-cs"/>
              </a:rPr>
              <a:t>10) </a:t>
            </a:r>
            <a:r>
              <a:rPr lang="en-US" sz="1000" b="0" i="0" kern="1200" dirty="0" smtClean="0">
                <a:solidFill>
                  <a:schemeClr val="tx1"/>
                </a:solidFill>
                <a:effectLst/>
                <a:latin typeface="+mn-lt"/>
                <a:ea typeface="+mn-ea"/>
                <a:cs typeface="+mn-cs"/>
                <a:hlinkClick r:id="rId12" action="ppaction://hlinkfile"/>
              </a:rPr>
              <a:t>Department of Commerce</a:t>
            </a:r>
            <a:r>
              <a:rPr lang="en-US" sz="1000" b="0" i="0" kern="1200" dirty="0" smtClean="0">
                <a:solidFill>
                  <a:schemeClr val="tx1"/>
                </a:solidFill>
                <a:effectLst/>
                <a:latin typeface="+mn-lt"/>
                <a:ea typeface="+mn-ea"/>
                <a:cs typeface="+mn-cs"/>
              </a:rPr>
              <a:t/>
            </a:r>
            <a:br>
              <a:rPr lang="en-US" sz="1000" b="0" i="0" kern="1200" dirty="0" smtClean="0">
                <a:solidFill>
                  <a:schemeClr val="tx1"/>
                </a:solidFill>
                <a:effectLst/>
                <a:latin typeface="+mn-lt"/>
                <a:ea typeface="+mn-ea"/>
                <a:cs typeface="+mn-cs"/>
              </a:rPr>
            </a:br>
            <a:r>
              <a:rPr lang="en-US" sz="1000" b="0" i="0" kern="1200" dirty="0" smtClean="0">
                <a:solidFill>
                  <a:schemeClr val="tx1"/>
                </a:solidFill>
                <a:effectLst/>
                <a:latin typeface="+mn-lt"/>
                <a:ea typeface="+mn-ea"/>
                <a:cs typeface="+mn-cs"/>
              </a:rPr>
              <a:t>11) </a:t>
            </a:r>
            <a:r>
              <a:rPr lang="en-US" sz="1000" b="0" i="0" kern="1200" dirty="0" smtClean="0">
                <a:solidFill>
                  <a:schemeClr val="tx1"/>
                </a:solidFill>
                <a:effectLst/>
                <a:latin typeface="+mn-lt"/>
                <a:ea typeface="+mn-ea"/>
                <a:cs typeface="+mn-cs"/>
                <a:hlinkClick r:id="rId13" action="ppaction://hlinkfile"/>
              </a:rPr>
              <a:t>Department of State</a:t>
            </a:r>
            <a:r>
              <a:rPr lang="en-US" sz="1000" b="0" i="0" kern="1200" dirty="0" smtClean="0">
                <a:solidFill>
                  <a:schemeClr val="tx1"/>
                </a:solidFill>
                <a:effectLst/>
                <a:latin typeface="+mn-lt"/>
                <a:ea typeface="+mn-ea"/>
                <a:cs typeface="+mn-cs"/>
              </a:rPr>
              <a:t/>
            </a:r>
            <a:br>
              <a:rPr lang="en-US" sz="1000" b="0" i="0" kern="1200" dirty="0" smtClean="0">
                <a:solidFill>
                  <a:schemeClr val="tx1"/>
                </a:solidFill>
                <a:effectLst/>
                <a:latin typeface="+mn-lt"/>
                <a:ea typeface="+mn-ea"/>
                <a:cs typeface="+mn-cs"/>
              </a:rPr>
            </a:br>
            <a:r>
              <a:rPr lang="en-US" sz="1000" b="0" i="0" kern="1200" dirty="0" smtClean="0">
                <a:solidFill>
                  <a:schemeClr val="tx1"/>
                </a:solidFill>
                <a:effectLst/>
                <a:latin typeface="+mn-lt"/>
                <a:ea typeface="+mn-ea"/>
                <a:cs typeface="+mn-cs"/>
              </a:rPr>
              <a:t>12) </a:t>
            </a:r>
            <a:r>
              <a:rPr lang="en-US" sz="1000" b="0" i="0" kern="1200" dirty="0" smtClean="0">
                <a:solidFill>
                  <a:schemeClr val="tx1"/>
                </a:solidFill>
                <a:effectLst/>
                <a:latin typeface="+mn-lt"/>
                <a:ea typeface="+mn-ea"/>
                <a:cs typeface="+mn-cs"/>
                <a:hlinkClick r:id="rId14" action="ppaction://hlinkfile"/>
              </a:rPr>
              <a:t>Environmental Protection Agency</a:t>
            </a:r>
            <a:r>
              <a:rPr lang="en-US" sz="1000" b="0" i="0" kern="1200" dirty="0" smtClean="0">
                <a:solidFill>
                  <a:schemeClr val="tx1"/>
                </a:solidFill>
                <a:effectLst/>
                <a:latin typeface="+mn-lt"/>
                <a:ea typeface="+mn-ea"/>
                <a:cs typeface="+mn-cs"/>
              </a:rPr>
              <a:t/>
            </a:r>
            <a:br>
              <a:rPr lang="en-US" sz="10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13) </a:t>
            </a:r>
            <a:r>
              <a:rPr lang="en-US" sz="1200" b="0" i="0" kern="1200" dirty="0" smtClean="0">
                <a:solidFill>
                  <a:schemeClr val="tx1"/>
                </a:solidFill>
                <a:effectLst/>
                <a:latin typeface="+mn-lt"/>
                <a:ea typeface="+mn-ea"/>
                <a:cs typeface="+mn-cs"/>
                <a:hlinkClick r:id="rId15" action="ppaction://hlinkfile"/>
              </a:rPr>
              <a:t>Department of Labor</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14) </a:t>
            </a:r>
            <a:r>
              <a:rPr lang="en-US" sz="1200" b="0" i="0" kern="1200" dirty="0" smtClean="0">
                <a:solidFill>
                  <a:schemeClr val="tx1"/>
                </a:solidFill>
                <a:effectLst/>
                <a:latin typeface="+mn-lt"/>
                <a:ea typeface="+mn-ea"/>
                <a:cs typeface="+mn-cs"/>
                <a:hlinkClick r:id="rId16" action="ppaction://hlinkfile"/>
              </a:rPr>
              <a:t>Department of Energy</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15) </a:t>
            </a:r>
            <a:r>
              <a:rPr lang="en-US" sz="1200" b="0" i="0" kern="1200" dirty="0" smtClean="0">
                <a:solidFill>
                  <a:schemeClr val="tx1"/>
                </a:solidFill>
                <a:effectLst/>
                <a:latin typeface="+mn-lt"/>
                <a:ea typeface="+mn-ea"/>
                <a:cs typeface="+mn-cs"/>
                <a:hlinkClick r:id="rId17" action="ppaction://hlinkfile"/>
              </a:rPr>
              <a:t>Department of Housing &amp; Urban Dev.</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16) </a:t>
            </a:r>
            <a:r>
              <a:rPr lang="en-US" sz="1200" b="0" i="0" kern="1200" dirty="0" smtClean="0">
                <a:solidFill>
                  <a:schemeClr val="tx1"/>
                </a:solidFill>
                <a:effectLst/>
                <a:latin typeface="+mn-lt"/>
                <a:ea typeface="+mn-ea"/>
                <a:cs typeface="+mn-cs"/>
                <a:hlinkClick r:id="rId18" action="ppaction://hlinkfile"/>
              </a:rPr>
              <a:t>Department of Education</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b="1" dirty="0" smtClean="0">
                <a:effectLst/>
                <a:hlinkClick r:id="rId4" action="ppaction://hlinkfile"/>
              </a:rPr>
              <a:t>Department of Veterans Affairs (VA)</a:t>
            </a:r>
            <a:endParaRPr lang="en-US" dirty="0" smtClean="0"/>
          </a:p>
          <a:p>
            <a:r>
              <a:rPr lang="en-US" dirty="0" smtClean="0"/>
              <a:t>The VA manages and administers aid to veterans and their family members. In addition to 100,000 medical specialists, the VA also employs more than 125,000 support personnel at more than 1,000 facilities, including 163 hospitals, nationwide.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sz="1200" b="0" i="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sz="1200" b="0" i="0" kern="1200" dirty="0" smtClean="0">
              <a:solidFill>
                <a:schemeClr val="tx1"/>
              </a:solidFill>
              <a:effectLst/>
              <a:latin typeface="+mn-lt"/>
              <a:ea typeface="+mn-ea"/>
              <a:cs typeface="+mn-cs"/>
            </a:endParaRP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ABD90B1-960C-4FB6-8FC1-E4866F804FEE}" type="slidenum">
              <a:rPr lang="en-US" smtClean="0"/>
              <a:t>3</a:t>
            </a:fld>
            <a:endParaRPr lang="en-US"/>
          </a:p>
        </p:txBody>
      </p:sp>
    </p:spTree>
    <p:extLst>
      <p:ext uri="{BB962C8B-B14F-4D97-AF65-F5344CB8AC3E}">
        <p14:creationId xmlns:p14="http://schemas.microsoft.com/office/powerpoint/2010/main" val="181387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BD90B1-960C-4FB6-8FC1-E4866F804FEE}" type="slidenum">
              <a:rPr lang="en-US" smtClean="0"/>
              <a:t>4</a:t>
            </a:fld>
            <a:endParaRPr lang="en-US"/>
          </a:p>
        </p:txBody>
      </p:sp>
    </p:spTree>
    <p:extLst>
      <p:ext uri="{BB962C8B-B14F-4D97-AF65-F5344CB8AC3E}">
        <p14:creationId xmlns:p14="http://schemas.microsoft.com/office/powerpoint/2010/main" val="1528071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b="1" dirty="0" smtClean="0">
                <a:effectLst/>
              </a:rPr>
              <a:t>Program History and Background</a:t>
            </a:r>
          </a:p>
          <a:p>
            <a:r>
              <a:rPr lang="en-US" dirty="0" smtClean="0">
                <a:effectLst/>
              </a:rPr>
              <a:t>The federal government’s system of national cemeteries was first established during the Civil War. The Army operated most of the cemeteries until 1973 when they were transferred to the U.S. Department of Veterans Affairs (VA). Arlington National Cemetery is still operated by the Department of the Army. The National Park Service operates several historical national cemeteries such as Gettysburg and Vicksburg. An independent agency, the American Battle Monuments Commission, maintains cemeteries overseas for the dead of World War I and World War II. States have operated Veterans cemeteries since the War with Mexico.</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On July 17, 1862 Congress enacted legislation that authorized the President to purchase "cemetery grounds" to be used as national cemeteries "for soldiers who shall have died in the service of the country." Fourteen cemeteries were established that first year, including one in the sleepy Maryland town of Sharpsburg where 4,476 Union soldiers were laid to rest after the one day of terrible slaughter that was the Battle of Antietam. (By way of comparison, approximately 3,000 Americans, British and Canadians died on June 6, 1944, in the invasion of Normandy).  12 of those initial 14 are in the care of the VA.</a:t>
            </a:r>
            <a:endParaRPr lang="en-US" dirty="0" smtClean="0"/>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1973, Public Law 93-43 authorized the transfer of 82 national cemeteries from the Department of the Army to the Veterans Administration, now the Department of Veterans Affairs (VA). </a:t>
            </a:r>
            <a:endParaRPr lang="en-US" dirty="0" smtClean="0"/>
          </a:p>
          <a:p>
            <a:endParaRPr lang="en-US" dirty="0" smtClean="0"/>
          </a:p>
          <a:p>
            <a:r>
              <a:rPr lang="en-US" sz="1200" b="0" i="0" u="none" strike="noStrike" kern="1200" baseline="0" dirty="0" smtClean="0">
                <a:solidFill>
                  <a:schemeClr val="tx1"/>
                </a:solidFill>
                <a:latin typeface="+mn-lt"/>
                <a:ea typeface="+mn-ea"/>
                <a:cs typeface="+mn-cs"/>
              </a:rPr>
              <a:t>On Nov. 11, 1998, the President signed the Veterans Programs Enhancement Act of 1998 changing the name of the National Cemetery System (NCS) to the National Cemetery Administration (NCA). </a:t>
            </a:r>
            <a:endParaRPr lang="en-US" dirty="0" smtClean="0"/>
          </a:p>
          <a:p>
            <a:endParaRPr lang="en-US" dirty="0" smtClean="0"/>
          </a:p>
          <a:p>
            <a:r>
              <a:rPr lang="en-US" sz="1200" b="0" i="0" u="none" strike="noStrike" kern="1200" baseline="0" dirty="0" smtClean="0">
                <a:solidFill>
                  <a:schemeClr val="tx1"/>
                </a:solidFill>
                <a:latin typeface="+mn-lt"/>
                <a:ea typeface="+mn-ea"/>
                <a:cs typeface="+mn-cs"/>
              </a:rPr>
              <a:t>Today, there are 151 national cemeteries in all.  NCA (VA) administers 135 of them. Two national Cemeteries – Arlington and Soldiers Home – are still administered by the Army. </a:t>
            </a:r>
            <a:endParaRPr lang="en-US" dirty="0" smtClean="0"/>
          </a:p>
          <a:p>
            <a:endParaRPr lang="en-US" dirty="0" smtClean="0"/>
          </a:p>
          <a:p>
            <a:r>
              <a:rPr lang="en-US" dirty="0" smtClean="0"/>
              <a:t>3.5</a:t>
            </a:r>
            <a:r>
              <a:rPr lang="en-US" baseline="0" dirty="0" smtClean="0"/>
              <a:t> million gravesites</a:t>
            </a:r>
          </a:p>
          <a:p>
            <a:endParaRPr lang="en-US" baseline="0" dirty="0" smtClean="0"/>
          </a:p>
          <a:p>
            <a:r>
              <a:rPr lang="en-US" sz="1200" b="0" i="0" u="none" strike="noStrike" kern="1200" baseline="0" dirty="0" smtClean="0">
                <a:solidFill>
                  <a:schemeClr val="tx1"/>
                </a:solidFill>
                <a:latin typeface="+mn-lt"/>
                <a:ea typeface="+mn-ea"/>
                <a:cs typeface="+mn-cs"/>
              </a:rPr>
              <a:t>More than 350 recipients of the Medal of Honor are buried in VA's national cemeteries. </a:t>
            </a:r>
            <a:endParaRPr lang="en-US" dirty="0" smtClean="0"/>
          </a:p>
          <a:p>
            <a:endParaRPr lang="en-US" dirty="0" smtClean="0"/>
          </a:p>
          <a:p>
            <a:r>
              <a:rPr lang="en-US" dirty="0" smtClean="0"/>
              <a:t>135 National Cemeteries</a:t>
            </a:r>
          </a:p>
          <a:p>
            <a:endParaRPr lang="en-US" dirty="0" smtClean="0"/>
          </a:p>
          <a:p>
            <a:r>
              <a:rPr lang="en-US" dirty="0" smtClean="0"/>
              <a:t>1 National</a:t>
            </a:r>
            <a:r>
              <a:rPr lang="en-US" baseline="0" dirty="0" smtClean="0"/>
              <a:t> burial ground</a:t>
            </a:r>
          </a:p>
          <a:p>
            <a:endParaRPr lang="en-US" baseline="0" dirty="0" smtClean="0"/>
          </a:p>
          <a:p>
            <a:r>
              <a:rPr lang="en-US" baseline="0" dirty="0" smtClean="0"/>
              <a:t>33 Soldiers’ Lots &amp; Monument Sites in 41 states and Puerto Rico </a:t>
            </a:r>
          </a:p>
          <a:p>
            <a:endParaRPr lang="en-US" baseline="0" dirty="0" smtClean="0"/>
          </a:p>
          <a:p>
            <a:r>
              <a:rPr lang="en-US" baseline="0" dirty="0" smtClean="0"/>
              <a:t>Represents 21,400 acres, 57% of which are undeveloped coupled with developed open plots can accommodate 5.3 million graves</a:t>
            </a:r>
          </a:p>
          <a:p>
            <a:endParaRPr lang="en-US" dirty="0" smtClean="0"/>
          </a:p>
          <a:p>
            <a:r>
              <a:rPr lang="en-US" dirty="0" smtClean="0"/>
              <a:t>75</a:t>
            </a:r>
            <a:r>
              <a:rPr lang="en-US" baseline="0" dirty="0" smtClean="0"/>
              <a:t> are open to all interments</a:t>
            </a:r>
          </a:p>
          <a:p>
            <a:r>
              <a:rPr lang="en-US" baseline="0" dirty="0" smtClean="0"/>
              <a:t>17 can accommodate cremated remains and family member second interments</a:t>
            </a:r>
          </a:p>
          <a:p>
            <a:r>
              <a:rPr lang="en-US" baseline="0" dirty="0" smtClean="0"/>
              <a:t>41 subsequent interments only</a:t>
            </a:r>
          </a:p>
          <a:p>
            <a:endParaRPr lang="en-US" baseline="0" dirty="0" smtClean="0"/>
          </a:p>
          <a:p>
            <a:r>
              <a:rPr lang="en-US" baseline="0" dirty="0" smtClean="0"/>
              <a:t>66% of all interments occur at 20 busiest national cemeteries: </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Riverside (Calif.); Florida; Calverton, (N.Y.); Fort Snelling (Minn.); Jefferson Barracks (Mo.); Fort Logan (Colo.); Dallas - Ft. Worth (Texas); Fort Sam Houston (Texas); Great Lakes (Mich.); </a:t>
            </a:r>
            <a:r>
              <a:rPr lang="en-US" sz="1200" b="1" i="0" u="sng" strike="noStrike" kern="1200" baseline="0" dirty="0" smtClean="0">
                <a:solidFill>
                  <a:schemeClr val="tx1"/>
                </a:solidFill>
                <a:latin typeface="+mn-lt"/>
                <a:ea typeface="+mn-ea"/>
                <a:cs typeface="+mn-cs"/>
              </a:rPr>
              <a:t>Willamette (Ore.)</a:t>
            </a:r>
            <a:r>
              <a:rPr lang="en-US" sz="1200" b="0" i="0" u="none" strike="noStrike" kern="1200" baseline="0" dirty="0" smtClean="0">
                <a:solidFill>
                  <a:schemeClr val="tx1"/>
                </a:solidFill>
                <a:latin typeface="+mn-lt"/>
                <a:ea typeface="+mn-ea"/>
                <a:cs typeface="+mn-cs"/>
              </a:rPr>
              <a:t>; National Memorial Cemetery of Arizona; Sacramento Valley (Calif.); Abraham Lincoln (Ill.); Ft. Rosecrans / Miramar (Calif.); </a:t>
            </a:r>
            <a:r>
              <a:rPr lang="en-US" sz="1200" b="1" i="0" u="sng" strike="noStrike" kern="1200" baseline="0" dirty="0" smtClean="0">
                <a:solidFill>
                  <a:schemeClr val="tx1"/>
                </a:solidFill>
                <a:latin typeface="+mn-lt"/>
                <a:ea typeface="+mn-ea"/>
                <a:cs typeface="+mn-cs"/>
              </a:rPr>
              <a:t>Tahoma (Wash.)</a:t>
            </a:r>
            <a:r>
              <a:rPr lang="en-US" sz="1200" b="0" i="0" u="none" strike="noStrike" kern="1200" baseline="0" dirty="0" smtClean="0">
                <a:solidFill>
                  <a:schemeClr val="tx1"/>
                </a:solidFill>
                <a:latin typeface="+mn-lt"/>
                <a:ea typeface="+mn-ea"/>
                <a:cs typeface="+mn-cs"/>
              </a:rPr>
              <a:t>; Houston (Texas); Ohio Western Reserve; South Florida; Massachusetts; and Sarasota (Fla.) </a:t>
            </a:r>
            <a:r>
              <a:rPr lang="en-US" baseline="0" dirty="0" smtClean="0"/>
              <a:t> </a:t>
            </a:r>
          </a:p>
          <a:p>
            <a:endParaRPr lang="en-US" baseline="0" dirty="0" smtClean="0"/>
          </a:p>
          <a:p>
            <a:r>
              <a:rPr lang="en-US" sz="1200" b="0" i="0" u="none" strike="noStrike" kern="1200" baseline="0" dirty="0" smtClean="0">
                <a:solidFill>
                  <a:schemeClr val="tx1"/>
                </a:solidFill>
                <a:latin typeface="+mn-lt"/>
                <a:ea typeface="+mn-ea"/>
                <a:cs typeface="+mn-cs"/>
              </a:rPr>
              <a:t>VA recently implemented plans for new properties that will increase accessibility to a VA burial option. Two new cemeteries opened in Florida in FY 2016, Tallahassee and Cape Canaveral. Omaha opened in September for a total of three new national cemeteries opened in FY 2016. Western New York and Pike’s Peak, Colorado are planned to open in FY 2019. In addition, VA plans to increase burial access for Veterans by establishing seven more rural national cemeteries in sparsely populated rural locations across the country. NCA is also scheduled to open five Columbaria-only sites in New York, NY; Chicago, IL; Indianapolis, IN, Alameda, CA; and Los Angeles, CA by FY 2021.</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VA estimates that 553,000 Veterans in the United States and Puerto Rico died in 2016. Twenty percent of U.S. Veterans chose to be buried in a national or state Veterans cemetery in FY 2016. As new national and state Veterans cemeteries open, this percentage is expected to increase.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Today, there are more than 22 million living Veterans who have earned the honor of burial in a national cemetery .</a:t>
            </a: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ABD90B1-960C-4FB6-8FC1-E4866F804FEE}" type="slidenum">
              <a:rPr lang="en-US" smtClean="0"/>
              <a:t>6</a:t>
            </a:fld>
            <a:endParaRPr lang="en-US"/>
          </a:p>
        </p:txBody>
      </p:sp>
    </p:spTree>
    <p:extLst>
      <p:ext uri="{BB962C8B-B14F-4D97-AF65-F5344CB8AC3E}">
        <p14:creationId xmlns:p14="http://schemas.microsoft.com/office/powerpoint/2010/main" val="1906152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E9788D-9999-439A-9C2C-206FEA7F9A3F}" type="slidenum">
              <a:rPr lang="en-US" smtClean="0"/>
              <a:t>8</a:t>
            </a:fld>
            <a:endParaRPr lang="en-US" dirty="0"/>
          </a:p>
        </p:txBody>
      </p:sp>
    </p:spTree>
    <p:extLst>
      <p:ext uri="{BB962C8B-B14F-4D97-AF65-F5344CB8AC3E}">
        <p14:creationId xmlns:p14="http://schemas.microsoft.com/office/powerpoint/2010/main" val="1614039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5200 interments through 1</a:t>
            </a:r>
            <a:r>
              <a:rPr lang="en-US" baseline="0" dirty="0" smtClean="0"/>
              <a:t> Oct 18 </a:t>
            </a:r>
            <a:endParaRPr lang="en-US" dirty="0"/>
          </a:p>
        </p:txBody>
      </p:sp>
      <p:sp>
        <p:nvSpPr>
          <p:cNvPr id="4" name="Slide Number Placeholder 3"/>
          <p:cNvSpPr>
            <a:spLocks noGrp="1"/>
          </p:cNvSpPr>
          <p:nvPr>
            <p:ph type="sldNum" sz="quarter" idx="10"/>
          </p:nvPr>
        </p:nvSpPr>
        <p:spPr/>
        <p:txBody>
          <a:bodyPr/>
          <a:lstStyle/>
          <a:p>
            <a:fld id="{BFE9788D-9999-439A-9C2C-206FEA7F9A3F}" type="slidenum">
              <a:rPr lang="en-US" smtClean="0"/>
              <a:t>9</a:t>
            </a:fld>
            <a:endParaRPr lang="en-US" dirty="0"/>
          </a:p>
        </p:txBody>
      </p:sp>
    </p:spTree>
    <p:extLst>
      <p:ext uri="{BB962C8B-B14F-4D97-AF65-F5344CB8AC3E}">
        <p14:creationId xmlns:p14="http://schemas.microsoft.com/office/powerpoint/2010/main" val="2028564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E9788D-9999-439A-9C2C-206FEA7F9A3F}" type="slidenum">
              <a:rPr lang="en-US" smtClean="0"/>
              <a:t>10</a:t>
            </a:fld>
            <a:endParaRPr lang="en-US" dirty="0"/>
          </a:p>
        </p:txBody>
      </p:sp>
    </p:spTree>
    <p:extLst>
      <p:ext uri="{BB962C8B-B14F-4D97-AF65-F5344CB8AC3E}">
        <p14:creationId xmlns:p14="http://schemas.microsoft.com/office/powerpoint/2010/main" val="2962914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BD90B1-960C-4FB6-8FC1-E4866F804FEE}" type="slidenum">
              <a:rPr lang="en-US" smtClean="0"/>
              <a:t>11</a:t>
            </a:fld>
            <a:endParaRPr lang="en-US"/>
          </a:p>
        </p:txBody>
      </p:sp>
    </p:spTree>
    <p:extLst>
      <p:ext uri="{BB962C8B-B14F-4D97-AF65-F5344CB8AC3E}">
        <p14:creationId xmlns:p14="http://schemas.microsoft.com/office/powerpoint/2010/main" val="716573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A2BB28-F412-4031-9DD8-8A9C68322872}" type="datetime1">
              <a:rPr lang="en-US" smtClean="0"/>
              <a:t>7/10/2019</a:t>
            </a:fld>
            <a:endParaRPr lang="en-US"/>
          </a:p>
        </p:txBody>
      </p:sp>
      <p:sp>
        <p:nvSpPr>
          <p:cNvPr id="5" name="Footer Placeholder 4"/>
          <p:cNvSpPr>
            <a:spLocks noGrp="1"/>
          </p:cNvSpPr>
          <p:nvPr>
            <p:ph type="ftr" sz="quarter" idx="11"/>
          </p:nvPr>
        </p:nvSpPr>
        <p:spPr/>
        <p:txBody>
          <a:bodyPr/>
          <a:lstStyle/>
          <a:p>
            <a:r>
              <a:rPr lang="en-US" smtClean="0"/>
              <a:t>Keeping the Promise, Together</a:t>
            </a:r>
            <a:endParaRPr lang="en-US"/>
          </a:p>
        </p:txBody>
      </p:sp>
      <p:sp>
        <p:nvSpPr>
          <p:cNvPr id="6" name="Slide Number Placeholder 5"/>
          <p:cNvSpPr>
            <a:spLocks noGrp="1"/>
          </p:cNvSpPr>
          <p:nvPr>
            <p:ph type="sldNum" sz="quarter" idx="12"/>
          </p:nvPr>
        </p:nvSpPr>
        <p:spPr/>
        <p:txBody>
          <a:bodyPr/>
          <a:lstStyle/>
          <a:p>
            <a:fld id="{C320BF83-5EAB-4DF7-B03E-40C7C076A17C}" type="slidenum">
              <a:rPr lang="en-US" smtClean="0"/>
              <a:t>‹#›</a:t>
            </a:fld>
            <a:endParaRPr lang="en-US"/>
          </a:p>
        </p:txBody>
      </p:sp>
    </p:spTree>
    <p:extLst>
      <p:ext uri="{BB962C8B-B14F-4D97-AF65-F5344CB8AC3E}">
        <p14:creationId xmlns:p14="http://schemas.microsoft.com/office/powerpoint/2010/main" val="3966493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66806E-4B83-41B6-9E78-2AC74EBA8A49}" type="datetime1">
              <a:rPr lang="en-US" smtClean="0"/>
              <a:t>7/10/2019</a:t>
            </a:fld>
            <a:endParaRPr lang="en-US"/>
          </a:p>
        </p:txBody>
      </p:sp>
      <p:sp>
        <p:nvSpPr>
          <p:cNvPr id="5" name="Footer Placeholder 4"/>
          <p:cNvSpPr>
            <a:spLocks noGrp="1"/>
          </p:cNvSpPr>
          <p:nvPr>
            <p:ph type="ftr" sz="quarter" idx="11"/>
          </p:nvPr>
        </p:nvSpPr>
        <p:spPr/>
        <p:txBody>
          <a:bodyPr/>
          <a:lstStyle/>
          <a:p>
            <a:r>
              <a:rPr lang="en-US" smtClean="0"/>
              <a:t>Keeping the Promise, Together</a:t>
            </a:r>
            <a:endParaRPr lang="en-US"/>
          </a:p>
        </p:txBody>
      </p:sp>
      <p:sp>
        <p:nvSpPr>
          <p:cNvPr id="6" name="Slide Number Placeholder 5"/>
          <p:cNvSpPr>
            <a:spLocks noGrp="1"/>
          </p:cNvSpPr>
          <p:nvPr>
            <p:ph type="sldNum" sz="quarter" idx="12"/>
          </p:nvPr>
        </p:nvSpPr>
        <p:spPr/>
        <p:txBody>
          <a:bodyPr/>
          <a:lstStyle/>
          <a:p>
            <a:fld id="{C320BF83-5EAB-4DF7-B03E-40C7C076A17C}" type="slidenum">
              <a:rPr lang="en-US" smtClean="0"/>
              <a:t>‹#›</a:t>
            </a:fld>
            <a:endParaRPr lang="en-US"/>
          </a:p>
        </p:txBody>
      </p:sp>
    </p:spTree>
    <p:extLst>
      <p:ext uri="{BB962C8B-B14F-4D97-AF65-F5344CB8AC3E}">
        <p14:creationId xmlns:p14="http://schemas.microsoft.com/office/powerpoint/2010/main" val="399441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137EA0-C897-47FB-BD28-ABDB4552E0A7}" type="datetime1">
              <a:rPr lang="en-US" smtClean="0"/>
              <a:t>7/10/2019</a:t>
            </a:fld>
            <a:endParaRPr lang="en-US"/>
          </a:p>
        </p:txBody>
      </p:sp>
      <p:sp>
        <p:nvSpPr>
          <p:cNvPr id="5" name="Footer Placeholder 4"/>
          <p:cNvSpPr>
            <a:spLocks noGrp="1"/>
          </p:cNvSpPr>
          <p:nvPr>
            <p:ph type="ftr" sz="quarter" idx="11"/>
          </p:nvPr>
        </p:nvSpPr>
        <p:spPr/>
        <p:txBody>
          <a:bodyPr/>
          <a:lstStyle/>
          <a:p>
            <a:r>
              <a:rPr lang="en-US" smtClean="0"/>
              <a:t>Keeping the Promise, Together</a:t>
            </a:r>
            <a:endParaRPr lang="en-US"/>
          </a:p>
        </p:txBody>
      </p:sp>
      <p:sp>
        <p:nvSpPr>
          <p:cNvPr id="6" name="Slide Number Placeholder 5"/>
          <p:cNvSpPr>
            <a:spLocks noGrp="1"/>
          </p:cNvSpPr>
          <p:nvPr>
            <p:ph type="sldNum" sz="quarter" idx="12"/>
          </p:nvPr>
        </p:nvSpPr>
        <p:spPr/>
        <p:txBody>
          <a:bodyPr/>
          <a:lstStyle/>
          <a:p>
            <a:fld id="{C320BF83-5EAB-4DF7-B03E-40C7C076A17C}" type="slidenum">
              <a:rPr lang="en-US" smtClean="0"/>
              <a:t>‹#›</a:t>
            </a:fld>
            <a:endParaRPr lang="en-US"/>
          </a:p>
        </p:txBody>
      </p:sp>
    </p:spTree>
    <p:extLst>
      <p:ext uri="{BB962C8B-B14F-4D97-AF65-F5344CB8AC3E}">
        <p14:creationId xmlns:p14="http://schemas.microsoft.com/office/powerpoint/2010/main" val="2880592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4C9940-5545-4365-81F8-E68C6903020C}" type="datetime1">
              <a:rPr lang="en-US" smtClean="0"/>
              <a:t>7/10/2019</a:t>
            </a:fld>
            <a:endParaRPr lang="en-US"/>
          </a:p>
        </p:txBody>
      </p:sp>
      <p:sp>
        <p:nvSpPr>
          <p:cNvPr id="5" name="Footer Placeholder 4"/>
          <p:cNvSpPr>
            <a:spLocks noGrp="1"/>
          </p:cNvSpPr>
          <p:nvPr>
            <p:ph type="ftr" sz="quarter" idx="11"/>
          </p:nvPr>
        </p:nvSpPr>
        <p:spPr/>
        <p:txBody>
          <a:bodyPr/>
          <a:lstStyle/>
          <a:p>
            <a:r>
              <a:rPr lang="en-US" smtClean="0"/>
              <a:t>Keeping the Promise, Together</a:t>
            </a:r>
            <a:endParaRPr lang="en-US"/>
          </a:p>
        </p:txBody>
      </p:sp>
      <p:sp>
        <p:nvSpPr>
          <p:cNvPr id="6" name="Slide Number Placeholder 5"/>
          <p:cNvSpPr>
            <a:spLocks noGrp="1"/>
          </p:cNvSpPr>
          <p:nvPr>
            <p:ph type="sldNum" sz="quarter" idx="12"/>
          </p:nvPr>
        </p:nvSpPr>
        <p:spPr/>
        <p:txBody>
          <a:bodyPr/>
          <a:lstStyle/>
          <a:p>
            <a:fld id="{C320BF83-5EAB-4DF7-B03E-40C7C076A17C}" type="slidenum">
              <a:rPr lang="en-US" smtClean="0"/>
              <a:t>‹#›</a:t>
            </a:fld>
            <a:endParaRPr lang="en-US"/>
          </a:p>
        </p:txBody>
      </p:sp>
    </p:spTree>
    <p:extLst>
      <p:ext uri="{BB962C8B-B14F-4D97-AF65-F5344CB8AC3E}">
        <p14:creationId xmlns:p14="http://schemas.microsoft.com/office/powerpoint/2010/main" val="3242414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BB0DB3-4651-4D98-ABE5-DE30AC833419}" type="datetime1">
              <a:rPr lang="en-US" smtClean="0"/>
              <a:t>7/10/2019</a:t>
            </a:fld>
            <a:endParaRPr lang="en-US"/>
          </a:p>
        </p:txBody>
      </p:sp>
      <p:sp>
        <p:nvSpPr>
          <p:cNvPr id="5" name="Footer Placeholder 4"/>
          <p:cNvSpPr>
            <a:spLocks noGrp="1"/>
          </p:cNvSpPr>
          <p:nvPr>
            <p:ph type="ftr" sz="quarter" idx="11"/>
          </p:nvPr>
        </p:nvSpPr>
        <p:spPr/>
        <p:txBody>
          <a:bodyPr/>
          <a:lstStyle/>
          <a:p>
            <a:r>
              <a:rPr lang="en-US" smtClean="0"/>
              <a:t>Keeping the Promise, Together</a:t>
            </a:r>
            <a:endParaRPr lang="en-US"/>
          </a:p>
        </p:txBody>
      </p:sp>
      <p:sp>
        <p:nvSpPr>
          <p:cNvPr id="6" name="Slide Number Placeholder 5"/>
          <p:cNvSpPr>
            <a:spLocks noGrp="1"/>
          </p:cNvSpPr>
          <p:nvPr>
            <p:ph type="sldNum" sz="quarter" idx="12"/>
          </p:nvPr>
        </p:nvSpPr>
        <p:spPr/>
        <p:txBody>
          <a:bodyPr/>
          <a:lstStyle/>
          <a:p>
            <a:fld id="{C320BF83-5EAB-4DF7-B03E-40C7C076A17C}" type="slidenum">
              <a:rPr lang="en-US" smtClean="0"/>
              <a:t>‹#›</a:t>
            </a:fld>
            <a:endParaRPr lang="en-US"/>
          </a:p>
        </p:txBody>
      </p:sp>
    </p:spTree>
    <p:extLst>
      <p:ext uri="{BB962C8B-B14F-4D97-AF65-F5344CB8AC3E}">
        <p14:creationId xmlns:p14="http://schemas.microsoft.com/office/powerpoint/2010/main" val="1985058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6D499E-F661-4088-8076-3C03EC847498}" type="datetime1">
              <a:rPr lang="en-US" smtClean="0"/>
              <a:t>7/10/2019</a:t>
            </a:fld>
            <a:endParaRPr lang="en-US"/>
          </a:p>
        </p:txBody>
      </p:sp>
      <p:sp>
        <p:nvSpPr>
          <p:cNvPr id="6" name="Footer Placeholder 5"/>
          <p:cNvSpPr>
            <a:spLocks noGrp="1"/>
          </p:cNvSpPr>
          <p:nvPr>
            <p:ph type="ftr" sz="quarter" idx="11"/>
          </p:nvPr>
        </p:nvSpPr>
        <p:spPr/>
        <p:txBody>
          <a:bodyPr/>
          <a:lstStyle/>
          <a:p>
            <a:r>
              <a:rPr lang="en-US" smtClean="0"/>
              <a:t>Keeping the Promise, Together</a:t>
            </a:r>
            <a:endParaRPr lang="en-US"/>
          </a:p>
        </p:txBody>
      </p:sp>
      <p:sp>
        <p:nvSpPr>
          <p:cNvPr id="7" name="Slide Number Placeholder 6"/>
          <p:cNvSpPr>
            <a:spLocks noGrp="1"/>
          </p:cNvSpPr>
          <p:nvPr>
            <p:ph type="sldNum" sz="quarter" idx="12"/>
          </p:nvPr>
        </p:nvSpPr>
        <p:spPr/>
        <p:txBody>
          <a:bodyPr/>
          <a:lstStyle/>
          <a:p>
            <a:fld id="{C320BF83-5EAB-4DF7-B03E-40C7C076A17C}" type="slidenum">
              <a:rPr lang="en-US" smtClean="0"/>
              <a:t>‹#›</a:t>
            </a:fld>
            <a:endParaRPr lang="en-US"/>
          </a:p>
        </p:txBody>
      </p:sp>
    </p:spTree>
    <p:extLst>
      <p:ext uri="{BB962C8B-B14F-4D97-AF65-F5344CB8AC3E}">
        <p14:creationId xmlns:p14="http://schemas.microsoft.com/office/powerpoint/2010/main" val="1867051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89B35A-F5F6-4119-921D-DADFDC155192}" type="datetime1">
              <a:rPr lang="en-US" smtClean="0"/>
              <a:t>7/10/2019</a:t>
            </a:fld>
            <a:endParaRPr lang="en-US"/>
          </a:p>
        </p:txBody>
      </p:sp>
      <p:sp>
        <p:nvSpPr>
          <p:cNvPr id="8" name="Footer Placeholder 7"/>
          <p:cNvSpPr>
            <a:spLocks noGrp="1"/>
          </p:cNvSpPr>
          <p:nvPr>
            <p:ph type="ftr" sz="quarter" idx="11"/>
          </p:nvPr>
        </p:nvSpPr>
        <p:spPr/>
        <p:txBody>
          <a:bodyPr/>
          <a:lstStyle/>
          <a:p>
            <a:r>
              <a:rPr lang="en-US" smtClean="0"/>
              <a:t>Keeping the Promise, Together</a:t>
            </a:r>
            <a:endParaRPr lang="en-US"/>
          </a:p>
        </p:txBody>
      </p:sp>
      <p:sp>
        <p:nvSpPr>
          <p:cNvPr id="9" name="Slide Number Placeholder 8"/>
          <p:cNvSpPr>
            <a:spLocks noGrp="1"/>
          </p:cNvSpPr>
          <p:nvPr>
            <p:ph type="sldNum" sz="quarter" idx="12"/>
          </p:nvPr>
        </p:nvSpPr>
        <p:spPr/>
        <p:txBody>
          <a:bodyPr/>
          <a:lstStyle/>
          <a:p>
            <a:fld id="{C320BF83-5EAB-4DF7-B03E-40C7C076A17C}" type="slidenum">
              <a:rPr lang="en-US" smtClean="0"/>
              <a:t>‹#›</a:t>
            </a:fld>
            <a:endParaRPr lang="en-US"/>
          </a:p>
        </p:txBody>
      </p:sp>
    </p:spTree>
    <p:extLst>
      <p:ext uri="{BB962C8B-B14F-4D97-AF65-F5344CB8AC3E}">
        <p14:creationId xmlns:p14="http://schemas.microsoft.com/office/powerpoint/2010/main" val="2371011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239223-E3E4-4758-B035-56BED5D22BD4}" type="datetime1">
              <a:rPr lang="en-US" smtClean="0"/>
              <a:t>7/10/2019</a:t>
            </a:fld>
            <a:endParaRPr lang="en-US"/>
          </a:p>
        </p:txBody>
      </p:sp>
      <p:sp>
        <p:nvSpPr>
          <p:cNvPr id="4" name="Footer Placeholder 3"/>
          <p:cNvSpPr>
            <a:spLocks noGrp="1"/>
          </p:cNvSpPr>
          <p:nvPr>
            <p:ph type="ftr" sz="quarter" idx="11"/>
          </p:nvPr>
        </p:nvSpPr>
        <p:spPr/>
        <p:txBody>
          <a:bodyPr/>
          <a:lstStyle/>
          <a:p>
            <a:r>
              <a:rPr lang="en-US" smtClean="0"/>
              <a:t>Keeping the Promise, Together</a:t>
            </a:r>
            <a:endParaRPr lang="en-US"/>
          </a:p>
        </p:txBody>
      </p:sp>
      <p:sp>
        <p:nvSpPr>
          <p:cNvPr id="5" name="Slide Number Placeholder 4"/>
          <p:cNvSpPr>
            <a:spLocks noGrp="1"/>
          </p:cNvSpPr>
          <p:nvPr>
            <p:ph type="sldNum" sz="quarter" idx="12"/>
          </p:nvPr>
        </p:nvSpPr>
        <p:spPr/>
        <p:txBody>
          <a:bodyPr/>
          <a:lstStyle/>
          <a:p>
            <a:fld id="{C320BF83-5EAB-4DF7-B03E-40C7C076A17C}" type="slidenum">
              <a:rPr lang="en-US" smtClean="0"/>
              <a:t>‹#›</a:t>
            </a:fld>
            <a:endParaRPr lang="en-US"/>
          </a:p>
        </p:txBody>
      </p:sp>
    </p:spTree>
    <p:extLst>
      <p:ext uri="{BB962C8B-B14F-4D97-AF65-F5344CB8AC3E}">
        <p14:creationId xmlns:p14="http://schemas.microsoft.com/office/powerpoint/2010/main" val="655033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C465EE-C6A2-4A13-BB0C-F4ADC666BD1C}" type="datetime1">
              <a:rPr lang="en-US" smtClean="0"/>
              <a:t>7/10/2019</a:t>
            </a:fld>
            <a:endParaRPr lang="en-US"/>
          </a:p>
        </p:txBody>
      </p:sp>
      <p:sp>
        <p:nvSpPr>
          <p:cNvPr id="3" name="Footer Placeholder 2"/>
          <p:cNvSpPr>
            <a:spLocks noGrp="1"/>
          </p:cNvSpPr>
          <p:nvPr>
            <p:ph type="ftr" sz="quarter" idx="11"/>
          </p:nvPr>
        </p:nvSpPr>
        <p:spPr/>
        <p:txBody>
          <a:bodyPr/>
          <a:lstStyle/>
          <a:p>
            <a:r>
              <a:rPr lang="en-US" smtClean="0"/>
              <a:t>Keeping the Promise, Together</a:t>
            </a:r>
            <a:endParaRPr lang="en-US"/>
          </a:p>
        </p:txBody>
      </p:sp>
      <p:sp>
        <p:nvSpPr>
          <p:cNvPr id="4" name="Slide Number Placeholder 3"/>
          <p:cNvSpPr>
            <a:spLocks noGrp="1"/>
          </p:cNvSpPr>
          <p:nvPr>
            <p:ph type="sldNum" sz="quarter" idx="12"/>
          </p:nvPr>
        </p:nvSpPr>
        <p:spPr/>
        <p:txBody>
          <a:bodyPr/>
          <a:lstStyle/>
          <a:p>
            <a:fld id="{C320BF83-5EAB-4DF7-B03E-40C7C076A17C}" type="slidenum">
              <a:rPr lang="en-US" smtClean="0"/>
              <a:t>‹#›</a:t>
            </a:fld>
            <a:endParaRPr lang="en-US"/>
          </a:p>
        </p:txBody>
      </p:sp>
    </p:spTree>
    <p:extLst>
      <p:ext uri="{BB962C8B-B14F-4D97-AF65-F5344CB8AC3E}">
        <p14:creationId xmlns:p14="http://schemas.microsoft.com/office/powerpoint/2010/main" val="519661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7E01E5-89DB-4EFA-8267-8E0AF10AC8F1}" type="datetime1">
              <a:rPr lang="en-US" smtClean="0"/>
              <a:t>7/10/2019</a:t>
            </a:fld>
            <a:endParaRPr lang="en-US"/>
          </a:p>
        </p:txBody>
      </p:sp>
      <p:sp>
        <p:nvSpPr>
          <p:cNvPr id="6" name="Footer Placeholder 5"/>
          <p:cNvSpPr>
            <a:spLocks noGrp="1"/>
          </p:cNvSpPr>
          <p:nvPr>
            <p:ph type="ftr" sz="quarter" idx="11"/>
          </p:nvPr>
        </p:nvSpPr>
        <p:spPr/>
        <p:txBody>
          <a:bodyPr/>
          <a:lstStyle/>
          <a:p>
            <a:r>
              <a:rPr lang="en-US" smtClean="0"/>
              <a:t>Keeping the Promise, Together</a:t>
            </a:r>
            <a:endParaRPr lang="en-US"/>
          </a:p>
        </p:txBody>
      </p:sp>
      <p:sp>
        <p:nvSpPr>
          <p:cNvPr id="7" name="Slide Number Placeholder 6"/>
          <p:cNvSpPr>
            <a:spLocks noGrp="1"/>
          </p:cNvSpPr>
          <p:nvPr>
            <p:ph type="sldNum" sz="quarter" idx="12"/>
          </p:nvPr>
        </p:nvSpPr>
        <p:spPr/>
        <p:txBody>
          <a:bodyPr/>
          <a:lstStyle/>
          <a:p>
            <a:fld id="{C320BF83-5EAB-4DF7-B03E-40C7C076A17C}" type="slidenum">
              <a:rPr lang="en-US" smtClean="0"/>
              <a:t>‹#›</a:t>
            </a:fld>
            <a:endParaRPr lang="en-US"/>
          </a:p>
        </p:txBody>
      </p:sp>
    </p:spTree>
    <p:extLst>
      <p:ext uri="{BB962C8B-B14F-4D97-AF65-F5344CB8AC3E}">
        <p14:creationId xmlns:p14="http://schemas.microsoft.com/office/powerpoint/2010/main" val="943446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F2D05F-A5CA-4229-AE32-D7D5A3E45048}" type="datetime1">
              <a:rPr lang="en-US" smtClean="0"/>
              <a:t>7/10/2019</a:t>
            </a:fld>
            <a:endParaRPr lang="en-US"/>
          </a:p>
        </p:txBody>
      </p:sp>
      <p:sp>
        <p:nvSpPr>
          <p:cNvPr id="6" name="Footer Placeholder 5"/>
          <p:cNvSpPr>
            <a:spLocks noGrp="1"/>
          </p:cNvSpPr>
          <p:nvPr>
            <p:ph type="ftr" sz="quarter" idx="11"/>
          </p:nvPr>
        </p:nvSpPr>
        <p:spPr/>
        <p:txBody>
          <a:bodyPr/>
          <a:lstStyle/>
          <a:p>
            <a:r>
              <a:rPr lang="en-US" smtClean="0"/>
              <a:t>Keeping the Promise, Together</a:t>
            </a:r>
            <a:endParaRPr lang="en-US"/>
          </a:p>
        </p:txBody>
      </p:sp>
      <p:sp>
        <p:nvSpPr>
          <p:cNvPr id="7" name="Slide Number Placeholder 6"/>
          <p:cNvSpPr>
            <a:spLocks noGrp="1"/>
          </p:cNvSpPr>
          <p:nvPr>
            <p:ph type="sldNum" sz="quarter" idx="12"/>
          </p:nvPr>
        </p:nvSpPr>
        <p:spPr/>
        <p:txBody>
          <a:bodyPr/>
          <a:lstStyle/>
          <a:p>
            <a:fld id="{C320BF83-5EAB-4DF7-B03E-40C7C076A17C}" type="slidenum">
              <a:rPr lang="en-US" smtClean="0"/>
              <a:t>‹#›</a:t>
            </a:fld>
            <a:endParaRPr lang="en-US"/>
          </a:p>
        </p:txBody>
      </p:sp>
    </p:spTree>
    <p:extLst>
      <p:ext uri="{BB962C8B-B14F-4D97-AF65-F5344CB8AC3E}">
        <p14:creationId xmlns:p14="http://schemas.microsoft.com/office/powerpoint/2010/main" val="1678584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5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AC6B34-71DA-450E-9753-63F7C330025B}" type="datetime1">
              <a:rPr lang="en-US" smtClean="0"/>
              <a:t>7/10/2019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Keeping the Promise, Together</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20BF83-5EAB-4DF7-B03E-40C7C076A17C}" type="slidenum">
              <a:rPr lang="en-US" smtClean="0"/>
              <a:t>‹#›</a:t>
            </a:fld>
            <a:endParaRPr lang="en-US"/>
          </a:p>
        </p:txBody>
      </p:sp>
    </p:spTree>
    <p:extLst>
      <p:ext uri="{BB962C8B-B14F-4D97-AF65-F5344CB8AC3E}">
        <p14:creationId xmlns:p14="http://schemas.microsoft.com/office/powerpoint/2010/main" val="1316948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hyperlink" Target="http://www.cem/va.gov"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www.vetcenter.va.gov/"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hyperlink" Target="https://www.spokanecounty.org/1122/Veteran-Services" TargetMode="External"/><Relationship Id="rId4" Type="http://schemas.openxmlformats.org/officeDocument/2006/relationships/hyperlink" Target="mailto:benefits@dva.wa.gov"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hyperlink" Target="mailto:cemetery@dva.wa.gov" TargetMode="External"/><Relationship Id="rId7"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www.cem.va.gov/cems/nchp/Tahoma.asp" TargetMode="External"/><Relationship Id="rId5" Type="http://schemas.openxmlformats.org/officeDocument/2006/relationships/hyperlink" Target="http://www.dva.wa.gov/about-wdva/brochures-and-newsletters" TargetMode="External"/><Relationship Id="rId4" Type="http://schemas.openxmlformats.org/officeDocument/2006/relationships/hyperlink" Target="mailto:benefits@dva.wa.gov"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va.gov/"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6.jpg"/><Relationship Id="rId4" Type="http://schemas.openxmlformats.org/officeDocument/2006/relationships/hyperlink" Target="http://www.cem.va.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DBD09D8-B0D1-491C-AE5B-8A1A5046CF66}" type="slidenum">
              <a:rPr lang="en-US"/>
              <a:pPr>
                <a:defRPr/>
              </a:pPr>
              <a:t>1</a:t>
            </a:fld>
            <a:endParaRPr lang="en-US" dirty="0"/>
          </a:p>
        </p:txBody>
      </p:sp>
      <p:pic>
        <p:nvPicPr>
          <p:cNvPr id="3075" name="Picture 2" descr="PowerPoint Title Slide.jpg"/>
          <p:cNvPicPr>
            <a:picLocks noChangeAspect="1"/>
          </p:cNvPicPr>
          <p:nvPr/>
        </p:nvPicPr>
        <p:blipFill>
          <a:blip r:embed="rId3" cstate="print"/>
          <a:srcRect/>
          <a:stretch>
            <a:fillRect/>
          </a:stretch>
        </p:blipFill>
        <p:spPr bwMode="auto">
          <a:xfrm>
            <a:off x="0" y="0"/>
            <a:ext cx="91440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w="9525">
            <a:noFill/>
            <a:miter lim="800000"/>
            <a:headEnd/>
            <a:tailEnd/>
          </a:ln>
        </p:spPr>
      </p:pic>
      <p:sp>
        <p:nvSpPr>
          <p:cNvPr id="3076" name="Rectangle 4"/>
          <p:cNvSpPr>
            <a:spLocks noChangeArrowheads="1"/>
          </p:cNvSpPr>
          <p:nvPr/>
        </p:nvSpPr>
        <p:spPr bwMode="auto">
          <a:xfrm>
            <a:off x="3276600" y="3886200"/>
            <a:ext cx="5791200" cy="1416050"/>
          </a:xfrm>
          <a:prstGeom prst="rect">
            <a:avLst/>
          </a:prstGeom>
          <a:noFill/>
          <a:ln w="12700">
            <a:noFill/>
            <a:miter lim="800000"/>
            <a:headEnd type="none" w="sm" len="sm"/>
            <a:tailEnd type="none" w="sm" len="sm"/>
          </a:ln>
        </p:spPr>
        <p:txBody>
          <a:bodyPr>
            <a:spAutoFit/>
          </a:bodyPr>
          <a:lstStyle/>
          <a:p>
            <a:r>
              <a:rPr lang="en-US" sz="3200" b="1" dirty="0" smtClean="0">
                <a:latin typeface="Arial" pitchFamily="34" charset="0"/>
                <a:cs typeface="Arial" pitchFamily="34" charset="0"/>
              </a:rPr>
              <a:t>Rudy Lopez</a:t>
            </a:r>
            <a:endParaRPr lang="en-US" sz="3200" b="1" dirty="0">
              <a:latin typeface="Arial" pitchFamily="34" charset="0"/>
              <a:cs typeface="Arial" pitchFamily="34" charset="0"/>
            </a:endParaRPr>
          </a:p>
          <a:p>
            <a:r>
              <a:rPr lang="en-US" b="1" dirty="0" smtClean="0">
                <a:latin typeface="Arial" pitchFamily="34" charset="0"/>
                <a:cs typeface="Arial" pitchFamily="34" charset="0"/>
              </a:rPr>
              <a:t>Cemetery Director</a:t>
            </a:r>
            <a:endParaRPr lang="en-US" b="1" dirty="0">
              <a:latin typeface="Arial" pitchFamily="34" charset="0"/>
              <a:cs typeface="Arial" pitchFamily="34" charset="0"/>
            </a:endParaRPr>
          </a:p>
          <a:p>
            <a:endParaRPr lang="en-US" b="1" dirty="0">
              <a:cs typeface="Arial" charset="0"/>
            </a:endParaRPr>
          </a:p>
          <a:p>
            <a:r>
              <a:rPr lang="en-US" b="1" dirty="0" smtClean="0">
                <a:latin typeface="Arial" pitchFamily="34" charset="0"/>
                <a:cs typeface="Arial" pitchFamily="34" charset="0"/>
              </a:rPr>
              <a:t>Jul 17, 2019 </a:t>
            </a:r>
            <a:endParaRPr lang="en-US" b="1" dirty="0">
              <a:latin typeface="Arial" pitchFamily="34" charset="0"/>
              <a:cs typeface="Arial" pitchFamily="34" charset="0"/>
            </a:endParaRPr>
          </a:p>
        </p:txBody>
      </p:sp>
      <p:sp>
        <p:nvSpPr>
          <p:cNvPr id="3077" name="Rectangle 5"/>
          <p:cNvSpPr>
            <a:spLocks noChangeArrowheads="1"/>
          </p:cNvSpPr>
          <p:nvPr/>
        </p:nvSpPr>
        <p:spPr bwMode="auto">
          <a:xfrm>
            <a:off x="1066800" y="1905000"/>
            <a:ext cx="7848600" cy="1938992"/>
          </a:xfrm>
          <a:prstGeom prst="rect">
            <a:avLst/>
          </a:prstGeom>
          <a:noFill/>
          <a:ln w="9525">
            <a:noFill/>
            <a:miter lim="800000"/>
            <a:headEnd/>
            <a:tailEnd/>
          </a:ln>
        </p:spPr>
        <p:txBody>
          <a:bodyPr wrap="square">
            <a:spAutoFit/>
          </a:bodyPr>
          <a:lstStyle/>
          <a:p>
            <a:pPr algn="r"/>
            <a:endParaRPr lang="en-US" sz="3200" b="1" dirty="0" smtClean="0">
              <a:latin typeface="Arial" pitchFamily="34" charset="0"/>
              <a:cs typeface="Arial" pitchFamily="34" charset="0"/>
            </a:endParaRPr>
          </a:p>
          <a:p>
            <a:pPr algn="r"/>
            <a:r>
              <a:rPr lang="en-US" sz="3200" b="1" dirty="0" smtClean="0">
                <a:latin typeface="Arial" pitchFamily="34" charset="0"/>
                <a:cs typeface="Arial" pitchFamily="34" charset="0"/>
              </a:rPr>
              <a:t>Veterans Burial Benefits  </a:t>
            </a:r>
            <a:endParaRPr lang="en-US" sz="3200" b="1" dirty="0">
              <a:latin typeface="Arial" pitchFamily="34" charset="0"/>
              <a:cs typeface="Arial" pitchFamily="34" charset="0"/>
            </a:endParaRPr>
          </a:p>
          <a:p>
            <a:pPr algn="r"/>
            <a:r>
              <a:rPr lang="en-US" sz="2800" b="1" i="1" dirty="0" smtClean="0">
                <a:latin typeface="Arial" pitchFamily="34" charset="0"/>
                <a:cs typeface="Arial" pitchFamily="34" charset="0"/>
              </a:rPr>
              <a:t>Serving Those Who Served </a:t>
            </a:r>
          </a:p>
          <a:p>
            <a:pPr algn="r"/>
            <a:r>
              <a:rPr lang="en-US" sz="2800" b="1" i="1" dirty="0" smtClean="0">
                <a:latin typeface="Arial" pitchFamily="34" charset="0"/>
                <a:cs typeface="Arial" pitchFamily="34" charset="0"/>
              </a:rPr>
              <a:t>4th Annual Conference</a:t>
            </a:r>
            <a:endParaRPr lang="en-US" sz="2800" b="1" i="1" dirty="0">
              <a:latin typeface="Arial" pitchFamily="34" charset="0"/>
              <a:cs typeface="Arial" pitchFamily="34" charset="0"/>
            </a:endParaRPr>
          </a:p>
        </p:txBody>
      </p:sp>
      <p:sp>
        <p:nvSpPr>
          <p:cNvPr id="3" name="TextBox 2"/>
          <p:cNvSpPr txBox="1"/>
          <p:nvPr/>
        </p:nvSpPr>
        <p:spPr>
          <a:xfrm>
            <a:off x="2209800" y="244475"/>
            <a:ext cx="6858000" cy="1523494"/>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100000" b="100000"/>
            </a:path>
            <a:tileRect t="-100000" r="-100000"/>
          </a:gradFill>
        </p:spPr>
        <p:txBody>
          <a:bodyPr wrap="square" rtlCol="0">
            <a:spAutoFit/>
          </a:bodyPr>
          <a:lstStyle/>
          <a:p>
            <a:r>
              <a:rPr lang="en-US" sz="3100" b="1" dirty="0" smtClean="0"/>
              <a:t>Washington Department of </a:t>
            </a:r>
          </a:p>
          <a:p>
            <a:r>
              <a:rPr lang="en-US" sz="3100" b="1" dirty="0" smtClean="0"/>
              <a:t>Veterans Affairs</a:t>
            </a:r>
          </a:p>
          <a:p>
            <a:r>
              <a:rPr lang="en-US" sz="3100" dirty="0" smtClean="0"/>
              <a:t>Veterans Cemetery, Medical Lake</a:t>
            </a:r>
            <a:endParaRPr lang="en-US" sz="3100" dirty="0"/>
          </a:p>
        </p:txBody>
      </p:sp>
      <p:pic>
        <p:nvPicPr>
          <p:cNvPr id="9" name="Picture 2" descr="C:\Users\rudyl\Pictures\WDVA Logo with mot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5746912"/>
            <a:ext cx="2366727" cy="916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613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Users\rudyl\Pictures\Mikes file\west side shel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4200" y="-1352550"/>
            <a:ext cx="17933988" cy="9564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6014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C:\Users\rudyl\Pictures\Mikes file\The Shel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8338" y="-911225"/>
            <a:ext cx="13020676" cy="868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171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t>Burial Benefits</a:t>
            </a:r>
            <a:endParaRPr lang="en-US" b="1" dirty="0"/>
          </a:p>
        </p:txBody>
      </p:sp>
      <p:sp>
        <p:nvSpPr>
          <p:cNvPr id="7" name="Content Placeholder 6"/>
          <p:cNvSpPr>
            <a:spLocks noGrp="1"/>
          </p:cNvSpPr>
          <p:nvPr>
            <p:ph sz="half" idx="1"/>
          </p:nvPr>
        </p:nvSpPr>
        <p:spPr>
          <a:xfrm>
            <a:off x="457200" y="1417638"/>
            <a:ext cx="8229600" cy="4938712"/>
          </a:xfrm>
        </p:spPr>
        <p:txBody>
          <a:bodyPr>
            <a:noAutofit/>
          </a:bodyPr>
          <a:lstStyle/>
          <a:p>
            <a:r>
              <a:rPr lang="en-US" sz="2400" b="1" dirty="0" smtClean="0"/>
              <a:t>Interment Plot</a:t>
            </a:r>
            <a:endParaRPr lang="en-US" sz="2400" b="1" dirty="0"/>
          </a:p>
          <a:p>
            <a:r>
              <a:rPr lang="en-US" sz="2400" b="1" dirty="0"/>
              <a:t>Grave Liner </a:t>
            </a:r>
            <a:r>
              <a:rPr lang="en-US" sz="2400" dirty="0" smtClean="0"/>
              <a:t>(traditional)</a:t>
            </a:r>
            <a:endParaRPr lang="en-US" sz="2400" dirty="0"/>
          </a:p>
          <a:p>
            <a:r>
              <a:rPr lang="en-US" sz="2400" b="1" dirty="0" smtClean="0"/>
              <a:t>Open &amp; Close Grave</a:t>
            </a:r>
            <a:endParaRPr lang="en-US" sz="2400" b="1" dirty="0"/>
          </a:p>
          <a:p>
            <a:r>
              <a:rPr lang="en-US" sz="2400" b="1" dirty="0" smtClean="0"/>
              <a:t>Perpetual Care </a:t>
            </a:r>
            <a:endParaRPr lang="en-US" sz="2400" b="1" dirty="0"/>
          </a:p>
          <a:p>
            <a:r>
              <a:rPr lang="en-US" sz="2400" b="1" dirty="0" smtClean="0"/>
              <a:t>Military Honors – </a:t>
            </a:r>
            <a:r>
              <a:rPr lang="en-US" sz="2400" dirty="0" smtClean="0"/>
              <a:t>PL 106-65 DOD, (Funeral Director </a:t>
            </a:r>
            <a:r>
              <a:rPr lang="en-US" sz="2400" dirty="0" err="1" smtClean="0"/>
              <a:t>Coord</a:t>
            </a:r>
            <a:r>
              <a:rPr lang="en-US" sz="2400" dirty="0" smtClean="0"/>
              <a:t>)</a:t>
            </a:r>
          </a:p>
          <a:p>
            <a:r>
              <a:rPr lang="en-US" sz="2400" b="1" i="1" u="sng" dirty="0" smtClean="0"/>
              <a:t>Headstone, marker or medallion</a:t>
            </a:r>
            <a:r>
              <a:rPr lang="en-US" sz="2400" b="1" dirty="0" smtClean="0"/>
              <a:t> </a:t>
            </a:r>
            <a:r>
              <a:rPr lang="en-US" sz="2400" dirty="0" smtClean="0"/>
              <a:t>(for vet or private cemetery)</a:t>
            </a:r>
            <a:endParaRPr lang="en-US" sz="2400" i="1" dirty="0" smtClean="0"/>
          </a:p>
          <a:p>
            <a:r>
              <a:rPr lang="en-US" sz="2400" b="1" i="1" u="sng" dirty="0" smtClean="0"/>
              <a:t>U.S. Burial Flag</a:t>
            </a:r>
            <a:r>
              <a:rPr lang="en-US" sz="2400" b="1" dirty="0" smtClean="0"/>
              <a:t> </a:t>
            </a:r>
            <a:r>
              <a:rPr lang="en-US" sz="2400" dirty="0" smtClean="0"/>
              <a:t>(FD or US Postal) </a:t>
            </a:r>
            <a:endParaRPr lang="en-US" sz="2400" i="1" u="sng" dirty="0" smtClean="0"/>
          </a:p>
          <a:p>
            <a:r>
              <a:rPr lang="en-US" sz="2400" b="1" i="1" u="sng" dirty="0" smtClean="0"/>
              <a:t>Presidential Memorial Certificate </a:t>
            </a:r>
          </a:p>
          <a:p>
            <a:r>
              <a:rPr lang="en-US" sz="2400" b="1" dirty="0" smtClean="0">
                <a:solidFill>
                  <a:srgbClr val="FF0000"/>
                </a:solidFill>
              </a:rPr>
              <a:t>*Urn/Casket, Prep, &amp; Transportation </a:t>
            </a:r>
            <a:r>
              <a:rPr lang="en-US" sz="2400" dirty="0" smtClean="0">
                <a:solidFill>
                  <a:srgbClr val="FF0000"/>
                </a:solidFill>
              </a:rPr>
              <a:t>family expenses unless veteran was service connected.  Limited funds available via claim, paid out after the fact </a:t>
            </a:r>
          </a:p>
        </p:txBody>
      </p:sp>
      <p:sp>
        <p:nvSpPr>
          <p:cNvPr id="4" name="Footer Placeholder 3"/>
          <p:cNvSpPr>
            <a:spLocks noGrp="1"/>
          </p:cNvSpPr>
          <p:nvPr>
            <p:ph type="ftr" sz="quarter" idx="11"/>
          </p:nvPr>
        </p:nvSpPr>
        <p:spPr/>
        <p:txBody>
          <a:bodyPr/>
          <a:lstStyle/>
          <a:p>
            <a:r>
              <a:rPr lang="en-US" smtClean="0"/>
              <a:t>Keeping the Promise, Together</a:t>
            </a:r>
            <a:endParaRPr lang="en-US"/>
          </a:p>
        </p:txBody>
      </p:sp>
      <p:sp>
        <p:nvSpPr>
          <p:cNvPr id="5" name="Slide Number Placeholder 4"/>
          <p:cNvSpPr>
            <a:spLocks noGrp="1"/>
          </p:cNvSpPr>
          <p:nvPr>
            <p:ph type="sldNum" sz="quarter" idx="12"/>
          </p:nvPr>
        </p:nvSpPr>
        <p:spPr/>
        <p:txBody>
          <a:bodyPr/>
          <a:lstStyle/>
          <a:p>
            <a:fld id="{C320BF83-5EAB-4DF7-B03E-40C7C076A17C}" type="slidenum">
              <a:rPr lang="en-US" smtClean="0"/>
              <a:t>12</a:t>
            </a:fld>
            <a:endParaRPr lang="en-US" dirty="0"/>
          </a:p>
        </p:txBody>
      </p:sp>
      <p:pic>
        <p:nvPicPr>
          <p:cNvPr id="8" name="Picture 2" descr="D:\Memorial_Day_2014_117.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049108" y="1219200"/>
            <a:ext cx="2703985" cy="1930981"/>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8974" y="1163549"/>
            <a:ext cx="3801704" cy="1986632"/>
          </a:xfrm>
          <a:prstGeom prst="rect">
            <a:avLst/>
          </a:prstGeom>
        </p:spPr>
      </p:pic>
    </p:spTree>
    <p:extLst>
      <p:ext uri="{BB962C8B-B14F-4D97-AF65-F5344CB8AC3E}">
        <p14:creationId xmlns:p14="http://schemas.microsoft.com/office/powerpoint/2010/main" val="3158839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Headstones, Markers  </a:t>
            </a:r>
            <a:endParaRPr lang="en-US" b="1" dirty="0"/>
          </a:p>
        </p:txBody>
      </p:sp>
      <p:sp>
        <p:nvSpPr>
          <p:cNvPr id="3" name="Content Placeholder 2"/>
          <p:cNvSpPr>
            <a:spLocks noGrp="1"/>
          </p:cNvSpPr>
          <p:nvPr>
            <p:ph sz="half" idx="1"/>
          </p:nvPr>
        </p:nvSpPr>
        <p:spPr/>
        <p:txBody>
          <a:bodyPr/>
          <a:lstStyle/>
          <a:p>
            <a:r>
              <a:rPr lang="en-US" dirty="0" smtClean="0"/>
              <a:t>VA Form 40-1330</a:t>
            </a:r>
          </a:p>
          <a:p>
            <a:r>
              <a:rPr lang="en-US" dirty="0"/>
              <a:t>Bronze</a:t>
            </a:r>
          </a:p>
          <a:p>
            <a:r>
              <a:rPr lang="en-US" dirty="0" smtClean="0"/>
              <a:t>Uprights</a:t>
            </a:r>
          </a:p>
          <a:p>
            <a:r>
              <a:rPr lang="en-US" dirty="0" smtClean="0"/>
              <a:t>Niche Cover</a:t>
            </a:r>
          </a:p>
          <a:p>
            <a:endParaRPr lang="en-US" dirty="0"/>
          </a:p>
        </p:txBody>
      </p:sp>
      <p:sp>
        <p:nvSpPr>
          <p:cNvPr id="5" name="Footer Placeholder 4"/>
          <p:cNvSpPr>
            <a:spLocks noGrp="1"/>
          </p:cNvSpPr>
          <p:nvPr>
            <p:ph type="ftr" sz="quarter" idx="11"/>
          </p:nvPr>
        </p:nvSpPr>
        <p:spPr/>
        <p:txBody>
          <a:bodyPr/>
          <a:lstStyle/>
          <a:p>
            <a:r>
              <a:rPr lang="en-US" smtClean="0"/>
              <a:t>Keeping the Promise, Together</a:t>
            </a:r>
            <a:endParaRPr lang="en-US"/>
          </a:p>
        </p:txBody>
      </p:sp>
      <p:sp>
        <p:nvSpPr>
          <p:cNvPr id="6" name="Slide Number Placeholder 5"/>
          <p:cNvSpPr>
            <a:spLocks noGrp="1"/>
          </p:cNvSpPr>
          <p:nvPr>
            <p:ph type="sldNum" sz="quarter" idx="12"/>
          </p:nvPr>
        </p:nvSpPr>
        <p:spPr/>
        <p:txBody>
          <a:bodyPr/>
          <a:lstStyle/>
          <a:p>
            <a:fld id="{C320BF83-5EAB-4DF7-B03E-40C7C076A17C}" type="slidenum">
              <a:rPr lang="en-US" smtClean="0"/>
              <a:t>13</a:t>
            </a:fld>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6417" y="1905000"/>
            <a:ext cx="2428875" cy="32385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2255" y="1407402"/>
            <a:ext cx="2702667" cy="1945398"/>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4799" y="3863181"/>
            <a:ext cx="4031311" cy="2272553"/>
          </a:xfrm>
          <a:prstGeom prst="rect">
            <a:avLst/>
          </a:prstGeom>
        </p:spPr>
      </p:pic>
    </p:spTree>
    <p:extLst>
      <p:ext uri="{BB962C8B-B14F-4D97-AF65-F5344CB8AC3E}">
        <p14:creationId xmlns:p14="http://schemas.microsoft.com/office/powerpoint/2010/main" val="19733494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Medallions</a:t>
            </a:r>
            <a:endParaRPr lang="en-US" b="1" dirty="0"/>
          </a:p>
        </p:txBody>
      </p:sp>
      <p:sp>
        <p:nvSpPr>
          <p:cNvPr id="3" name="Content Placeholder 2"/>
          <p:cNvSpPr>
            <a:spLocks noGrp="1"/>
          </p:cNvSpPr>
          <p:nvPr>
            <p:ph sz="half" idx="1"/>
          </p:nvPr>
        </p:nvSpPr>
        <p:spPr/>
        <p:txBody>
          <a:bodyPr/>
          <a:lstStyle/>
          <a:p>
            <a:r>
              <a:rPr lang="en-US" dirty="0" smtClean="0"/>
              <a:t>In Lieu of Marker</a:t>
            </a:r>
          </a:p>
          <a:p>
            <a:r>
              <a:rPr lang="en-US" dirty="0" smtClean="0"/>
              <a:t>For Privately Purchased Markers in Private Cemeteries</a:t>
            </a:r>
          </a:p>
          <a:p>
            <a:pPr lvl="1"/>
            <a:r>
              <a:rPr lang="en-US" dirty="0" smtClean="0"/>
              <a:t>Small  2” x 1.5”</a:t>
            </a:r>
          </a:p>
          <a:p>
            <a:pPr lvl="1"/>
            <a:r>
              <a:rPr lang="en-US" dirty="0" smtClean="0"/>
              <a:t>Medium 3.75” x 2.8”</a:t>
            </a:r>
          </a:p>
          <a:p>
            <a:pPr lvl="1"/>
            <a:r>
              <a:rPr lang="en-US" dirty="0" smtClean="0"/>
              <a:t>Large 6.75” x 4.75”</a:t>
            </a:r>
            <a:endParaRPr lang="en-US" dirty="0"/>
          </a:p>
          <a:p>
            <a:r>
              <a:rPr lang="en-US" dirty="0" smtClean="0"/>
              <a:t>VA Form 40-1330M</a:t>
            </a:r>
            <a:endParaRPr lang="en-US" dirty="0"/>
          </a:p>
        </p:txBody>
      </p:sp>
      <p:sp>
        <p:nvSpPr>
          <p:cNvPr id="5" name="Footer Placeholder 4"/>
          <p:cNvSpPr>
            <a:spLocks noGrp="1"/>
          </p:cNvSpPr>
          <p:nvPr>
            <p:ph type="ftr" sz="quarter" idx="11"/>
          </p:nvPr>
        </p:nvSpPr>
        <p:spPr/>
        <p:txBody>
          <a:bodyPr/>
          <a:lstStyle/>
          <a:p>
            <a:r>
              <a:rPr lang="en-US" smtClean="0"/>
              <a:t>Keeping the Promise, Together</a:t>
            </a:r>
            <a:endParaRPr lang="en-US"/>
          </a:p>
        </p:txBody>
      </p:sp>
      <p:sp>
        <p:nvSpPr>
          <p:cNvPr id="6" name="Slide Number Placeholder 5"/>
          <p:cNvSpPr>
            <a:spLocks noGrp="1"/>
          </p:cNvSpPr>
          <p:nvPr>
            <p:ph type="sldNum" sz="quarter" idx="12"/>
          </p:nvPr>
        </p:nvSpPr>
        <p:spPr/>
        <p:txBody>
          <a:bodyPr/>
          <a:lstStyle/>
          <a:p>
            <a:fld id="{C320BF83-5EAB-4DF7-B03E-40C7C076A17C}" type="slidenum">
              <a:rPr lang="en-US" smtClean="0"/>
              <a:t>14</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0550" y="2209800"/>
            <a:ext cx="4305300" cy="2253107"/>
          </a:xfrm>
          <a:prstGeom prst="rect">
            <a:avLst/>
          </a:prstGeom>
        </p:spPr>
      </p:pic>
    </p:spTree>
    <p:extLst>
      <p:ext uri="{BB962C8B-B14F-4D97-AF65-F5344CB8AC3E}">
        <p14:creationId xmlns:p14="http://schemas.microsoft.com/office/powerpoint/2010/main" val="13876878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Presidential Memorial Certificate</a:t>
            </a:r>
            <a:endParaRPr lang="en-US" b="1" dirty="0"/>
          </a:p>
        </p:txBody>
      </p:sp>
      <p:sp>
        <p:nvSpPr>
          <p:cNvPr id="3" name="Content Placeholder 2"/>
          <p:cNvSpPr>
            <a:spLocks noGrp="1"/>
          </p:cNvSpPr>
          <p:nvPr>
            <p:ph sz="half" idx="1"/>
          </p:nvPr>
        </p:nvSpPr>
        <p:spPr/>
        <p:txBody>
          <a:bodyPr/>
          <a:lstStyle/>
          <a:p>
            <a:r>
              <a:rPr lang="en-US" dirty="0" smtClean="0"/>
              <a:t>May request more than one copy</a:t>
            </a:r>
          </a:p>
          <a:p>
            <a:r>
              <a:rPr lang="en-US" dirty="0" smtClean="0"/>
              <a:t>VA </a:t>
            </a:r>
            <a:r>
              <a:rPr lang="en-US" dirty="0"/>
              <a:t>Form 40-0247</a:t>
            </a:r>
          </a:p>
          <a:p>
            <a:pPr lvl="1"/>
            <a:r>
              <a:rPr lang="en-US" dirty="0" smtClean="0"/>
              <a:t>DD214 &amp; DC</a:t>
            </a:r>
          </a:p>
          <a:p>
            <a:r>
              <a:rPr lang="en-US" dirty="0" smtClean="0"/>
              <a:t>~16 </a:t>
            </a:r>
            <a:r>
              <a:rPr lang="en-US" dirty="0"/>
              <a:t>Week Turnaround</a:t>
            </a:r>
          </a:p>
          <a:p>
            <a:pPr lvl="1"/>
            <a:r>
              <a:rPr lang="en-US" dirty="0" smtClean="0"/>
              <a:t>(202) 632-7300</a:t>
            </a:r>
            <a:endParaRPr lang="en-US" dirty="0"/>
          </a:p>
        </p:txBody>
      </p:sp>
      <p:sp>
        <p:nvSpPr>
          <p:cNvPr id="5" name="Footer Placeholder 4"/>
          <p:cNvSpPr>
            <a:spLocks noGrp="1"/>
          </p:cNvSpPr>
          <p:nvPr>
            <p:ph type="ftr" sz="quarter" idx="11"/>
          </p:nvPr>
        </p:nvSpPr>
        <p:spPr/>
        <p:txBody>
          <a:bodyPr/>
          <a:lstStyle/>
          <a:p>
            <a:r>
              <a:rPr lang="en-US" smtClean="0"/>
              <a:t>Keeping the Promise, Together</a:t>
            </a:r>
            <a:endParaRPr lang="en-US"/>
          </a:p>
        </p:txBody>
      </p:sp>
      <p:sp>
        <p:nvSpPr>
          <p:cNvPr id="6" name="Slide Number Placeholder 5"/>
          <p:cNvSpPr>
            <a:spLocks noGrp="1"/>
          </p:cNvSpPr>
          <p:nvPr>
            <p:ph type="sldNum" sz="quarter" idx="12"/>
          </p:nvPr>
        </p:nvSpPr>
        <p:spPr/>
        <p:txBody>
          <a:bodyPr/>
          <a:lstStyle/>
          <a:p>
            <a:fld id="{C320BF83-5EAB-4DF7-B03E-40C7C076A17C}" type="slidenum">
              <a:rPr lang="en-US" smtClean="0"/>
              <a:t>15</a:t>
            </a:fld>
            <a:endParaRPr lang="en-US"/>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18592" y="1600200"/>
            <a:ext cx="3497816" cy="4525963"/>
          </a:xfrm>
        </p:spPr>
      </p:pic>
    </p:spTree>
    <p:extLst>
      <p:ext uri="{BB962C8B-B14F-4D97-AF65-F5344CB8AC3E}">
        <p14:creationId xmlns:p14="http://schemas.microsoft.com/office/powerpoint/2010/main" val="37912564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t>Burial Eligibility </a:t>
            </a:r>
            <a:r>
              <a:rPr lang="en-US" b="1" dirty="0"/>
              <a:t>Criteria</a:t>
            </a:r>
          </a:p>
        </p:txBody>
      </p:sp>
      <p:sp>
        <p:nvSpPr>
          <p:cNvPr id="7" name="Content Placeholder 6"/>
          <p:cNvSpPr>
            <a:spLocks noGrp="1"/>
          </p:cNvSpPr>
          <p:nvPr>
            <p:ph sz="half" idx="1"/>
          </p:nvPr>
        </p:nvSpPr>
        <p:spPr>
          <a:xfrm>
            <a:off x="457200" y="1417638"/>
            <a:ext cx="8229600" cy="4938712"/>
          </a:xfrm>
        </p:spPr>
        <p:txBody>
          <a:bodyPr>
            <a:normAutofit lnSpcReduction="10000"/>
          </a:bodyPr>
          <a:lstStyle/>
          <a:p>
            <a:pPr marL="0" indent="0">
              <a:buNone/>
            </a:pPr>
            <a:r>
              <a:rPr lang="en-US" b="1" dirty="0" smtClean="0"/>
              <a:t>38 U.S.C. Section 2402 – burial in a veterans cemetery</a:t>
            </a:r>
          </a:p>
          <a:p>
            <a:r>
              <a:rPr lang="en-US" dirty="0" smtClean="0"/>
              <a:t>Member </a:t>
            </a:r>
            <a:r>
              <a:rPr lang="en-US" dirty="0"/>
              <a:t>of </a:t>
            </a:r>
            <a:r>
              <a:rPr lang="en-US" dirty="0" smtClean="0"/>
              <a:t>U.S. </a:t>
            </a:r>
            <a:r>
              <a:rPr lang="en-US" dirty="0"/>
              <a:t>Armed Forces who dies on </a:t>
            </a:r>
            <a:r>
              <a:rPr lang="en-US" dirty="0" smtClean="0"/>
              <a:t>AD</a:t>
            </a:r>
            <a:endParaRPr lang="en-US" dirty="0"/>
          </a:p>
          <a:p>
            <a:r>
              <a:rPr lang="en-US" dirty="0"/>
              <a:t>Any Veteran </a:t>
            </a:r>
            <a:r>
              <a:rPr lang="en-US" dirty="0" smtClean="0"/>
              <a:t>discharged </a:t>
            </a:r>
            <a:r>
              <a:rPr lang="en-US" dirty="0"/>
              <a:t>under qualifying conditions </a:t>
            </a:r>
            <a:r>
              <a:rPr lang="en-US" dirty="0" smtClean="0"/>
              <a:t>(honorable or general discharge)</a:t>
            </a:r>
            <a:endParaRPr lang="en-US" dirty="0"/>
          </a:p>
          <a:p>
            <a:r>
              <a:rPr lang="en-US" dirty="0"/>
              <a:t>National Guard </a:t>
            </a:r>
            <a:r>
              <a:rPr lang="en-US" dirty="0" smtClean="0"/>
              <a:t>&amp; </a:t>
            </a:r>
            <a:r>
              <a:rPr lang="en-US" dirty="0"/>
              <a:t>Reservists with 20 years of qualifying service, </a:t>
            </a:r>
            <a:r>
              <a:rPr lang="en-US" dirty="0" smtClean="0"/>
              <a:t>entitled </a:t>
            </a:r>
            <a:r>
              <a:rPr lang="en-US" dirty="0"/>
              <a:t>to retired pay</a:t>
            </a:r>
          </a:p>
          <a:p>
            <a:r>
              <a:rPr lang="en-US" dirty="0"/>
              <a:t>Spouses </a:t>
            </a:r>
            <a:r>
              <a:rPr lang="en-US" dirty="0" smtClean="0"/>
              <a:t>&amp; Minor Children</a:t>
            </a:r>
          </a:p>
          <a:p>
            <a:r>
              <a:rPr lang="en-US" dirty="0" smtClean="0"/>
              <a:t>Discharge Records &amp; Marriage Cert - Required</a:t>
            </a:r>
            <a:endParaRPr lang="en-US" dirty="0"/>
          </a:p>
          <a:p>
            <a:pPr marL="0" indent="0">
              <a:buNone/>
            </a:pPr>
            <a:r>
              <a:rPr lang="en-US" b="1" dirty="0" smtClean="0"/>
              <a:t>38 U.S.C. Section 2411 Capital Crimes </a:t>
            </a:r>
            <a:r>
              <a:rPr lang="en-US" dirty="0" smtClean="0"/>
              <a:t>~</a:t>
            </a:r>
            <a:r>
              <a:rPr lang="en-US" b="1" dirty="0" smtClean="0"/>
              <a:t> </a:t>
            </a:r>
            <a:r>
              <a:rPr lang="en-US" dirty="0" smtClean="0"/>
              <a:t>bar from  </a:t>
            </a:r>
          </a:p>
          <a:p>
            <a:pPr marL="0" indent="0">
              <a:buNone/>
            </a:pPr>
            <a:r>
              <a:rPr lang="en-US" dirty="0"/>
              <a:t> </a:t>
            </a:r>
            <a:r>
              <a:rPr lang="en-US" dirty="0" smtClean="0"/>
              <a:t>    benefits for capital crimes w/life sentences </a:t>
            </a:r>
            <a:endParaRPr lang="en-US" dirty="0"/>
          </a:p>
        </p:txBody>
      </p:sp>
      <p:sp>
        <p:nvSpPr>
          <p:cNvPr id="4" name="Footer Placeholder 3"/>
          <p:cNvSpPr>
            <a:spLocks noGrp="1"/>
          </p:cNvSpPr>
          <p:nvPr>
            <p:ph type="ftr" sz="quarter" idx="11"/>
          </p:nvPr>
        </p:nvSpPr>
        <p:spPr/>
        <p:txBody>
          <a:bodyPr/>
          <a:lstStyle/>
          <a:p>
            <a:r>
              <a:rPr lang="en-US" smtClean="0"/>
              <a:t>Keeping the Promise, Together</a:t>
            </a:r>
            <a:endParaRPr lang="en-US"/>
          </a:p>
        </p:txBody>
      </p:sp>
      <p:sp>
        <p:nvSpPr>
          <p:cNvPr id="5" name="Slide Number Placeholder 4"/>
          <p:cNvSpPr>
            <a:spLocks noGrp="1"/>
          </p:cNvSpPr>
          <p:nvPr>
            <p:ph type="sldNum" sz="quarter" idx="12"/>
          </p:nvPr>
        </p:nvSpPr>
        <p:spPr/>
        <p:txBody>
          <a:bodyPr/>
          <a:lstStyle/>
          <a:p>
            <a:fld id="{C320BF83-5EAB-4DF7-B03E-40C7C076A17C}" type="slidenum">
              <a:rPr lang="en-US" smtClean="0"/>
              <a:t>16</a:t>
            </a:fld>
            <a:endParaRPr lang="en-US"/>
          </a:p>
        </p:txBody>
      </p:sp>
    </p:spTree>
    <p:extLst>
      <p:ext uri="{BB962C8B-B14F-4D97-AF65-F5344CB8AC3E}">
        <p14:creationId xmlns:p14="http://schemas.microsoft.com/office/powerpoint/2010/main" val="13829002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Keeping the Promise, Together</a:t>
            </a:r>
            <a:endParaRPr lang="en-US"/>
          </a:p>
        </p:txBody>
      </p:sp>
      <p:sp>
        <p:nvSpPr>
          <p:cNvPr id="6" name="Slide Number Placeholder 5"/>
          <p:cNvSpPr>
            <a:spLocks noGrp="1"/>
          </p:cNvSpPr>
          <p:nvPr>
            <p:ph type="sldNum" sz="quarter" idx="12"/>
          </p:nvPr>
        </p:nvSpPr>
        <p:spPr/>
        <p:txBody>
          <a:bodyPr/>
          <a:lstStyle/>
          <a:p>
            <a:fld id="{C320BF83-5EAB-4DF7-B03E-40C7C076A17C}" type="slidenum">
              <a:rPr lang="en-US" smtClean="0"/>
              <a:t>17</a:t>
            </a:fld>
            <a:endParaRPr lang="en-US"/>
          </a:p>
        </p:txBody>
      </p:sp>
      <p:pic>
        <p:nvPicPr>
          <p:cNvPr id="7" name="Picture 6"/>
          <p:cNvPicPr>
            <a:picLocks noChangeAspect="1"/>
          </p:cNvPicPr>
          <p:nvPr/>
        </p:nvPicPr>
        <p:blipFill>
          <a:blip r:embed="rId3"/>
          <a:stretch>
            <a:fillRect/>
          </a:stretch>
        </p:blipFill>
        <p:spPr>
          <a:xfrm>
            <a:off x="0" y="0"/>
            <a:ext cx="11116876" cy="6372927"/>
          </a:xfrm>
          <a:prstGeom prst="rect">
            <a:avLst/>
          </a:prstGeom>
        </p:spPr>
      </p:pic>
      <p:sp>
        <p:nvSpPr>
          <p:cNvPr id="8" name="Text Box 2"/>
          <p:cNvSpPr txBox="1">
            <a:spLocks noChangeArrowheads="1"/>
          </p:cNvSpPr>
          <p:nvPr/>
        </p:nvSpPr>
        <p:spPr bwMode="auto">
          <a:xfrm>
            <a:off x="976313" y="5534024"/>
            <a:ext cx="8229600" cy="58896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100" b="1" i="0" u="none" strike="noStrike" cap="none" normalizeH="0" baseline="0" dirty="0" smtClean="0">
              <a:ln>
                <a:noFill/>
              </a:ln>
              <a:solidFill>
                <a:srgbClr val="01010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4100" b="1" dirty="0">
              <a:solidFill>
                <a:srgbClr val="01010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100" b="1" i="0" u="none" strike="noStrike" cap="none" normalizeH="0" baseline="0" dirty="0" smtClean="0">
                <a:ln>
                  <a:noFill/>
                </a:ln>
                <a:solidFill>
                  <a:srgbClr val="010101"/>
                </a:solidFill>
                <a:effectLst/>
                <a:latin typeface="Arial" panose="020B0604020202020204" pitchFamily="34" charset="0"/>
              </a:rPr>
              <a:t>	</a:t>
            </a:r>
            <a:r>
              <a:rPr kumimoji="0" lang="en-US" altLang="en-US" sz="3600" b="1" i="0" u="none" strike="noStrike" cap="none" normalizeH="0" baseline="0" dirty="0" smtClean="0">
                <a:ln>
                  <a:noFill/>
                </a:ln>
                <a:solidFill>
                  <a:srgbClr val="010101"/>
                </a:solidFill>
                <a:effectLst/>
                <a:latin typeface="Arial" panose="020B0604020202020204" pitchFamily="34"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2052" name="Picture 4" descr="aflp3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58" y="4914060"/>
            <a:ext cx="8934451" cy="15589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Text Box 5"/>
          <p:cNvSpPr txBox="1">
            <a:spLocks noChangeArrowheads="1"/>
          </p:cNvSpPr>
          <p:nvPr/>
        </p:nvSpPr>
        <p:spPr bwMode="auto">
          <a:xfrm>
            <a:off x="457200" y="157163"/>
            <a:ext cx="8494836" cy="60817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100" b="1" i="0" u="none" strike="noStrike" cap="none" normalizeH="0" baseline="0" dirty="0" smtClean="0">
                <a:ln>
                  <a:noFill/>
                </a:ln>
                <a:solidFill>
                  <a:srgbClr val="010101"/>
                </a:solidFill>
                <a:effectLst/>
                <a:latin typeface="Arial" panose="020B0604020202020204" pitchFamily="34" charset="0"/>
              </a:rPr>
              <a:t>Veteran Cemetery FY18 Funding</a:t>
            </a:r>
          </a:p>
          <a:p>
            <a:pPr marL="0" marR="0" lvl="0" indent="0" algn="l" defTabSz="914400" rtl="0" eaLnBrk="0" fontAlgn="base" latinLnBrk="0" hangingPunct="0">
              <a:lnSpc>
                <a:spcPct val="100000"/>
              </a:lnSpc>
              <a:spcBef>
                <a:spcPct val="0"/>
              </a:spcBef>
              <a:spcAft>
                <a:spcPct val="0"/>
              </a:spcAft>
              <a:buClrTx/>
              <a:buSzPts val="1200"/>
              <a:tabLst/>
            </a:pPr>
            <a:endParaRPr kumimoji="0" lang="en-US" altLang="en-US" sz="900" b="1" i="0" u="none" strike="noStrike" cap="none" normalizeH="0" baseline="0" dirty="0" smtClean="0">
              <a:ln>
                <a:noFill/>
              </a:ln>
              <a:solidFill>
                <a:srgbClr val="01010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Pts val="1200"/>
              <a:tabLst/>
            </a:pPr>
            <a:endParaRPr lang="en-US" altLang="en-US" sz="900" b="1" dirty="0">
              <a:solidFill>
                <a:srgbClr val="01010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Pts val="1200"/>
              <a:tabLst/>
            </a:pPr>
            <a:endParaRPr kumimoji="0" lang="en-US" altLang="en-US" sz="900" b="1" i="0" u="none" strike="noStrike" cap="none" normalizeH="0" baseline="0" dirty="0" smtClean="0">
              <a:ln>
                <a:noFill/>
              </a:ln>
              <a:solidFill>
                <a:srgbClr val="010101"/>
              </a:solidFill>
              <a:effectLst/>
              <a:latin typeface="Arial" panose="020B0604020202020204" pitchFamily="34" charset="0"/>
            </a:endParaRPr>
          </a:p>
          <a:p>
            <a:pPr marL="342900" marR="0" lvl="0" indent="-342900" algn="l" defTabSz="914400" rtl="0" eaLnBrk="0" fontAlgn="base" latinLnBrk="0" hangingPunct="0">
              <a:lnSpc>
                <a:spcPct val="150000"/>
              </a:lnSpc>
              <a:spcBef>
                <a:spcPct val="0"/>
              </a:spcBef>
              <a:spcAft>
                <a:spcPct val="0"/>
              </a:spcAft>
              <a:buClrTx/>
              <a:buSzPts val="1200"/>
              <a:buFont typeface="Wingdings" panose="05000000000000000000" pitchFamily="2" charset="2"/>
              <a:buChar char="§"/>
              <a:tabLst/>
            </a:pPr>
            <a:r>
              <a:rPr kumimoji="0" lang="en-US" altLang="en-US" sz="2400" i="0" u="none" strike="noStrike" cap="none" normalizeH="0" baseline="0" dirty="0" smtClean="0">
                <a:ln>
                  <a:noFill/>
                </a:ln>
                <a:solidFill>
                  <a:srgbClr val="010101"/>
                </a:solidFill>
                <a:effectLst/>
                <a:latin typeface="Arial" panose="020B0604020202020204" pitchFamily="34" charset="0"/>
              </a:rPr>
              <a:t>General Fund State $100,000 - 15%</a:t>
            </a:r>
          </a:p>
          <a:p>
            <a:pPr marL="342900" marR="0" lvl="0" indent="-342900" algn="l" defTabSz="914400" rtl="0" eaLnBrk="0" fontAlgn="base" latinLnBrk="0" hangingPunct="0">
              <a:lnSpc>
                <a:spcPct val="150000"/>
              </a:lnSpc>
              <a:spcBef>
                <a:spcPct val="0"/>
              </a:spcBef>
              <a:spcAft>
                <a:spcPct val="0"/>
              </a:spcAft>
              <a:buClrTx/>
              <a:buSzPts val="1200"/>
              <a:buFont typeface="Wingdings" panose="05000000000000000000" pitchFamily="2" charset="2"/>
              <a:buChar char="§"/>
              <a:tabLst/>
            </a:pPr>
            <a:r>
              <a:rPr kumimoji="0" lang="en-US" altLang="en-US" sz="2400" i="0" u="none" strike="noStrike" cap="none" normalizeH="0" baseline="0" dirty="0" smtClean="0">
                <a:ln>
                  <a:noFill/>
                </a:ln>
                <a:solidFill>
                  <a:srgbClr val="010101"/>
                </a:solidFill>
                <a:effectLst/>
                <a:latin typeface="Arial" panose="020B0604020202020204" pitchFamily="34" charset="0"/>
              </a:rPr>
              <a:t>VA Plot Allowance $368,983 – (no</a:t>
            </a:r>
            <a:r>
              <a:rPr kumimoji="0" lang="en-US" altLang="en-US" sz="2400" i="0" u="none" strike="noStrike" cap="none" normalizeH="0" dirty="0" smtClean="0">
                <a:ln>
                  <a:noFill/>
                </a:ln>
                <a:solidFill>
                  <a:srgbClr val="010101"/>
                </a:solidFill>
                <a:effectLst/>
                <a:latin typeface="Arial" panose="020B0604020202020204" pitchFamily="34" charset="0"/>
              </a:rPr>
              <a:t> fee to Vets)</a:t>
            </a:r>
            <a:endParaRPr kumimoji="0" lang="en-US" altLang="en-US" sz="2400" i="0" u="none" strike="noStrike" cap="none" normalizeH="0" baseline="0" dirty="0" smtClean="0">
              <a:ln>
                <a:noFill/>
              </a:ln>
              <a:solidFill>
                <a:srgbClr val="010101"/>
              </a:solidFill>
              <a:effectLst/>
              <a:latin typeface="Arial" panose="020B0604020202020204" pitchFamily="34" charset="0"/>
            </a:endParaRPr>
          </a:p>
          <a:p>
            <a:pPr marL="800100" lvl="1" indent="-342900" eaLnBrk="0" fontAlgn="base" hangingPunct="0">
              <a:lnSpc>
                <a:spcPct val="150000"/>
              </a:lnSpc>
              <a:spcBef>
                <a:spcPct val="0"/>
              </a:spcBef>
              <a:spcAft>
                <a:spcPct val="0"/>
              </a:spcAft>
              <a:buFont typeface="Arial" panose="020B0604020202020204" pitchFamily="34" charset="0"/>
              <a:buChar char="•"/>
            </a:pPr>
            <a:r>
              <a:rPr kumimoji="0" lang="en-US" altLang="en-US" sz="2000" i="0" u="none" strike="noStrike" cap="none" normalizeH="0" baseline="0" dirty="0" smtClean="0">
                <a:ln>
                  <a:noFill/>
                </a:ln>
                <a:solidFill>
                  <a:srgbClr val="010101"/>
                </a:solidFill>
                <a:effectLst/>
                <a:latin typeface="Arial" panose="020B0604020202020204" pitchFamily="34" charset="0"/>
              </a:rPr>
              <a:t>Reimbursement $780 </a:t>
            </a:r>
            <a:r>
              <a:rPr kumimoji="0" lang="en-US" altLang="en-US" sz="2000" i="0" u="none" strike="noStrike" cap="none" normalizeH="0" baseline="0" noProof="1" smtClean="0">
                <a:ln>
                  <a:noFill/>
                </a:ln>
                <a:solidFill>
                  <a:srgbClr val="010101"/>
                </a:solidFill>
                <a:effectLst/>
                <a:latin typeface="Calibri" panose="020F0502020204030204" pitchFamily="34" charset="0"/>
              </a:rPr>
              <a:t>to</a:t>
            </a:r>
            <a:r>
              <a:rPr kumimoji="0" lang="en-US" altLang="en-US" sz="2000" i="0" u="none" strike="noStrike" cap="none" normalizeH="0" baseline="0" dirty="0" smtClean="0">
                <a:ln>
                  <a:noFill/>
                </a:ln>
                <a:solidFill>
                  <a:srgbClr val="010101"/>
                </a:solidFill>
                <a:effectLst/>
                <a:latin typeface="Arial" panose="020B0604020202020204" pitchFamily="34" charset="0"/>
              </a:rPr>
              <a:t> $150</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smtClean="0">
                <a:ln>
                  <a:noFill/>
                </a:ln>
                <a:solidFill>
                  <a:srgbClr val="010101"/>
                </a:solidFill>
                <a:effectLst/>
                <a:latin typeface="Arial" panose="020B0604020202020204" pitchFamily="34" charset="0"/>
              </a:rPr>
              <a:t>Family Member Interment $52,500 – ($300)   </a:t>
            </a:r>
          </a:p>
          <a:p>
            <a:pPr marL="342900" marR="0" lvl="0" indent="-34290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2400" i="0" u="none" strike="noStrike" cap="none" normalizeH="0" baseline="0" dirty="0" smtClean="0">
                <a:ln>
                  <a:noFill/>
                </a:ln>
                <a:solidFill>
                  <a:srgbClr val="010101"/>
                </a:solidFill>
                <a:effectLst/>
                <a:latin typeface="Arial" panose="020B0604020202020204" pitchFamily="34" charset="0"/>
              </a:rPr>
              <a:t>AFLP $536K ($28</a:t>
            </a:r>
            <a:r>
              <a:rPr kumimoji="0" lang="en-US" altLang="en-US" sz="2400" i="0" u="none" strike="noStrike" cap="none" normalizeH="0" dirty="0" smtClean="0">
                <a:ln>
                  <a:noFill/>
                </a:ln>
                <a:solidFill>
                  <a:srgbClr val="010101"/>
                </a:solidFill>
                <a:effectLst/>
                <a:latin typeface="Arial" panose="020B0604020202020204" pitchFamily="34" charset="0"/>
              </a:rPr>
              <a:t> revenue per license annually)</a:t>
            </a:r>
            <a:endParaRPr kumimoji="0" lang="en-US" altLang="en-US" sz="2400" i="0" u="none" strike="noStrike" cap="none" normalizeH="0" baseline="0" dirty="0" smtClean="0">
              <a:ln>
                <a:noFill/>
              </a:ln>
              <a:solidFill>
                <a:srgbClr val="010101"/>
              </a:solidFill>
              <a:effectLst/>
              <a:latin typeface="Arial" panose="020B0604020202020204" pitchFamily="34" charset="0"/>
            </a:endParaRPr>
          </a:p>
          <a:p>
            <a:pPr marL="800100" lvl="1" indent="-342900" eaLnBrk="0" fontAlgn="base" hangingPunct="0">
              <a:lnSpc>
                <a:spcPct val="150000"/>
              </a:lnSpc>
              <a:spcBef>
                <a:spcPct val="0"/>
              </a:spcBef>
              <a:spcAft>
                <a:spcPct val="0"/>
              </a:spcAft>
              <a:buFont typeface="Arial" panose="020B0604020202020204" pitchFamily="34" charset="0"/>
              <a:buChar char="•"/>
            </a:pPr>
            <a:r>
              <a:rPr kumimoji="0" lang="en-US" altLang="en-US" sz="2000" i="0" u="none" strike="noStrike" cap="none" normalizeH="0" baseline="0" dirty="0" smtClean="0">
                <a:ln>
                  <a:noFill/>
                </a:ln>
                <a:solidFill>
                  <a:srgbClr val="010101"/>
                </a:solidFill>
                <a:effectLst/>
                <a:latin typeface="Arial" panose="020B0604020202020204" pitchFamily="34" charset="0"/>
              </a:rPr>
              <a:t>@ State Licensing Offices:  mult</a:t>
            </a:r>
            <a:r>
              <a:rPr lang="en-US" altLang="en-US" sz="2000" dirty="0" smtClean="0">
                <a:solidFill>
                  <a:srgbClr val="010101"/>
                </a:solidFill>
                <a:latin typeface="Arial" panose="020B0604020202020204" pitchFamily="34" charset="0"/>
              </a:rPr>
              <a:t>iple</a:t>
            </a:r>
            <a:r>
              <a:rPr kumimoji="0" lang="en-US" altLang="en-US" sz="2000" i="0" u="none" strike="noStrike" cap="none" normalizeH="0" baseline="0" dirty="0" smtClean="0">
                <a:ln>
                  <a:noFill/>
                </a:ln>
                <a:solidFill>
                  <a:srgbClr val="010101"/>
                </a:solidFill>
                <a:effectLst/>
                <a:latin typeface="Arial" panose="020B0604020202020204" pitchFamily="34" charset="0"/>
              </a:rPr>
              <a:t> vehicles,</a:t>
            </a:r>
            <a:r>
              <a:rPr kumimoji="0" lang="en-US" altLang="en-US" sz="2000" i="0" u="none" strike="noStrike" cap="none" normalizeH="0" dirty="0" smtClean="0">
                <a:ln>
                  <a:noFill/>
                </a:ln>
                <a:solidFill>
                  <a:srgbClr val="010101"/>
                </a:solidFill>
                <a:effectLst/>
                <a:latin typeface="Arial" panose="020B0604020202020204" pitchFamily="34" charset="0"/>
              </a:rPr>
              <a:t> f</a:t>
            </a:r>
            <a:r>
              <a:rPr kumimoji="0" lang="en-US" altLang="en-US" sz="2000" i="0" u="none" strike="noStrike" cap="none" normalizeH="0" baseline="0" dirty="0" smtClean="0">
                <a:ln>
                  <a:noFill/>
                </a:ln>
                <a:solidFill>
                  <a:srgbClr val="010101"/>
                </a:solidFill>
                <a:effectLst/>
                <a:latin typeface="Arial" panose="020B0604020202020204" pitchFamily="34" charset="0"/>
              </a:rPr>
              <a:t>am members authorized, tax deductible donation </a:t>
            </a:r>
          </a:p>
        </p:txBody>
      </p:sp>
    </p:spTree>
    <p:extLst>
      <p:ext uri="{BB962C8B-B14F-4D97-AF65-F5344CB8AC3E}">
        <p14:creationId xmlns:p14="http://schemas.microsoft.com/office/powerpoint/2010/main" val="3279657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Volunteers</a:t>
            </a:r>
            <a:endParaRPr lang="en-US" dirty="0"/>
          </a:p>
        </p:txBody>
      </p:sp>
      <p:sp>
        <p:nvSpPr>
          <p:cNvPr id="3" name="Content Placeholder 2"/>
          <p:cNvSpPr>
            <a:spLocks noGrp="1"/>
          </p:cNvSpPr>
          <p:nvPr>
            <p:ph sz="half" idx="1"/>
          </p:nvPr>
        </p:nvSpPr>
        <p:spPr/>
        <p:txBody>
          <a:bodyPr/>
          <a:lstStyle/>
          <a:p>
            <a:r>
              <a:rPr lang="en-US" dirty="0" smtClean="0"/>
              <a:t>100 Volunteers donated 3,000 service hours in CY18  </a:t>
            </a:r>
          </a:p>
          <a:p>
            <a:r>
              <a:rPr lang="en-US" dirty="0" smtClean="0"/>
              <a:t>Service Projects</a:t>
            </a:r>
          </a:p>
          <a:p>
            <a:r>
              <a:rPr lang="en-US" dirty="0" smtClean="0"/>
              <a:t>Donations</a:t>
            </a:r>
            <a:endParaRPr lang="en-US" dirty="0"/>
          </a:p>
        </p:txBody>
      </p:sp>
      <p:sp>
        <p:nvSpPr>
          <p:cNvPr id="5" name="Footer Placeholder 4"/>
          <p:cNvSpPr>
            <a:spLocks noGrp="1"/>
          </p:cNvSpPr>
          <p:nvPr>
            <p:ph type="ftr" sz="quarter" idx="11"/>
          </p:nvPr>
        </p:nvSpPr>
        <p:spPr/>
        <p:txBody>
          <a:bodyPr/>
          <a:lstStyle/>
          <a:p>
            <a:r>
              <a:rPr lang="en-US" smtClean="0"/>
              <a:t>Keeping the Promise, Together</a:t>
            </a:r>
            <a:endParaRPr lang="en-US"/>
          </a:p>
        </p:txBody>
      </p:sp>
      <p:sp>
        <p:nvSpPr>
          <p:cNvPr id="6" name="Slide Number Placeholder 5"/>
          <p:cNvSpPr>
            <a:spLocks noGrp="1"/>
          </p:cNvSpPr>
          <p:nvPr>
            <p:ph type="sldNum" sz="quarter" idx="12"/>
          </p:nvPr>
        </p:nvSpPr>
        <p:spPr/>
        <p:txBody>
          <a:bodyPr/>
          <a:lstStyle/>
          <a:p>
            <a:fld id="{C320BF83-5EAB-4DF7-B03E-40C7C076A17C}" type="slidenum">
              <a:rPr lang="en-US" smtClean="0"/>
              <a:t>18</a:t>
            </a:fld>
            <a:endParaRPr lang="en-US"/>
          </a:p>
        </p:txBody>
      </p:sp>
      <p:pic>
        <p:nvPicPr>
          <p:cNvPr id="7"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29200" y="1417638"/>
            <a:ext cx="3849836" cy="2191809"/>
          </a:xfrm>
          <a:prstGeom prst="rect">
            <a:avLst/>
          </a:prstGeom>
        </p:spPr>
      </p:pic>
      <p:pic>
        <p:nvPicPr>
          <p:cNvPr id="8" name="Picture 2" descr="C:\Users\rudyl\Documents\Scouts\Mekus Eagle Project\eagle scout-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7612" y="3812764"/>
            <a:ext cx="3837731" cy="2543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876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4300"/>
            <a:ext cx="8229600" cy="1143000"/>
          </a:xfrm>
        </p:spPr>
        <p:txBody>
          <a:bodyPr/>
          <a:lstStyle/>
          <a:p>
            <a:r>
              <a:rPr lang="en-US" b="1" dirty="0" smtClean="0"/>
              <a:t>VA Burial Assistance / Resources</a:t>
            </a:r>
            <a:endParaRPr lang="en-US" b="1" dirty="0"/>
          </a:p>
        </p:txBody>
      </p:sp>
      <p:sp>
        <p:nvSpPr>
          <p:cNvPr id="3" name="Content Placeholder 2"/>
          <p:cNvSpPr>
            <a:spLocks noGrp="1"/>
          </p:cNvSpPr>
          <p:nvPr>
            <p:ph sz="half" idx="1"/>
          </p:nvPr>
        </p:nvSpPr>
        <p:spPr>
          <a:xfrm>
            <a:off x="457200" y="1600200"/>
            <a:ext cx="8382000" cy="4756150"/>
          </a:xfrm>
        </p:spPr>
        <p:txBody>
          <a:bodyPr>
            <a:normAutofit/>
          </a:bodyPr>
          <a:lstStyle/>
          <a:p>
            <a:r>
              <a:rPr lang="en-US" b="1" dirty="0" smtClean="0"/>
              <a:t>VA</a:t>
            </a:r>
            <a:r>
              <a:rPr lang="en-US" dirty="0" smtClean="0"/>
              <a:t> </a:t>
            </a:r>
            <a:r>
              <a:rPr lang="en-US" b="1" dirty="0"/>
              <a:t>Burial Allowance </a:t>
            </a:r>
            <a:r>
              <a:rPr lang="en-US" dirty="0"/>
              <a:t>- $300 to $2K for burial expenses if vet has service connected disability </a:t>
            </a:r>
            <a:endParaRPr lang="en-US" dirty="0" smtClean="0"/>
          </a:p>
          <a:p>
            <a:r>
              <a:rPr lang="en-US" b="1" dirty="0"/>
              <a:t>VA</a:t>
            </a:r>
            <a:r>
              <a:rPr lang="en-US" dirty="0"/>
              <a:t> </a:t>
            </a:r>
            <a:r>
              <a:rPr lang="en-US" b="1" dirty="0"/>
              <a:t>Plot Allowance </a:t>
            </a:r>
            <a:r>
              <a:rPr lang="en-US" dirty="0"/>
              <a:t>– $780 for privately purchased plot</a:t>
            </a:r>
          </a:p>
          <a:p>
            <a:r>
              <a:rPr lang="en-US" b="1" dirty="0" smtClean="0"/>
              <a:t>Scheduling</a:t>
            </a:r>
            <a:r>
              <a:rPr lang="en-US" dirty="0"/>
              <a:t>: </a:t>
            </a:r>
            <a:r>
              <a:rPr lang="en-US" dirty="0" smtClean="0"/>
              <a:t> </a:t>
            </a:r>
          </a:p>
          <a:p>
            <a:pPr lvl="1"/>
            <a:r>
              <a:rPr lang="en-US" dirty="0" smtClean="0"/>
              <a:t>National Cemetery </a:t>
            </a:r>
          </a:p>
          <a:p>
            <a:pPr marL="457200" lvl="1" indent="0">
              <a:buNone/>
            </a:pPr>
            <a:r>
              <a:rPr lang="en-US" dirty="0"/>
              <a:t> </a:t>
            </a:r>
            <a:r>
              <a:rPr lang="en-US" dirty="0" smtClean="0"/>
              <a:t>   866-900-6417</a:t>
            </a:r>
          </a:p>
          <a:p>
            <a:pPr marL="457200" lvl="1" indent="0">
              <a:buNone/>
            </a:pPr>
            <a:r>
              <a:rPr lang="en-US" dirty="0" smtClean="0"/>
              <a:t>    </a:t>
            </a:r>
            <a:r>
              <a:rPr lang="en-US" dirty="0" smtClean="0">
                <a:hlinkClick r:id="rId3"/>
              </a:rPr>
              <a:t>www.cem/va.gov</a:t>
            </a:r>
            <a:endParaRPr lang="en-US" dirty="0" smtClean="0"/>
          </a:p>
          <a:p>
            <a:pPr marL="457200" lvl="1" indent="0">
              <a:buNone/>
            </a:pPr>
            <a:endParaRPr lang="en-US" sz="1200" dirty="0" smtClean="0"/>
          </a:p>
          <a:p>
            <a:pPr lvl="1"/>
            <a:r>
              <a:rPr lang="en-US" dirty="0" smtClean="0"/>
              <a:t>Medical </a:t>
            </a:r>
            <a:r>
              <a:rPr lang="en-US" dirty="0"/>
              <a:t>Lake </a:t>
            </a:r>
            <a:endParaRPr lang="en-US" dirty="0" smtClean="0"/>
          </a:p>
          <a:p>
            <a:pPr marL="457200" lvl="1" indent="0">
              <a:buNone/>
            </a:pPr>
            <a:r>
              <a:rPr lang="en-US" dirty="0"/>
              <a:t> </a:t>
            </a:r>
            <a:r>
              <a:rPr lang="en-US" dirty="0" smtClean="0"/>
              <a:t>   509-299-6280</a:t>
            </a:r>
            <a:endParaRPr lang="en-US" dirty="0"/>
          </a:p>
          <a:p>
            <a:pPr marL="0" indent="0">
              <a:buNone/>
            </a:pPr>
            <a:endParaRPr lang="en-US" dirty="0"/>
          </a:p>
        </p:txBody>
      </p:sp>
      <p:sp>
        <p:nvSpPr>
          <p:cNvPr id="5" name="Footer Placeholder 4"/>
          <p:cNvSpPr>
            <a:spLocks noGrp="1"/>
          </p:cNvSpPr>
          <p:nvPr>
            <p:ph type="ftr" sz="quarter" idx="11"/>
          </p:nvPr>
        </p:nvSpPr>
        <p:spPr/>
        <p:txBody>
          <a:bodyPr/>
          <a:lstStyle/>
          <a:p>
            <a:r>
              <a:rPr lang="en-US" dirty="0" smtClean="0"/>
              <a:t>Keeping the Promise, Together</a:t>
            </a:r>
            <a:endParaRPr lang="en-US" dirty="0"/>
          </a:p>
        </p:txBody>
      </p:sp>
      <p:sp>
        <p:nvSpPr>
          <p:cNvPr id="6" name="Slide Number Placeholder 5"/>
          <p:cNvSpPr>
            <a:spLocks noGrp="1"/>
          </p:cNvSpPr>
          <p:nvPr>
            <p:ph type="sldNum" sz="quarter" idx="12"/>
          </p:nvPr>
        </p:nvSpPr>
        <p:spPr/>
        <p:txBody>
          <a:bodyPr/>
          <a:lstStyle/>
          <a:p>
            <a:fld id="{C320BF83-5EAB-4DF7-B03E-40C7C076A17C}" type="slidenum">
              <a:rPr lang="en-US" smtClean="0"/>
              <a:t>19</a:t>
            </a:fld>
            <a:endParaRPr lang="en-US"/>
          </a:p>
        </p:txBody>
      </p:sp>
      <p:pic>
        <p:nvPicPr>
          <p:cNvPr id="7" name="Content Placeholder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572000" y="3343853"/>
            <a:ext cx="4004136" cy="2860097"/>
          </a:xfrm>
        </p:spPr>
      </p:pic>
    </p:spTree>
    <p:extLst>
      <p:ext uri="{BB962C8B-B14F-4D97-AF65-F5344CB8AC3E}">
        <p14:creationId xmlns:p14="http://schemas.microsoft.com/office/powerpoint/2010/main" val="33404858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94762"/>
            <a:ext cx="7772400" cy="1447799"/>
          </a:xfrm>
        </p:spPr>
        <p:txBody>
          <a:bodyPr/>
          <a:lstStyle/>
          <a:p>
            <a:r>
              <a:rPr lang="en-US" b="1" dirty="0" smtClean="0"/>
              <a:t>Overview</a:t>
            </a:r>
            <a:endParaRPr lang="en-US" b="1" dirty="0"/>
          </a:p>
        </p:txBody>
      </p:sp>
      <p:sp>
        <p:nvSpPr>
          <p:cNvPr id="5" name="Subtitle 4"/>
          <p:cNvSpPr>
            <a:spLocks noGrp="1"/>
          </p:cNvSpPr>
          <p:nvPr>
            <p:ph type="subTitle" idx="1"/>
          </p:nvPr>
        </p:nvSpPr>
        <p:spPr>
          <a:xfrm>
            <a:off x="304800" y="1429213"/>
            <a:ext cx="6400800" cy="3657600"/>
          </a:xfrm>
        </p:spPr>
        <p:txBody>
          <a:bodyPr/>
          <a:lstStyle/>
          <a:p>
            <a:pPr marL="457200" indent="-457200" algn="l">
              <a:buFont typeface="Arial" panose="020B0604020202020204" pitchFamily="34" charset="0"/>
              <a:buChar char="•"/>
            </a:pPr>
            <a:r>
              <a:rPr lang="en-US" dirty="0" smtClean="0">
                <a:solidFill>
                  <a:schemeClr val="tx1"/>
                </a:solidFill>
              </a:rPr>
              <a:t>NCA Memorial Program Overview</a:t>
            </a:r>
          </a:p>
          <a:p>
            <a:pPr marL="457200" indent="-457200" algn="l">
              <a:buFont typeface="Arial" panose="020B0604020202020204" pitchFamily="34" charset="0"/>
              <a:buChar char="•"/>
            </a:pPr>
            <a:r>
              <a:rPr lang="en-US" dirty="0">
                <a:solidFill>
                  <a:schemeClr val="tx1"/>
                </a:solidFill>
              </a:rPr>
              <a:t>DVA </a:t>
            </a:r>
            <a:r>
              <a:rPr lang="en-US" dirty="0" smtClean="0">
                <a:solidFill>
                  <a:schemeClr val="tx1"/>
                </a:solidFill>
              </a:rPr>
              <a:t>Cemetery Program </a:t>
            </a:r>
          </a:p>
          <a:p>
            <a:pPr marL="457200" indent="-457200" algn="l">
              <a:buFont typeface="Arial" panose="020B0604020202020204" pitchFamily="34" charset="0"/>
              <a:buChar char="•"/>
            </a:pPr>
            <a:r>
              <a:rPr lang="en-US" dirty="0" smtClean="0">
                <a:solidFill>
                  <a:schemeClr val="tx1"/>
                </a:solidFill>
              </a:rPr>
              <a:t>Memorial Benefits</a:t>
            </a:r>
          </a:p>
          <a:p>
            <a:pPr marL="457200" indent="-457200" algn="l">
              <a:buFont typeface="Arial" panose="020B0604020202020204" pitchFamily="34" charset="0"/>
              <a:buChar char="•"/>
            </a:pPr>
            <a:r>
              <a:rPr lang="en-US" dirty="0" smtClean="0">
                <a:solidFill>
                  <a:schemeClr val="tx1"/>
                </a:solidFill>
              </a:rPr>
              <a:t>Resources</a:t>
            </a:r>
          </a:p>
          <a:p>
            <a:endParaRPr lang="en-US" dirty="0"/>
          </a:p>
        </p:txBody>
      </p:sp>
      <p:sp>
        <p:nvSpPr>
          <p:cNvPr id="2" name="Footer Placeholder 1"/>
          <p:cNvSpPr>
            <a:spLocks noGrp="1"/>
          </p:cNvSpPr>
          <p:nvPr>
            <p:ph type="ftr" sz="quarter" idx="11"/>
          </p:nvPr>
        </p:nvSpPr>
        <p:spPr/>
        <p:txBody>
          <a:bodyPr/>
          <a:lstStyle/>
          <a:p>
            <a:r>
              <a:rPr lang="en-US" smtClean="0"/>
              <a:t>Keeping the Promise, Together</a:t>
            </a:r>
            <a:endParaRPr lang="en-US"/>
          </a:p>
        </p:txBody>
      </p:sp>
      <p:sp>
        <p:nvSpPr>
          <p:cNvPr id="3" name="Slide Number Placeholder 2"/>
          <p:cNvSpPr>
            <a:spLocks noGrp="1"/>
          </p:cNvSpPr>
          <p:nvPr>
            <p:ph type="sldNum" sz="quarter" idx="12"/>
          </p:nvPr>
        </p:nvSpPr>
        <p:spPr/>
        <p:txBody>
          <a:bodyPr/>
          <a:lstStyle/>
          <a:p>
            <a:fld id="{C320BF83-5EAB-4DF7-B03E-40C7C076A17C}" type="slidenum">
              <a:rPr lang="en-US" smtClean="0"/>
              <a:t>2</a:t>
            </a:fld>
            <a:endParaRPr lang="en-US"/>
          </a:p>
        </p:txBody>
      </p:sp>
      <p:pic>
        <p:nvPicPr>
          <p:cNvPr id="9" name="Picture 2" descr="D:\Let Fl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504" y="3937181"/>
            <a:ext cx="3993240" cy="24436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Memorial_Day_2014_11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1448" y="2877012"/>
            <a:ext cx="3678382" cy="2626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8998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Indigent Veteran Interments</a:t>
            </a:r>
            <a:endParaRPr lang="en-US" b="1" dirty="0"/>
          </a:p>
        </p:txBody>
      </p:sp>
      <p:sp>
        <p:nvSpPr>
          <p:cNvPr id="3" name="Content Placeholder 2"/>
          <p:cNvSpPr>
            <a:spLocks noGrp="1"/>
          </p:cNvSpPr>
          <p:nvPr>
            <p:ph sz="half" idx="1"/>
          </p:nvPr>
        </p:nvSpPr>
        <p:spPr/>
        <p:txBody>
          <a:bodyPr>
            <a:normAutofit fontScale="92500" lnSpcReduction="10000"/>
          </a:bodyPr>
          <a:lstStyle/>
          <a:p>
            <a:r>
              <a:rPr lang="en-US" b="1" dirty="0"/>
              <a:t>RCW 68.50.230 *</a:t>
            </a:r>
            <a:r>
              <a:rPr lang="en-US" dirty="0"/>
              <a:t>Human Remains not </a:t>
            </a:r>
            <a:r>
              <a:rPr lang="en-US" dirty="0" smtClean="0"/>
              <a:t>Disposed – DVA certifies vet</a:t>
            </a:r>
            <a:endParaRPr lang="en-US" dirty="0"/>
          </a:p>
          <a:p>
            <a:r>
              <a:rPr lang="en-US" b="1" dirty="0"/>
              <a:t>RCW 70.58.107 </a:t>
            </a:r>
            <a:r>
              <a:rPr lang="en-US" dirty="0"/>
              <a:t>Vital Records, no fee for VA benefits</a:t>
            </a:r>
          </a:p>
          <a:p>
            <a:r>
              <a:rPr lang="en-US" b="1" dirty="0"/>
              <a:t>RCW 73.08.070</a:t>
            </a:r>
            <a:r>
              <a:rPr lang="en-US" dirty="0"/>
              <a:t> County, Indigent Veteran Burials</a:t>
            </a:r>
          </a:p>
          <a:p>
            <a:r>
              <a:rPr lang="en-US" b="1" dirty="0"/>
              <a:t>RCW 73.08.010 </a:t>
            </a:r>
            <a:r>
              <a:rPr lang="en-US" dirty="0"/>
              <a:t>County Veteran Assistance </a:t>
            </a:r>
            <a:r>
              <a:rPr lang="en-US" dirty="0" smtClean="0"/>
              <a:t>– needs based</a:t>
            </a:r>
            <a:endParaRPr lang="en-US" dirty="0"/>
          </a:p>
          <a:p>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057400"/>
            <a:ext cx="4038600" cy="2678592"/>
          </a:xfrm>
        </p:spPr>
      </p:pic>
      <p:sp>
        <p:nvSpPr>
          <p:cNvPr id="5" name="Footer Placeholder 4"/>
          <p:cNvSpPr>
            <a:spLocks noGrp="1"/>
          </p:cNvSpPr>
          <p:nvPr>
            <p:ph type="ftr" sz="quarter" idx="11"/>
          </p:nvPr>
        </p:nvSpPr>
        <p:spPr/>
        <p:txBody>
          <a:bodyPr/>
          <a:lstStyle/>
          <a:p>
            <a:r>
              <a:rPr lang="en-US" smtClean="0"/>
              <a:t>Keeping the Promise, Together</a:t>
            </a:r>
            <a:endParaRPr lang="en-US"/>
          </a:p>
        </p:txBody>
      </p:sp>
      <p:sp>
        <p:nvSpPr>
          <p:cNvPr id="6" name="Slide Number Placeholder 5"/>
          <p:cNvSpPr>
            <a:spLocks noGrp="1"/>
          </p:cNvSpPr>
          <p:nvPr>
            <p:ph type="sldNum" sz="quarter" idx="12"/>
          </p:nvPr>
        </p:nvSpPr>
        <p:spPr/>
        <p:txBody>
          <a:bodyPr/>
          <a:lstStyle/>
          <a:p>
            <a:fld id="{C320BF83-5EAB-4DF7-B03E-40C7C076A17C}" type="slidenum">
              <a:rPr lang="en-US" smtClean="0"/>
              <a:t>20</a:t>
            </a:fld>
            <a:endParaRPr lang="en-US"/>
          </a:p>
        </p:txBody>
      </p:sp>
    </p:spTree>
    <p:extLst>
      <p:ext uri="{BB962C8B-B14F-4D97-AF65-F5344CB8AC3E}">
        <p14:creationId xmlns:p14="http://schemas.microsoft.com/office/powerpoint/2010/main" val="1255074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Unclaimed Interment Ceremony</a:t>
            </a:r>
            <a:endParaRPr lang="en-US" sz="4000" b="1" dirty="0"/>
          </a:p>
        </p:txBody>
      </p:sp>
      <p:pic>
        <p:nvPicPr>
          <p:cNvPr id="14339" name="Picture 3" descr="P:\Photos &amp; Video\MIAP 2013\Ennamerato\130919_Ennamorato_1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734" y="1211814"/>
            <a:ext cx="3863266" cy="275947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P:\Photos &amp; Video\MIAP 2013\Ennamerato\130919_Ennamorato_0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030" y="3721923"/>
            <a:ext cx="3322320" cy="237308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P12102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6153" y="1233094"/>
            <a:ext cx="3121386" cy="2501986"/>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P:\Photos &amp; Video\MIAP 2013\Ennamerato\130919_Ennamorato_06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6246" y="3924810"/>
            <a:ext cx="3855720" cy="27540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1999" y="3520657"/>
            <a:ext cx="3956997" cy="3158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5005455" y="1216127"/>
            <a:ext cx="3881040" cy="2621689"/>
          </a:xfrm>
        </p:spPr>
      </p:pic>
    </p:spTree>
    <p:extLst>
      <p:ext uri="{BB962C8B-B14F-4D97-AF65-F5344CB8AC3E}">
        <p14:creationId xmlns:p14="http://schemas.microsoft.com/office/powerpoint/2010/main" val="14660932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Death Notifications</a:t>
            </a:r>
            <a:endParaRPr lang="en-US" b="1" dirty="0"/>
          </a:p>
        </p:txBody>
      </p:sp>
      <p:sp>
        <p:nvSpPr>
          <p:cNvPr id="3" name="Content Placeholder 2"/>
          <p:cNvSpPr>
            <a:spLocks noGrp="1"/>
          </p:cNvSpPr>
          <p:nvPr>
            <p:ph sz="half" idx="1"/>
          </p:nvPr>
        </p:nvSpPr>
        <p:spPr>
          <a:xfrm>
            <a:off x="457200" y="1600200"/>
            <a:ext cx="8229600" cy="4756150"/>
          </a:xfrm>
        </p:spPr>
        <p:txBody>
          <a:bodyPr>
            <a:normAutofit/>
          </a:bodyPr>
          <a:lstStyle/>
          <a:p>
            <a:r>
              <a:rPr lang="en-US" b="1" dirty="0" smtClean="0"/>
              <a:t>VA Office of Survivors Assistance  </a:t>
            </a:r>
            <a:r>
              <a:rPr lang="en-US" dirty="0" smtClean="0"/>
              <a:t>800-827-1000 </a:t>
            </a:r>
          </a:p>
          <a:p>
            <a:pPr marL="0" indent="0">
              <a:buNone/>
            </a:pPr>
            <a:r>
              <a:rPr lang="en-US" sz="2400" dirty="0" smtClean="0"/>
              <a:t>	*Survivor Benefits, Claim Status, Tax docs, </a:t>
            </a:r>
          </a:p>
          <a:p>
            <a:r>
              <a:rPr lang="en-US" b="1" dirty="0" smtClean="0"/>
              <a:t>Social </a:t>
            </a:r>
            <a:r>
              <a:rPr lang="en-US" b="1" dirty="0"/>
              <a:t>Security Admin  </a:t>
            </a:r>
            <a:r>
              <a:rPr lang="en-US" dirty="0" smtClean="0"/>
              <a:t>800-772-1213  </a:t>
            </a:r>
            <a:r>
              <a:rPr lang="en-US" i="1" dirty="0" smtClean="0"/>
              <a:t>($255)</a:t>
            </a:r>
            <a:endParaRPr lang="en-US" i="1" dirty="0"/>
          </a:p>
          <a:p>
            <a:r>
              <a:rPr lang="en-US" b="1" dirty="0" smtClean="0"/>
              <a:t>Mil </a:t>
            </a:r>
            <a:r>
              <a:rPr lang="en-US" b="1" dirty="0"/>
              <a:t>Retiree </a:t>
            </a:r>
            <a:r>
              <a:rPr lang="en-US" b="1" i="1" dirty="0" smtClean="0">
                <a:solidFill>
                  <a:srgbClr val="FF0000"/>
                </a:solidFill>
              </a:rPr>
              <a:t>DFAS</a:t>
            </a:r>
            <a:r>
              <a:rPr lang="en-US" dirty="0" smtClean="0"/>
              <a:t>  800-321-1080 (pay) or </a:t>
            </a:r>
            <a:r>
              <a:rPr lang="en-US" dirty="0" err="1" smtClean="0"/>
              <a:t>MilPers</a:t>
            </a:r>
            <a:r>
              <a:rPr lang="en-US" dirty="0" smtClean="0"/>
              <a:t> </a:t>
            </a:r>
          </a:p>
          <a:p>
            <a:r>
              <a:rPr lang="en-US" b="1" dirty="0" smtClean="0"/>
              <a:t>Casualty Assistance – </a:t>
            </a:r>
            <a:r>
              <a:rPr lang="en-US" dirty="0" smtClean="0"/>
              <a:t>Mil One Source 800-342-9647</a:t>
            </a:r>
          </a:p>
          <a:p>
            <a:pPr lvl="1">
              <a:buFontTx/>
              <a:buChar char="-"/>
            </a:pPr>
            <a:r>
              <a:rPr lang="en-US" b="1" dirty="0" smtClean="0"/>
              <a:t>JBLM (Army CAO) </a:t>
            </a:r>
            <a:r>
              <a:rPr lang="en-US" dirty="0" smtClean="0"/>
              <a:t>253-966-5890 or 253-967-0015</a:t>
            </a:r>
          </a:p>
          <a:p>
            <a:pPr lvl="1">
              <a:buFontTx/>
              <a:buChar char="-"/>
            </a:pPr>
            <a:r>
              <a:rPr lang="en-US" b="1" dirty="0" smtClean="0"/>
              <a:t>JBLM (AF CAO) </a:t>
            </a:r>
            <a:r>
              <a:rPr lang="en-US" dirty="0" smtClean="0"/>
              <a:t>253-982-3821</a:t>
            </a:r>
          </a:p>
          <a:p>
            <a:pPr lvl="1">
              <a:buFontTx/>
              <a:buChar char="-"/>
            </a:pPr>
            <a:r>
              <a:rPr lang="en-US" b="1" dirty="0" smtClean="0"/>
              <a:t>NB Kitsap (Navy/Marines CACO) </a:t>
            </a:r>
            <a:r>
              <a:rPr lang="en-US" dirty="0" smtClean="0"/>
              <a:t>360-315-3274</a:t>
            </a:r>
          </a:p>
          <a:p>
            <a:pPr lvl="1">
              <a:buFontTx/>
              <a:buChar char="-"/>
            </a:pPr>
            <a:r>
              <a:rPr lang="en-US" b="1" dirty="0"/>
              <a:t>FAFB </a:t>
            </a:r>
            <a:r>
              <a:rPr lang="en-US" b="1" dirty="0" smtClean="0"/>
              <a:t>(AF CAO) </a:t>
            </a:r>
            <a:r>
              <a:rPr lang="en-US" dirty="0" smtClean="0"/>
              <a:t>509-247-4488 </a:t>
            </a:r>
            <a:endParaRPr lang="en-US" dirty="0"/>
          </a:p>
        </p:txBody>
      </p:sp>
      <p:sp>
        <p:nvSpPr>
          <p:cNvPr id="5" name="Footer Placeholder 4"/>
          <p:cNvSpPr>
            <a:spLocks noGrp="1"/>
          </p:cNvSpPr>
          <p:nvPr>
            <p:ph type="ftr" sz="quarter" idx="11"/>
          </p:nvPr>
        </p:nvSpPr>
        <p:spPr/>
        <p:txBody>
          <a:bodyPr/>
          <a:lstStyle/>
          <a:p>
            <a:r>
              <a:rPr lang="en-US" smtClean="0"/>
              <a:t>Keeping the Promise, Together</a:t>
            </a:r>
            <a:endParaRPr lang="en-US"/>
          </a:p>
        </p:txBody>
      </p:sp>
      <p:sp>
        <p:nvSpPr>
          <p:cNvPr id="6" name="Slide Number Placeholder 5"/>
          <p:cNvSpPr>
            <a:spLocks noGrp="1"/>
          </p:cNvSpPr>
          <p:nvPr>
            <p:ph type="sldNum" sz="quarter" idx="12"/>
          </p:nvPr>
        </p:nvSpPr>
        <p:spPr/>
        <p:txBody>
          <a:bodyPr/>
          <a:lstStyle/>
          <a:p>
            <a:fld id="{C320BF83-5EAB-4DF7-B03E-40C7C076A17C}" type="slidenum">
              <a:rPr lang="en-US" smtClean="0"/>
              <a:t>22</a:t>
            </a:fld>
            <a:endParaRPr lang="en-US"/>
          </a:p>
        </p:txBody>
      </p:sp>
      <p:cxnSp>
        <p:nvCxnSpPr>
          <p:cNvPr id="11" name="Straight Connector 10"/>
          <p:cNvCxnSpPr/>
          <p:nvPr/>
        </p:nvCxnSpPr>
        <p:spPr>
          <a:xfrm>
            <a:off x="1295400" y="5410200"/>
            <a:ext cx="5867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47261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VA Burial Assistance / Resources</a:t>
            </a:r>
            <a:endParaRPr lang="en-US" b="1" dirty="0"/>
          </a:p>
        </p:txBody>
      </p:sp>
      <p:sp>
        <p:nvSpPr>
          <p:cNvPr id="4" name="Content Placeholder 3"/>
          <p:cNvSpPr>
            <a:spLocks noGrp="1"/>
          </p:cNvSpPr>
          <p:nvPr>
            <p:ph sz="half" idx="2"/>
          </p:nvPr>
        </p:nvSpPr>
        <p:spPr>
          <a:xfrm>
            <a:off x="457200" y="1600200"/>
            <a:ext cx="8229600" cy="4756150"/>
          </a:xfrm>
        </p:spPr>
        <p:txBody>
          <a:bodyPr>
            <a:normAutofit/>
          </a:bodyPr>
          <a:lstStyle/>
          <a:p>
            <a:r>
              <a:rPr lang="en-US" dirty="0" smtClean="0"/>
              <a:t>Credentialed Veteran Service Officers</a:t>
            </a:r>
          </a:p>
          <a:p>
            <a:pPr lvl="1"/>
            <a:r>
              <a:rPr lang="en-US" b="1" dirty="0" smtClean="0"/>
              <a:t>VA Hospital </a:t>
            </a:r>
            <a:r>
              <a:rPr lang="en-US" b="1" dirty="0" err="1" smtClean="0"/>
              <a:t>Bldg</a:t>
            </a:r>
            <a:r>
              <a:rPr lang="en-US" b="1" dirty="0" smtClean="0"/>
              <a:t> 6A</a:t>
            </a:r>
            <a:r>
              <a:rPr lang="en-US" dirty="0" smtClean="0"/>
              <a:t>, 4815 Assembly St 509-434-7750</a:t>
            </a:r>
          </a:p>
          <a:p>
            <a:pPr lvl="1"/>
            <a:r>
              <a:rPr lang="en-US" b="1" dirty="0" smtClean="0"/>
              <a:t>Vet Center</a:t>
            </a:r>
            <a:r>
              <a:rPr lang="en-US" dirty="0" smtClean="0"/>
              <a:t>, 13109 E </a:t>
            </a:r>
            <a:r>
              <a:rPr lang="en-US" dirty="0"/>
              <a:t>Mirabeau Pkwy 509-444-8387  </a:t>
            </a:r>
            <a:r>
              <a:rPr lang="en-US" dirty="0">
                <a:hlinkClick r:id="rId3"/>
              </a:rPr>
              <a:t>https://www.vetcenter.va.gov</a:t>
            </a:r>
            <a:r>
              <a:rPr lang="en-US" dirty="0" smtClean="0">
                <a:hlinkClick r:id="rId3"/>
              </a:rPr>
              <a:t>/</a:t>
            </a:r>
            <a:endParaRPr lang="en-US" dirty="0" smtClean="0"/>
          </a:p>
          <a:p>
            <a:pPr lvl="1"/>
            <a:r>
              <a:rPr lang="en-US" b="1" dirty="0" smtClean="0"/>
              <a:t>Veteran Service Organizations </a:t>
            </a:r>
            <a:r>
              <a:rPr lang="en-US" dirty="0"/>
              <a:t>(VFW, </a:t>
            </a:r>
            <a:r>
              <a:rPr lang="en-US" dirty="0" err="1" smtClean="0"/>
              <a:t>AmLegion</a:t>
            </a:r>
            <a:r>
              <a:rPr lang="en-US" dirty="0" smtClean="0"/>
              <a:t>, DAV)  </a:t>
            </a:r>
            <a:endParaRPr lang="en-US" dirty="0"/>
          </a:p>
          <a:p>
            <a:pPr lvl="1"/>
            <a:r>
              <a:rPr lang="en-US" b="1" dirty="0"/>
              <a:t>WDVA</a:t>
            </a:r>
            <a:r>
              <a:rPr lang="en-US" dirty="0"/>
              <a:t> </a:t>
            </a:r>
            <a:r>
              <a:rPr lang="en-US" b="1" dirty="0" smtClean="0"/>
              <a:t>Service Center </a:t>
            </a:r>
            <a:r>
              <a:rPr lang="en-US" dirty="0" smtClean="0"/>
              <a:t>800-562-2308  </a:t>
            </a:r>
            <a:r>
              <a:rPr lang="en-US" dirty="0" smtClean="0">
                <a:hlinkClick r:id="rId4"/>
              </a:rPr>
              <a:t>benefits@dva.wa.gov</a:t>
            </a:r>
            <a:endParaRPr lang="en-US" dirty="0" smtClean="0"/>
          </a:p>
          <a:p>
            <a:pPr lvl="1"/>
            <a:r>
              <a:rPr lang="en-US" b="1" dirty="0" smtClean="0"/>
              <a:t>Spokane County Veterans Services </a:t>
            </a:r>
            <a:r>
              <a:rPr lang="en-US" dirty="0" smtClean="0"/>
              <a:t>(WDVA affiliate)    1117 N Evergreen Rd, </a:t>
            </a:r>
            <a:r>
              <a:rPr lang="en-US" dirty="0"/>
              <a:t>Suite </a:t>
            </a:r>
            <a:r>
              <a:rPr lang="en-US" dirty="0" smtClean="0"/>
              <a:t>2 - 509-477-3690 </a:t>
            </a:r>
            <a:r>
              <a:rPr lang="en-US" dirty="0">
                <a:hlinkClick r:id="rId5"/>
              </a:rPr>
              <a:t>https://</a:t>
            </a:r>
            <a:r>
              <a:rPr lang="en-US" dirty="0" smtClean="0">
                <a:hlinkClick r:id="rId5"/>
              </a:rPr>
              <a:t>www.spokanecounty.org/1122/Veteran-Services</a:t>
            </a:r>
            <a:endParaRPr lang="en-US" dirty="0" smtClean="0"/>
          </a:p>
          <a:p>
            <a:pPr marL="457200" lvl="1" indent="0">
              <a:buNone/>
            </a:pPr>
            <a:r>
              <a:rPr lang="en-US" dirty="0" smtClean="0"/>
              <a:t>    *Manages County Veterans Assistance Fund</a:t>
            </a:r>
          </a:p>
          <a:p>
            <a:pPr marL="457200" lvl="1" indent="0">
              <a:buNone/>
            </a:pPr>
            <a:endParaRPr lang="en-US" dirty="0" smtClean="0"/>
          </a:p>
        </p:txBody>
      </p:sp>
      <p:sp>
        <p:nvSpPr>
          <p:cNvPr id="5" name="Footer Placeholder 4"/>
          <p:cNvSpPr>
            <a:spLocks noGrp="1"/>
          </p:cNvSpPr>
          <p:nvPr>
            <p:ph type="ftr" sz="quarter" idx="11"/>
          </p:nvPr>
        </p:nvSpPr>
        <p:spPr/>
        <p:txBody>
          <a:bodyPr/>
          <a:lstStyle/>
          <a:p>
            <a:r>
              <a:rPr lang="en-US" smtClean="0"/>
              <a:t>Keeping the Promise, Together</a:t>
            </a:r>
            <a:endParaRPr lang="en-US"/>
          </a:p>
        </p:txBody>
      </p:sp>
      <p:sp>
        <p:nvSpPr>
          <p:cNvPr id="6" name="Slide Number Placeholder 5"/>
          <p:cNvSpPr>
            <a:spLocks noGrp="1"/>
          </p:cNvSpPr>
          <p:nvPr>
            <p:ph type="sldNum" sz="quarter" idx="12"/>
          </p:nvPr>
        </p:nvSpPr>
        <p:spPr/>
        <p:txBody>
          <a:bodyPr/>
          <a:lstStyle/>
          <a:p>
            <a:fld id="{C320BF83-5EAB-4DF7-B03E-40C7C076A17C}" type="slidenum">
              <a:rPr lang="en-US" smtClean="0"/>
              <a:t>23</a:t>
            </a:fld>
            <a:endParaRPr lang="en-US"/>
          </a:p>
        </p:txBody>
      </p:sp>
    </p:spTree>
    <p:extLst>
      <p:ext uri="{BB962C8B-B14F-4D97-AF65-F5344CB8AC3E}">
        <p14:creationId xmlns:p14="http://schemas.microsoft.com/office/powerpoint/2010/main" val="28570479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Wreaths Across America</a:t>
            </a:r>
            <a:endParaRPr lang="en-US" b="1" dirty="0"/>
          </a:p>
        </p:txBody>
      </p:sp>
      <p:sp>
        <p:nvSpPr>
          <p:cNvPr id="3" name="Content Placeholder 2"/>
          <p:cNvSpPr>
            <a:spLocks noGrp="1"/>
          </p:cNvSpPr>
          <p:nvPr>
            <p:ph idx="1"/>
          </p:nvPr>
        </p:nvSpPr>
        <p:spPr>
          <a:xfrm>
            <a:off x="457200" y="1295400"/>
            <a:ext cx="8229600" cy="4525963"/>
          </a:xfrm>
        </p:spPr>
        <p:txBody>
          <a:bodyPr/>
          <a:lstStyle/>
          <a:p>
            <a:r>
              <a:rPr lang="en-US" b="1" dirty="0"/>
              <a:t>Mission: </a:t>
            </a:r>
            <a:r>
              <a:rPr lang="en-US" b="1" i="1" dirty="0">
                <a:solidFill>
                  <a:srgbClr val="FF0000"/>
                </a:solidFill>
              </a:rPr>
              <a:t>Remember, Honor, Teach </a:t>
            </a:r>
          </a:p>
          <a:p>
            <a:r>
              <a:rPr lang="en-US" b="1" dirty="0" smtClean="0"/>
              <a:t>Saturday Dec 15 </a:t>
            </a:r>
            <a:r>
              <a:rPr lang="en-US" b="1" i="1" dirty="0" smtClean="0"/>
              <a:t>(Tahoma 9am; ML 12noon) </a:t>
            </a:r>
          </a:p>
        </p:txBody>
      </p:sp>
      <p:pic>
        <p:nvPicPr>
          <p:cNvPr id="2052" name="Picture 4" descr="C:\Users\rudyl\Documents\Photos\Jill Klinke\WA_State_Veterans_Cemetery_area one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2768600"/>
            <a:ext cx="5562600" cy="3708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DSC0977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17708"/>
            <a:ext cx="9144000" cy="4174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5841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066800"/>
          </a:xfrm>
        </p:spPr>
        <p:txBody>
          <a:bodyPr>
            <a:normAutofit/>
          </a:bodyPr>
          <a:lstStyle/>
          <a:p>
            <a:r>
              <a:rPr lang="en-US" b="1" dirty="0" smtClean="0">
                <a:latin typeface="Arial" pitchFamily="34" charset="0"/>
                <a:cs typeface="Arial" pitchFamily="34" charset="0"/>
              </a:rPr>
              <a:t>Contact Information</a:t>
            </a:r>
            <a:endParaRPr lang="en-US" b="1" dirty="0">
              <a:latin typeface="Arial" pitchFamily="34" charset="0"/>
              <a:cs typeface="Arial" pitchFamily="34" charset="0"/>
            </a:endParaRPr>
          </a:p>
        </p:txBody>
      </p:sp>
      <p:sp>
        <p:nvSpPr>
          <p:cNvPr id="3" name="Content Placeholder 2"/>
          <p:cNvSpPr>
            <a:spLocks noGrp="1"/>
          </p:cNvSpPr>
          <p:nvPr>
            <p:ph idx="1"/>
          </p:nvPr>
        </p:nvSpPr>
        <p:spPr>
          <a:xfrm>
            <a:off x="304800" y="1219200"/>
            <a:ext cx="8610600" cy="5410200"/>
          </a:xfrm>
        </p:spPr>
        <p:txBody>
          <a:bodyPr>
            <a:normAutofit/>
          </a:bodyPr>
          <a:lstStyle/>
          <a:p>
            <a:pPr marL="0" indent="0" algn="ctr">
              <a:buNone/>
            </a:pPr>
            <a:endParaRPr lang="en-US" sz="1000" b="1" dirty="0" smtClean="0">
              <a:latin typeface="Arial" pitchFamily="34" charset="0"/>
              <a:cs typeface="Arial" pitchFamily="34" charset="0"/>
            </a:endParaRPr>
          </a:p>
          <a:p>
            <a:pPr marL="0" indent="0" algn="ctr">
              <a:buNone/>
            </a:pPr>
            <a:r>
              <a:rPr lang="en-US" sz="2400" b="1" dirty="0" smtClean="0">
                <a:latin typeface="Arial" pitchFamily="34" charset="0"/>
                <a:cs typeface="Arial" pitchFamily="34" charset="0"/>
              </a:rPr>
              <a:t>State Veterans Cemetery, Medical Lake </a:t>
            </a:r>
          </a:p>
          <a:p>
            <a:pPr marL="400050" lvl="1" indent="0" algn="ctr">
              <a:buNone/>
            </a:pPr>
            <a:r>
              <a:rPr lang="en-US" sz="2400" dirty="0" smtClean="0">
                <a:latin typeface="Arial" pitchFamily="34" charset="0"/>
                <a:cs typeface="Arial" pitchFamily="34" charset="0"/>
              </a:rPr>
              <a:t>21702 W Espanola Road, Medical Lake WA 99022</a:t>
            </a:r>
          </a:p>
          <a:p>
            <a:pPr marL="400050" lvl="1" indent="0" algn="ctr">
              <a:buNone/>
            </a:pPr>
            <a:r>
              <a:rPr lang="en-US" sz="2400" b="1" dirty="0" smtClean="0">
                <a:latin typeface="Arial" pitchFamily="34" charset="0"/>
                <a:cs typeface="Arial" pitchFamily="34" charset="0"/>
              </a:rPr>
              <a:t>509-299-6280</a:t>
            </a:r>
            <a:r>
              <a:rPr lang="en-US" sz="2400" dirty="0" smtClean="0">
                <a:latin typeface="Arial" pitchFamily="34" charset="0"/>
                <a:cs typeface="Arial" pitchFamily="34" charset="0"/>
              </a:rPr>
              <a:t> </a:t>
            </a:r>
            <a:r>
              <a:rPr lang="en-US" sz="2400" dirty="0" smtClean="0">
                <a:latin typeface="Arial" pitchFamily="34" charset="0"/>
                <a:cs typeface="Arial" pitchFamily="34" charset="0"/>
                <a:hlinkClick r:id="rId3"/>
              </a:rPr>
              <a:t>cemetery@dva.wa.gov</a:t>
            </a:r>
            <a:endParaRPr lang="en-US" sz="2400" dirty="0" smtClean="0">
              <a:latin typeface="Arial" pitchFamily="34" charset="0"/>
              <a:cs typeface="Arial" pitchFamily="34" charset="0"/>
            </a:endParaRPr>
          </a:p>
          <a:p>
            <a:pPr marL="0" indent="0" algn="ctr">
              <a:buNone/>
            </a:pPr>
            <a:r>
              <a:rPr lang="en-US" sz="2000" dirty="0" smtClean="0">
                <a:latin typeface="Arial" pitchFamily="34" charset="0"/>
                <a:cs typeface="Arial" pitchFamily="34" charset="0"/>
              </a:rPr>
              <a:t>Benefits</a:t>
            </a:r>
          </a:p>
          <a:p>
            <a:pPr marL="0" indent="0" algn="ctr">
              <a:buNone/>
            </a:pPr>
            <a:r>
              <a:rPr lang="en-US" sz="2000" b="1" dirty="0" smtClean="0">
                <a:latin typeface="Arial" pitchFamily="34" charset="0"/>
                <a:cs typeface="Arial" pitchFamily="34" charset="0"/>
              </a:rPr>
              <a:t>800-562-2308</a:t>
            </a:r>
            <a:r>
              <a:rPr lang="en-US" sz="2000" dirty="0" smtClean="0">
                <a:latin typeface="Arial" pitchFamily="34" charset="0"/>
                <a:cs typeface="Arial" pitchFamily="34" charset="0"/>
              </a:rPr>
              <a:t> </a:t>
            </a:r>
            <a:r>
              <a:rPr lang="en-US" sz="2000" dirty="0" smtClean="0">
                <a:latin typeface="Arial" pitchFamily="34" charset="0"/>
                <a:cs typeface="Arial" pitchFamily="34" charset="0"/>
                <a:hlinkClick r:id="rId4"/>
              </a:rPr>
              <a:t>benefits@dva.wa.gov</a:t>
            </a:r>
            <a:endParaRPr lang="en-US" sz="2000" dirty="0" smtClean="0">
              <a:latin typeface="Arial" pitchFamily="34" charset="0"/>
              <a:cs typeface="Arial" pitchFamily="34" charset="0"/>
            </a:endParaRPr>
          </a:p>
          <a:p>
            <a:pPr marL="0" indent="0" algn="ctr">
              <a:buNone/>
            </a:pPr>
            <a:r>
              <a:rPr lang="en-US" sz="2000" u="sng" dirty="0">
                <a:hlinkClick r:id="rId5"/>
              </a:rPr>
              <a:t>http://www.dva.wa.gov/about-wdva/brochures-and-newsletters</a:t>
            </a:r>
            <a:r>
              <a:rPr lang="en-US" sz="2000" dirty="0"/>
              <a:t> </a:t>
            </a:r>
          </a:p>
          <a:p>
            <a:pPr marL="0" indent="0" algn="ctr">
              <a:buNone/>
            </a:pPr>
            <a:endParaRPr lang="en-US" sz="2000" dirty="0" smtClean="0">
              <a:latin typeface="Arial" pitchFamily="34" charset="0"/>
              <a:cs typeface="Arial" pitchFamily="34" charset="0"/>
            </a:endParaRPr>
          </a:p>
          <a:p>
            <a:pPr marL="0" indent="0" algn="ctr">
              <a:buNone/>
            </a:pPr>
            <a:endParaRPr lang="en-US" sz="1000" b="1" dirty="0">
              <a:latin typeface="Arial" pitchFamily="34" charset="0"/>
              <a:cs typeface="Arial" pitchFamily="34" charset="0"/>
            </a:endParaRPr>
          </a:p>
          <a:p>
            <a:pPr marL="0" indent="0" algn="ctr">
              <a:buNone/>
            </a:pPr>
            <a:r>
              <a:rPr lang="en-US" sz="2400" b="1" dirty="0" smtClean="0">
                <a:latin typeface="Arial" pitchFamily="34" charset="0"/>
                <a:cs typeface="Arial" pitchFamily="34" charset="0"/>
              </a:rPr>
              <a:t>Tahoma National Cemetery</a:t>
            </a:r>
          </a:p>
          <a:p>
            <a:pPr marL="400050" lvl="1" indent="0" algn="ctr">
              <a:buNone/>
            </a:pPr>
            <a:r>
              <a:rPr lang="en-US" sz="2400" dirty="0" smtClean="0">
                <a:latin typeface="Arial" pitchFamily="34" charset="0"/>
                <a:cs typeface="Arial" pitchFamily="34" charset="0"/>
              </a:rPr>
              <a:t>18600 SE 240</a:t>
            </a:r>
            <a:r>
              <a:rPr lang="en-US" sz="2400" baseline="30000" dirty="0" smtClean="0">
                <a:latin typeface="Arial" pitchFamily="34" charset="0"/>
                <a:cs typeface="Arial" pitchFamily="34" charset="0"/>
              </a:rPr>
              <a:t>th</a:t>
            </a:r>
            <a:r>
              <a:rPr lang="en-US" sz="2400" dirty="0" smtClean="0">
                <a:latin typeface="Arial" pitchFamily="34" charset="0"/>
                <a:cs typeface="Arial" pitchFamily="34" charset="0"/>
              </a:rPr>
              <a:t> Street, Kent WA 98042</a:t>
            </a:r>
          </a:p>
          <a:p>
            <a:pPr marL="400050" lvl="1" indent="0" algn="ctr">
              <a:buNone/>
            </a:pPr>
            <a:r>
              <a:rPr lang="en-US" sz="2400" b="1" dirty="0" smtClean="0">
                <a:latin typeface="Arial" pitchFamily="34" charset="0"/>
                <a:cs typeface="Arial" pitchFamily="34" charset="0"/>
              </a:rPr>
              <a:t>425-413-9614</a:t>
            </a:r>
          </a:p>
          <a:p>
            <a:pPr marL="400050" lvl="1" indent="0" algn="ctr">
              <a:buNone/>
            </a:pPr>
            <a:r>
              <a:rPr lang="en-US" sz="2400" dirty="0" smtClean="0">
                <a:latin typeface="Arial" pitchFamily="34" charset="0"/>
                <a:cs typeface="Arial" pitchFamily="34" charset="0"/>
                <a:hlinkClick r:id="rId6"/>
              </a:rPr>
              <a:t>www.cem.va.gov/cems/nchp/Tahoma.asp</a:t>
            </a:r>
            <a:endParaRPr lang="en-US" sz="2400" dirty="0" smtClean="0">
              <a:latin typeface="Arial" pitchFamily="34" charset="0"/>
              <a:cs typeface="Arial" pitchFamily="34" charset="0"/>
            </a:endParaRPr>
          </a:p>
          <a:p>
            <a:pPr marL="400050" lvl="1" indent="0" algn="ctr">
              <a:buNone/>
            </a:pPr>
            <a:endParaRPr lang="en-US" sz="2400" dirty="0" smtClean="0">
              <a:latin typeface="Arial" pitchFamily="34" charset="0"/>
              <a:cs typeface="Arial" pitchFamily="34" charset="0"/>
            </a:endParaRPr>
          </a:p>
          <a:p>
            <a:pPr marL="400050" lvl="1" indent="0" algn="ctr">
              <a:buNone/>
            </a:pPr>
            <a:endParaRPr lang="en-US" sz="2400"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sz="2800" dirty="0" smtClean="0">
              <a:latin typeface="Arial" pitchFamily="34" charset="0"/>
              <a:cs typeface="Arial" pitchFamily="34" charset="0"/>
            </a:endParaRPr>
          </a:p>
          <a:p>
            <a:endParaRPr lang="en-US" sz="28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0B7B7028-3FA1-43CC-B12C-57A6CAE65E18}" type="slidenum">
              <a:rPr lang="en-US" smtClean="0"/>
              <a:t>25</a:t>
            </a:fld>
            <a:endParaRPr lang="en-US" dirty="0"/>
          </a:p>
        </p:txBody>
      </p:sp>
      <p:sp>
        <p:nvSpPr>
          <p:cNvPr id="5" name="Footer Placeholder 4"/>
          <p:cNvSpPr>
            <a:spLocks noGrp="1"/>
          </p:cNvSpPr>
          <p:nvPr>
            <p:ph type="ftr" sz="quarter" idx="11"/>
          </p:nvPr>
        </p:nvSpPr>
        <p:spPr/>
        <p:txBody>
          <a:bodyPr/>
          <a:lstStyle/>
          <a:p>
            <a:r>
              <a:rPr lang="en-US" smtClean="0">
                <a:latin typeface="Arial" pitchFamily="34" charset="0"/>
                <a:cs typeface="Arial" pitchFamily="34" charset="0"/>
              </a:rPr>
              <a:t>Keeping the Promise, Together</a:t>
            </a:r>
            <a:endParaRPr lang="en-US" dirty="0">
              <a:latin typeface="Arial" pitchFamily="34" charset="0"/>
              <a:cs typeface="Arial" pitchFamily="34" charset="0"/>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5700" y="4090792"/>
            <a:ext cx="1409700" cy="1409700"/>
          </a:xfrm>
          <a:prstGeom prst="rect">
            <a:avLst/>
          </a:prstGeom>
        </p:spPr>
      </p:pic>
      <p:pic>
        <p:nvPicPr>
          <p:cNvPr id="9" name="Content Placeholder 5" descr="NCA Logo.jpg"/>
          <p:cNvPicPr>
            <a:picLocks noChangeAspect="1"/>
          </p:cNvPicPr>
          <p:nvPr/>
        </p:nvPicPr>
        <p:blipFill>
          <a:blip r:embed="rId8" cstate="print"/>
          <a:srcRect/>
          <a:stretch>
            <a:fillRect/>
          </a:stretch>
        </p:blipFill>
        <p:spPr>
          <a:xfrm>
            <a:off x="457200" y="4114800"/>
            <a:ext cx="1689519" cy="1409700"/>
          </a:xfrm>
          <a:prstGeom prst="rect">
            <a:avLst/>
          </a:prstGeom>
          <a:ln>
            <a:solidFill>
              <a:schemeClr val="tx2"/>
            </a:solidFill>
          </a:ln>
        </p:spPr>
      </p:pic>
      <p:cxnSp>
        <p:nvCxnSpPr>
          <p:cNvPr id="8" name="Straight Connector 7"/>
          <p:cNvCxnSpPr/>
          <p:nvPr/>
        </p:nvCxnSpPr>
        <p:spPr>
          <a:xfrm>
            <a:off x="3200400" y="4191000"/>
            <a:ext cx="2819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2770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52400" y="274638"/>
            <a:ext cx="8763000" cy="1249362"/>
          </a:xfrm>
        </p:spPr>
        <p:txBody>
          <a:bodyPr/>
          <a:lstStyle/>
          <a:p>
            <a:r>
              <a:rPr lang="en-US" b="1" dirty="0" smtClean="0">
                <a:latin typeface="Arial" charset="0"/>
                <a:cs typeface="Arial" charset="0"/>
              </a:rPr>
              <a:t>Keeping the Promise, Together</a:t>
            </a:r>
          </a:p>
        </p:txBody>
      </p:sp>
      <p:sp>
        <p:nvSpPr>
          <p:cNvPr id="4" name="Footer Placeholder 3"/>
          <p:cNvSpPr>
            <a:spLocks noGrp="1"/>
          </p:cNvSpPr>
          <p:nvPr>
            <p:ph type="ftr" sz="quarter" idx="11"/>
          </p:nvPr>
        </p:nvSpPr>
        <p:spPr/>
        <p:txBody>
          <a:bodyPr/>
          <a:lstStyle/>
          <a:p>
            <a:pPr>
              <a:defRPr/>
            </a:pPr>
            <a:r>
              <a:rPr lang="en-US" dirty="0" smtClean="0">
                <a:latin typeface="Arial" pitchFamily="34" charset="0"/>
                <a:cs typeface="Arial" pitchFamily="34" charset="0"/>
              </a:rPr>
              <a:t>Keeping the Promise, Together</a:t>
            </a:r>
            <a:endParaRPr lang="en-US" dirty="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pPr>
              <a:defRPr/>
            </a:pPr>
            <a:fld id="{1F83E42E-F81E-4768-A0C4-FADD81A1F2BF}" type="slidenum">
              <a:rPr lang="en-US" smtClean="0"/>
              <a:pPr>
                <a:defRPr/>
              </a:pPr>
              <a:t>26</a:t>
            </a:fld>
            <a:endParaRPr lang="en-US" dirty="0"/>
          </a:p>
        </p:txBody>
      </p:sp>
      <p:sp>
        <p:nvSpPr>
          <p:cNvPr id="21511" name="TextBox 7"/>
          <p:cNvSpPr txBox="1">
            <a:spLocks noChangeArrowheads="1"/>
          </p:cNvSpPr>
          <p:nvPr/>
        </p:nvSpPr>
        <p:spPr bwMode="auto">
          <a:xfrm>
            <a:off x="304800" y="5334000"/>
            <a:ext cx="255198" cy="707886"/>
          </a:xfrm>
          <a:prstGeom prst="rect">
            <a:avLst/>
          </a:prstGeom>
          <a:noFill/>
          <a:ln w="9525">
            <a:noFill/>
            <a:miter lim="800000"/>
            <a:headEnd/>
            <a:tailEnd/>
          </a:ln>
        </p:spPr>
        <p:txBody>
          <a:bodyPr wrap="none">
            <a:spAutoFit/>
          </a:bodyPr>
          <a:lstStyle/>
          <a:p>
            <a:r>
              <a:rPr lang="en-US" sz="2000" b="1" dirty="0">
                <a:latin typeface="Arial" pitchFamily="34" charset="0"/>
                <a:cs typeface="Arial" pitchFamily="34" charset="0"/>
              </a:rPr>
              <a:t> </a:t>
            </a:r>
            <a:endParaRPr lang="en-US" sz="2000" b="1" dirty="0" smtClean="0">
              <a:latin typeface="Arial" pitchFamily="34" charset="0"/>
              <a:cs typeface="Arial" pitchFamily="34" charset="0"/>
            </a:endParaRPr>
          </a:p>
          <a:p>
            <a:endParaRPr lang="en-US" sz="2000" b="1" dirty="0">
              <a:latin typeface="Arial" pitchFamily="34" charset="0"/>
              <a:cs typeface="Arial" pitchFamily="34" charset="0"/>
            </a:endParaRPr>
          </a:p>
        </p:txBody>
      </p:sp>
      <p:pic>
        <p:nvPicPr>
          <p:cNvPr id="11" name="Picture 2" descr="D:\Memorial_Day_2014_108.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287003" y="1551296"/>
            <a:ext cx="2757818" cy="3864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970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a:t>
            </a:r>
            <a:endParaRPr lang="en-US"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13806"/>
            <a:ext cx="9144000" cy="5144194"/>
          </a:xfrm>
          <a:prstGeom prst="rect">
            <a:avLst/>
          </a:prstGeom>
        </p:spPr>
      </p:pic>
    </p:spTree>
    <p:extLst>
      <p:ext uri="{BB962C8B-B14F-4D97-AF65-F5344CB8AC3E}">
        <p14:creationId xmlns:p14="http://schemas.microsoft.com/office/powerpoint/2010/main" val="3272073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US Department of Veterans Affairs</a:t>
            </a:r>
            <a:endParaRPr lang="en-US" b="1" dirty="0"/>
          </a:p>
        </p:txBody>
      </p:sp>
      <p:sp>
        <p:nvSpPr>
          <p:cNvPr id="5" name="Content Placeholder 4"/>
          <p:cNvSpPr>
            <a:spLocks noGrp="1"/>
          </p:cNvSpPr>
          <p:nvPr>
            <p:ph sz="half" idx="1"/>
          </p:nvPr>
        </p:nvSpPr>
        <p:spPr/>
        <p:txBody>
          <a:bodyPr>
            <a:normAutofit/>
          </a:bodyPr>
          <a:lstStyle/>
          <a:p>
            <a:r>
              <a:rPr lang="en-US" dirty="0" smtClean="0"/>
              <a:t>Veterans Health Administration</a:t>
            </a:r>
          </a:p>
          <a:p>
            <a:r>
              <a:rPr lang="en-US" dirty="0" smtClean="0"/>
              <a:t>Veterans Benefits Administration</a:t>
            </a:r>
          </a:p>
          <a:p>
            <a:r>
              <a:rPr lang="en-US" u="sng" dirty="0" smtClean="0"/>
              <a:t>National Cemetery Administration</a:t>
            </a:r>
          </a:p>
          <a:p>
            <a:pPr marL="0" indent="0">
              <a:buNone/>
            </a:pPr>
            <a:endParaRPr lang="en-US" sz="2400" i="1" dirty="0" smtClean="0"/>
          </a:p>
          <a:p>
            <a:pPr marL="0" indent="0">
              <a:buNone/>
            </a:pPr>
            <a:r>
              <a:rPr lang="en-US" sz="2400" i="1" dirty="0"/>
              <a:t> </a:t>
            </a:r>
            <a:r>
              <a:rPr lang="en-US" sz="2400" i="1" dirty="0" smtClean="0"/>
              <a:t>    </a:t>
            </a:r>
            <a:r>
              <a:rPr lang="en-US" sz="2400" i="1" dirty="0" smtClean="0">
                <a:hlinkClick r:id="rId3"/>
              </a:rPr>
              <a:t>www.VA.GOV</a:t>
            </a:r>
            <a:endParaRPr lang="en-US" sz="2400" i="1" dirty="0" smtClean="0"/>
          </a:p>
          <a:p>
            <a:pPr marL="0" indent="0">
              <a:buNone/>
            </a:pPr>
            <a:r>
              <a:rPr lang="en-US" sz="2400" i="1" dirty="0" smtClean="0"/>
              <a:t>     </a:t>
            </a:r>
            <a:r>
              <a:rPr lang="en-US" sz="2400" i="1" dirty="0" smtClean="0">
                <a:hlinkClick r:id="rId4"/>
              </a:rPr>
              <a:t>www.CEM.VA.GOV</a:t>
            </a:r>
            <a:r>
              <a:rPr lang="en-US" sz="2400" i="1" dirty="0" smtClean="0"/>
              <a:t> </a:t>
            </a:r>
            <a:endParaRPr lang="en-US" sz="2400" i="1" dirty="0"/>
          </a:p>
        </p:txBody>
      </p:sp>
      <p:pic>
        <p:nvPicPr>
          <p:cNvPr id="9" name="Content Placeholder 8"/>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4016812" y="2438400"/>
            <a:ext cx="4669988" cy="3181429"/>
          </a:xfrm>
        </p:spPr>
      </p:pic>
      <p:sp>
        <p:nvSpPr>
          <p:cNvPr id="2" name="Footer Placeholder 1"/>
          <p:cNvSpPr>
            <a:spLocks noGrp="1"/>
          </p:cNvSpPr>
          <p:nvPr>
            <p:ph type="ftr" sz="quarter" idx="11"/>
          </p:nvPr>
        </p:nvSpPr>
        <p:spPr/>
        <p:txBody>
          <a:bodyPr/>
          <a:lstStyle/>
          <a:p>
            <a:r>
              <a:rPr lang="en-US" dirty="0" smtClean="0"/>
              <a:t>Keeping the Promise, Together</a:t>
            </a:r>
            <a:endParaRPr lang="en-US" dirty="0"/>
          </a:p>
        </p:txBody>
      </p:sp>
      <p:sp>
        <p:nvSpPr>
          <p:cNvPr id="3" name="Slide Number Placeholder 2"/>
          <p:cNvSpPr>
            <a:spLocks noGrp="1"/>
          </p:cNvSpPr>
          <p:nvPr>
            <p:ph type="sldNum" sz="quarter" idx="12"/>
          </p:nvPr>
        </p:nvSpPr>
        <p:spPr/>
        <p:txBody>
          <a:bodyPr/>
          <a:lstStyle/>
          <a:p>
            <a:fld id="{C320BF83-5EAB-4DF7-B03E-40C7C076A17C}" type="slidenum">
              <a:rPr lang="en-US" smtClean="0"/>
              <a:t>3</a:t>
            </a:fld>
            <a:endParaRPr lang="en-US"/>
          </a:p>
        </p:txBody>
      </p:sp>
    </p:spTree>
    <p:extLst>
      <p:ext uri="{BB962C8B-B14F-4D97-AF65-F5344CB8AC3E}">
        <p14:creationId xmlns:p14="http://schemas.microsoft.com/office/powerpoint/2010/main" val="27129774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NCA History, Mission, &amp; Vision</a:t>
            </a:r>
            <a:endParaRPr lang="en-US" dirty="0"/>
          </a:p>
        </p:txBody>
      </p:sp>
      <p:sp>
        <p:nvSpPr>
          <p:cNvPr id="3" name="Content Placeholder 2"/>
          <p:cNvSpPr>
            <a:spLocks noGrp="1"/>
          </p:cNvSpPr>
          <p:nvPr>
            <p:ph sz="half" idx="1"/>
          </p:nvPr>
        </p:nvSpPr>
        <p:spPr>
          <a:xfrm>
            <a:off x="457200" y="1296194"/>
            <a:ext cx="8197234" cy="5060156"/>
          </a:xfrm>
        </p:spPr>
        <p:txBody>
          <a:bodyPr>
            <a:normAutofit fontScale="92500" lnSpcReduction="10000"/>
          </a:bodyPr>
          <a:lstStyle/>
          <a:p>
            <a:r>
              <a:rPr lang="en-US" b="1" dirty="0" smtClean="0"/>
              <a:t>History</a:t>
            </a:r>
          </a:p>
          <a:p>
            <a:pPr lvl="1"/>
            <a:r>
              <a:rPr lang="en-US" dirty="0" smtClean="0"/>
              <a:t>Omnibus bill of 1862 authorized President                      Lincoln to purchase land for National Cemeteries</a:t>
            </a:r>
          </a:p>
          <a:p>
            <a:pPr lvl="1"/>
            <a:r>
              <a:rPr lang="en-US" dirty="0" smtClean="0"/>
              <a:t>1862, fourteen cemeteries established</a:t>
            </a:r>
          </a:p>
          <a:p>
            <a:pPr lvl="1"/>
            <a:r>
              <a:rPr lang="en-US" dirty="0" smtClean="0"/>
              <a:t>Previously soldiers buried where they fell</a:t>
            </a:r>
          </a:p>
          <a:p>
            <a:r>
              <a:rPr lang="en-US" b="1" dirty="0" smtClean="0"/>
              <a:t>Mission:</a:t>
            </a:r>
            <a:r>
              <a:rPr lang="en-US" dirty="0" smtClean="0"/>
              <a:t>  Honor veterans &amp; families with final resting places in national shrines &amp; lasting tributes that commemorate their service &amp; sacrifice to our nation</a:t>
            </a:r>
          </a:p>
          <a:p>
            <a:r>
              <a:rPr lang="en-US" b="1" dirty="0" smtClean="0"/>
              <a:t>Vision:</a:t>
            </a:r>
            <a:r>
              <a:rPr lang="en-US" dirty="0" smtClean="0"/>
              <a:t>  To be the model of excellence for burial &amp; memorial benefits for our nation’s veterans and their families</a:t>
            </a:r>
          </a:p>
          <a:p>
            <a:r>
              <a:rPr lang="en-US" b="1" dirty="0" smtClean="0"/>
              <a:t>Priorities:</a:t>
            </a:r>
            <a:r>
              <a:rPr lang="en-US" dirty="0" smtClean="0"/>
              <a:t>  Preserving Veterans’ legacy, providing access, partnering to serve</a:t>
            </a:r>
          </a:p>
          <a:p>
            <a:pPr lvl="1"/>
            <a:endParaRPr lang="en-US" dirty="0"/>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079474" y="1258491"/>
            <a:ext cx="1574960" cy="1941909"/>
          </a:xfrm>
        </p:spPr>
      </p:pic>
      <p:sp>
        <p:nvSpPr>
          <p:cNvPr id="5" name="Footer Placeholder 4"/>
          <p:cNvSpPr>
            <a:spLocks noGrp="1"/>
          </p:cNvSpPr>
          <p:nvPr>
            <p:ph type="ftr" sz="quarter" idx="11"/>
          </p:nvPr>
        </p:nvSpPr>
        <p:spPr/>
        <p:txBody>
          <a:bodyPr/>
          <a:lstStyle/>
          <a:p>
            <a:r>
              <a:rPr lang="en-US" smtClean="0"/>
              <a:t>Keeping the Promise, Together</a:t>
            </a:r>
            <a:endParaRPr lang="en-US"/>
          </a:p>
        </p:txBody>
      </p:sp>
      <p:sp>
        <p:nvSpPr>
          <p:cNvPr id="6" name="Slide Number Placeholder 5"/>
          <p:cNvSpPr>
            <a:spLocks noGrp="1"/>
          </p:cNvSpPr>
          <p:nvPr>
            <p:ph type="sldNum" sz="quarter" idx="12"/>
          </p:nvPr>
        </p:nvSpPr>
        <p:spPr/>
        <p:txBody>
          <a:bodyPr/>
          <a:lstStyle/>
          <a:p>
            <a:fld id="{C320BF83-5EAB-4DF7-B03E-40C7C076A17C}" type="slidenum">
              <a:rPr lang="en-US" smtClean="0"/>
              <a:t>4</a:t>
            </a:fld>
            <a:endParaRPr lang="en-US"/>
          </a:p>
        </p:txBody>
      </p:sp>
    </p:spTree>
    <p:extLst>
      <p:ext uri="{BB962C8B-B14F-4D97-AF65-F5344CB8AC3E}">
        <p14:creationId xmlns:p14="http://schemas.microsoft.com/office/powerpoint/2010/main" val="2523560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609600"/>
            <a:ext cx="7772400" cy="1470025"/>
          </a:xfrm>
        </p:spPr>
        <p:txBody>
          <a:bodyPr/>
          <a:lstStyle/>
          <a:p>
            <a:r>
              <a:rPr lang="en-US" b="1" dirty="0" smtClean="0"/>
              <a:t>NCA Responsibilities</a:t>
            </a:r>
            <a:endParaRPr lang="en-US" b="1" dirty="0"/>
          </a:p>
        </p:txBody>
      </p:sp>
      <p:sp>
        <p:nvSpPr>
          <p:cNvPr id="7" name="Subtitle 6"/>
          <p:cNvSpPr>
            <a:spLocks noGrp="1"/>
          </p:cNvSpPr>
          <p:nvPr>
            <p:ph type="subTitle" idx="1"/>
          </p:nvPr>
        </p:nvSpPr>
        <p:spPr>
          <a:xfrm>
            <a:off x="685800" y="1905000"/>
            <a:ext cx="8001000" cy="3962400"/>
          </a:xfrm>
        </p:spPr>
        <p:txBody>
          <a:bodyPr>
            <a:normAutofit fontScale="77500" lnSpcReduction="20000"/>
          </a:bodyPr>
          <a:lstStyle/>
          <a:p>
            <a:pPr marL="457200" indent="-457200" algn="l">
              <a:buFont typeface="Arial" panose="020B0604020202020204" pitchFamily="34" charset="0"/>
              <a:buChar char="•"/>
            </a:pPr>
            <a:r>
              <a:rPr lang="en-US" dirty="0" smtClean="0">
                <a:solidFill>
                  <a:schemeClr val="tx1"/>
                </a:solidFill>
              </a:rPr>
              <a:t>Provide </a:t>
            </a:r>
            <a:r>
              <a:rPr lang="en-US" u="sng" dirty="0" smtClean="0">
                <a:solidFill>
                  <a:schemeClr val="tx1"/>
                </a:solidFill>
              </a:rPr>
              <a:t>Burial Space</a:t>
            </a:r>
            <a:r>
              <a:rPr lang="en-US" dirty="0" smtClean="0">
                <a:solidFill>
                  <a:schemeClr val="tx1"/>
                </a:solidFill>
              </a:rPr>
              <a:t> for Veterans and Eligible family members, and maintain national cemeteries as national shrines</a:t>
            </a:r>
          </a:p>
          <a:p>
            <a:pPr marL="457200" indent="-457200" algn="l">
              <a:buFont typeface="Arial" panose="020B0604020202020204" pitchFamily="34" charset="0"/>
              <a:buChar char="•"/>
            </a:pPr>
            <a:r>
              <a:rPr lang="en-US" u="sng" dirty="0" smtClean="0">
                <a:solidFill>
                  <a:schemeClr val="tx1"/>
                </a:solidFill>
              </a:rPr>
              <a:t>Administer Federal Grants</a:t>
            </a:r>
            <a:r>
              <a:rPr lang="en-US" dirty="0" smtClean="0">
                <a:solidFill>
                  <a:schemeClr val="tx1"/>
                </a:solidFill>
              </a:rPr>
              <a:t> Program for capital construction and subsequent development of state and tribal Cemeteries</a:t>
            </a:r>
          </a:p>
          <a:p>
            <a:pPr marL="457200" indent="-457200" algn="l">
              <a:buFont typeface="Arial" panose="020B0604020202020204" pitchFamily="34" charset="0"/>
              <a:buChar char="•"/>
            </a:pPr>
            <a:r>
              <a:rPr lang="en-US" dirty="0" smtClean="0">
                <a:solidFill>
                  <a:schemeClr val="tx1"/>
                </a:solidFill>
              </a:rPr>
              <a:t>Furnish </a:t>
            </a:r>
            <a:r>
              <a:rPr lang="en-US" u="sng" dirty="0" smtClean="0">
                <a:solidFill>
                  <a:schemeClr val="tx1"/>
                </a:solidFill>
              </a:rPr>
              <a:t>headstones, markers and medallions</a:t>
            </a:r>
            <a:r>
              <a:rPr lang="en-US" dirty="0" smtClean="0">
                <a:solidFill>
                  <a:schemeClr val="tx1"/>
                </a:solidFill>
              </a:rPr>
              <a:t> for graves of Veterans around the world</a:t>
            </a:r>
          </a:p>
          <a:p>
            <a:pPr marL="457200" indent="-457200" algn="l">
              <a:buFont typeface="Arial" panose="020B0604020202020204" pitchFamily="34" charset="0"/>
              <a:buChar char="•"/>
            </a:pPr>
            <a:r>
              <a:rPr lang="en-US" dirty="0" smtClean="0">
                <a:solidFill>
                  <a:schemeClr val="tx1"/>
                </a:solidFill>
              </a:rPr>
              <a:t>Administer </a:t>
            </a:r>
            <a:r>
              <a:rPr lang="en-US" u="sng" dirty="0" smtClean="0">
                <a:solidFill>
                  <a:schemeClr val="tx1"/>
                </a:solidFill>
              </a:rPr>
              <a:t>Presidential Memorial Certificate</a:t>
            </a:r>
            <a:r>
              <a:rPr lang="en-US" dirty="0" smtClean="0">
                <a:solidFill>
                  <a:schemeClr val="tx1"/>
                </a:solidFill>
              </a:rPr>
              <a:t> program</a:t>
            </a:r>
          </a:p>
          <a:p>
            <a:pPr marL="457200" indent="-457200" algn="l">
              <a:buFont typeface="Arial" panose="020B0604020202020204" pitchFamily="34" charset="0"/>
              <a:buChar char="•"/>
            </a:pPr>
            <a:r>
              <a:rPr lang="en-US" dirty="0" smtClean="0">
                <a:solidFill>
                  <a:schemeClr val="tx1"/>
                </a:solidFill>
              </a:rPr>
              <a:t>Administer </a:t>
            </a:r>
            <a:r>
              <a:rPr lang="en-US" u="sng" dirty="0" smtClean="0">
                <a:solidFill>
                  <a:schemeClr val="tx1"/>
                </a:solidFill>
              </a:rPr>
              <a:t>First Notice of Death</a:t>
            </a:r>
            <a:r>
              <a:rPr lang="en-US" dirty="0" smtClean="0">
                <a:solidFill>
                  <a:schemeClr val="tx1"/>
                </a:solidFill>
              </a:rPr>
              <a:t> program</a:t>
            </a:r>
            <a:endParaRPr lang="en-US" dirty="0">
              <a:solidFill>
                <a:schemeClr val="tx1"/>
              </a:solidFill>
            </a:endParaRPr>
          </a:p>
        </p:txBody>
      </p:sp>
      <p:sp>
        <p:nvSpPr>
          <p:cNvPr id="2" name="Footer Placeholder 1"/>
          <p:cNvSpPr>
            <a:spLocks noGrp="1"/>
          </p:cNvSpPr>
          <p:nvPr>
            <p:ph type="ftr" sz="quarter" idx="11"/>
          </p:nvPr>
        </p:nvSpPr>
        <p:spPr/>
        <p:txBody>
          <a:bodyPr/>
          <a:lstStyle/>
          <a:p>
            <a:r>
              <a:rPr lang="en-US" smtClean="0"/>
              <a:t>Keeping the Promise, Together</a:t>
            </a:r>
            <a:endParaRPr lang="en-US"/>
          </a:p>
        </p:txBody>
      </p:sp>
      <p:sp>
        <p:nvSpPr>
          <p:cNvPr id="3" name="Slide Number Placeholder 2"/>
          <p:cNvSpPr>
            <a:spLocks noGrp="1"/>
          </p:cNvSpPr>
          <p:nvPr>
            <p:ph type="sldNum" sz="quarter" idx="12"/>
          </p:nvPr>
        </p:nvSpPr>
        <p:spPr/>
        <p:txBody>
          <a:bodyPr/>
          <a:lstStyle/>
          <a:p>
            <a:fld id="{C320BF83-5EAB-4DF7-B03E-40C7C076A17C}" type="slidenum">
              <a:rPr lang="en-US" smtClean="0"/>
              <a:t>5</a:t>
            </a:fld>
            <a:endParaRPr lang="en-US"/>
          </a:p>
        </p:txBody>
      </p:sp>
    </p:spTree>
    <p:extLst>
      <p:ext uri="{BB962C8B-B14F-4D97-AF65-F5344CB8AC3E}">
        <p14:creationId xmlns:p14="http://schemas.microsoft.com/office/powerpoint/2010/main" val="22184445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Veterans Cemeteries</a:t>
            </a:r>
            <a:endParaRPr lang="en-US" b="1" dirty="0"/>
          </a:p>
        </p:txBody>
      </p:sp>
      <p:sp>
        <p:nvSpPr>
          <p:cNvPr id="3" name="Content Placeholder 2"/>
          <p:cNvSpPr>
            <a:spLocks noGrp="1"/>
          </p:cNvSpPr>
          <p:nvPr>
            <p:ph sz="half" idx="1"/>
          </p:nvPr>
        </p:nvSpPr>
        <p:spPr>
          <a:xfrm>
            <a:off x="457200" y="1600200"/>
            <a:ext cx="7924800" cy="4525963"/>
          </a:xfrm>
        </p:spPr>
        <p:txBody>
          <a:bodyPr>
            <a:normAutofit lnSpcReduction="10000"/>
          </a:bodyPr>
          <a:lstStyle/>
          <a:p>
            <a:r>
              <a:rPr lang="en-US" b="1" dirty="0" smtClean="0"/>
              <a:t>136 National </a:t>
            </a:r>
          </a:p>
          <a:p>
            <a:pPr marL="0" indent="0">
              <a:buNone/>
            </a:pPr>
            <a:r>
              <a:rPr lang="en-US" b="1" dirty="0" smtClean="0"/>
              <a:t>    Cemeteries </a:t>
            </a:r>
            <a:endParaRPr lang="en-US" dirty="0" smtClean="0"/>
          </a:p>
          <a:p>
            <a:r>
              <a:rPr lang="en-US" b="1" dirty="0" smtClean="0"/>
              <a:t>40 Army</a:t>
            </a:r>
          </a:p>
          <a:p>
            <a:pPr lvl="1"/>
            <a:r>
              <a:rPr lang="en-US" dirty="0" smtClean="0"/>
              <a:t>Arlington*</a:t>
            </a:r>
          </a:p>
          <a:p>
            <a:r>
              <a:rPr lang="en-US" b="1" dirty="0" smtClean="0"/>
              <a:t>14 Interior</a:t>
            </a:r>
          </a:p>
          <a:p>
            <a:r>
              <a:rPr lang="en-US" b="1" dirty="0" smtClean="0"/>
              <a:t>26 ABMC</a:t>
            </a:r>
          </a:p>
          <a:p>
            <a:r>
              <a:rPr lang="en-US" b="1" dirty="0" smtClean="0"/>
              <a:t>112 State &amp; Tribal Veteran Cemeteries </a:t>
            </a:r>
            <a:r>
              <a:rPr lang="en-US" dirty="0" smtClean="0"/>
              <a:t>(11 tribal) over 39,000 interments in 2018</a:t>
            </a:r>
          </a:p>
          <a:p>
            <a:r>
              <a:rPr lang="en-US" b="1" dirty="0" smtClean="0"/>
              <a:t>Perpetual Care 4.7M veterans &amp; family members in over 3.74M gravesites</a:t>
            </a:r>
            <a:endParaRPr lang="en-US" b="1" dirty="0"/>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657600" y="1622946"/>
            <a:ext cx="5249504" cy="2743200"/>
          </a:xfrm>
        </p:spPr>
      </p:pic>
      <p:sp>
        <p:nvSpPr>
          <p:cNvPr id="5" name="Footer Placeholder 4"/>
          <p:cNvSpPr>
            <a:spLocks noGrp="1"/>
          </p:cNvSpPr>
          <p:nvPr>
            <p:ph type="ftr" sz="quarter" idx="11"/>
          </p:nvPr>
        </p:nvSpPr>
        <p:spPr/>
        <p:txBody>
          <a:bodyPr/>
          <a:lstStyle/>
          <a:p>
            <a:r>
              <a:rPr lang="en-US" smtClean="0"/>
              <a:t>Keeping the Promise, Together</a:t>
            </a:r>
            <a:endParaRPr lang="en-US"/>
          </a:p>
        </p:txBody>
      </p:sp>
      <p:sp>
        <p:nvSpPr>
          <p:cNvPr id="6" name="Slide Number Placeholder 5"/>
          <p:cNvSpPr>
            <a:spLocks noGrp="1"/>
          </p:cNvSpPr>
          <p:nvPr>
            <p:ph type="sldNum" sz="quarter" idx="12"/>
          </p:nvPr>
        </p:nvSpPr>
        <p:spPr/>
        <p:txBody>
          <a:bodyPr/>
          <a:lstStyle/>
          <a:p>
            <a:fld id="{C320BF83-5EAB-4DF7-B03E-40C7C076A17C}" type="slidenum">
              <a:rPr lang="en-US" smtClean="0"/>
              <a:t>6</a:t>
            </a:fld>
            <a:endParaRPr lang="en-US"/>
          </a:p>
        </p:txBody>
      </p:sp>
    </p:spTree>
    <p:extLst>
      <p:ext uri="{BB962C8B-B14F-4D97-AF65-F5344CB8AC3E}">
        <p14:creationId xmlns:p14="http://schemas.microsoft.com/office/powerpoint/2010/main" val="18610785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Keeping the Promise, Together</a:t>
            </a:r>
            <a:endParaRPr lang="en-US"/>
          </a:p>
        </p:txBody>
      </p:sp>
      <p:sp>
        <p:nvSpPr>
          <p:cNvPr id="5" name="Slide Number Placeholder 4"/>
          <p:cNvSpPr>
            <a:spLocks noGrp="1"/>
          </p:cNvSpPr>
          <p:nvPr>
            <p:ph type="sldNum" sz="quarter" idx="12"/>
          </p:nvPr>
        </p:nvSpPr>
        <p:spPr/>
        <p:txBody>
          <a:bodyPr/>
          <a:lstStyle/>
          <a:p>
            <a:fld id="{C320BF83-5EAB-4DF7-B03E-40C7C076A17C}" type="slidenum">
              <a:rPr lang="en-US" smtClean="0"/>
              <a:t>7</a:t>
            </a:fld>
            <a:endParaRPr lang="en-US"/>
          </a:p>
        </p:txBody>
      </p:sp>
      <p:graphicFrame>
        <p:nvGraphicFramePr>
          <p:cNvPr id="6" name="Content Placeholder 5"/>
          <p:cNvGraphicFramePr>
            <a:graphicFrameLocks noGrp="1" noChangeAspect="1"/>
          </p:cNvGraphicFramePr>
          <p:nvPr>
            <p:ph idx="1"/>
            <p:extLst/>
          </p:nvPr>
        </p:nvGraphicFramePr>
        <p:xfrm>
          <a:off x="0" y="0"/>
          <a:ext cx="9146733" cy="6099962"/>
        </p:xfrm>
        <a:graphic>
          <a:graphicData uri="http://schemas.openxmlformats.org/presentationml/2006/ole">
            <mc:AlternateContent xmlns:mc="http://schemas.openxmlformats.org/markup-compatibility/2006">
              <mc:Choice xmlns:v="urn:schemas-microsoft-com:vml" Requires="v">
                <p:oleObj spid="_x0000_s1044" name="Acrobat Document" r:id="rId3" imgW="14125522" imgH="9420030" progId="AcroExch.Document.DC">
                  <p:embed/>
                </p:oleObj>
              </mc:Choice>
              <mc:Fallback>
                <p:oleObj name="Acrobat Document" r:id="rId3" imgW="14125522" imgH="9420030" progId="AcroExch.Document.DC">
                  <p:embed/>
                  <p:pic>
                    <p:nvPicPr>
                      <p:cNvPr id="0" name=""/>
                      <p:cNvPicPr/>
                      <p:nvPr/>
                    </p:nvPicPr>
                    <p:blipFill>
                      <a:blip r:embed="rId4"/>
                      <a:stretch>
                        <a:fillRect/>
                      </a:stretch>
                    </p:blipFill>
                    <p:spPr>
                      <a:xfrm>
                        <a:off x="0" y="0"/>
                        <a:ext cx="9146733" cy="6099962"/>
                      </a:xfrm>
                      <a:prstGeom prst="rect">
                        <a:avLst/>
                      </a:prstGeom>
                    </p:spPr>
                  </p:pic>
                </p:oleObj>
              </mc:Fallback>
            </mc:AlternateContent>
          </a:graphicData>
        </a:graphic>
      </p:graphicFrame>
    </p:spTree>
    <p:extLst>
      <p:ext uri="{BB962C8B-B14F-4D97-AF65-F5344CB8AC3E}">
        <p14:creationId xmlns:p14="http://schemas.microsoft.com/office/powerpoint/2010/main" val="11070965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a:t/>
            </a:r>
            <a:br>
              <a:rPr lang="en-US" b="1" dirty="0"/>
            </a:br>
            <a:r>
              <a:rPr lang="en-US" b="1" dirty="0" smtClean="0"/>
              <a:t>MISSION</a:t>
            </a:r>
            <a:br>
              <a:rPr lang="en-US" b="1" dirty="0" smtClean="0"/>
            </a:br>
            <a:r>
              <a:rPr lang="en-US" i="1" dirty="0" smtClean="0"/>
              <a:t>“</a:t>
            </a:r>
            <a:r>
              <a:rPr lang="en-US" i="1" dirty="0"/>
              <a:t>Serving Those Who Served”</a:t>
            </a:r>
            <a:br>
              <a:rPr lang="en-US" i="1" dirty="0"/>
            </a:br>
            <a:endParaRPr lang="en-US" b="1" dirty="0"/>
          </a:p>
        </p:txBody>
      </p:sp>
      <p:sp>
        <p:nvSpPr>
          <p:cNvPr id="3" name="Content Placeholder 2"/>
          <p:cNvSpPr>
            <a:spLocks noGrp="1"/>
          </p:cNvSpPr>
          <p:nvPr>
            <p:ph idx="1"/>
          </p:nvPr>
        </p:nvSpPr>
        <p:spPr/>
        <p:txBody>
          <a:bodyPr>
            <a:normAutofit/>
          </a:bodyPr>
          <a:lstStyle/>
          <a:p>
            <a:pPr marL="0" indent="0" algn="ctr">
              <a:buNone/>
            </a:pPr>
            <a:endParaRPr lang="en-US" dirty="0" smtClean="0"/>
          </a:p>
          <a:p>
            <a:pPr marL="0" indent="0" algn="ctr">
              <a:buNone/>
            </a:pPr>
            <a:endParaRPr lang="en-US" dirty="0"/>
          </a:p>
          <a:p>
            <a:pPr marL="0" indent="0" algn="ctr">
              <a:buNone/>
            </a:pPr>
            <a:endParaRPr lang="en-US" dirty="0"/>
          </a:p>
          <a:p>
            <a:pPr marL="0" indent="0" algn="ctr">
              <a:buNone/>
            </a:pPr>
            <a:endParaRPr lang="en-US" dirty="0" smtClean="0"/>
          </a:p>
          <a:p>
            <a:pPr marL="0" indent="0" algn="ctr">
              <a:buNone/>
            </a:pPr>
            <a:endParaRPr lang="en-US" dirty="0" smtClean="0"/>
          </a:p>
          <a:p>
            <a:pPr marL="0" indent="0" algn="ctr">
              <a:buNone/>
            </a:pPr>
            <a:r>
              <a:rPr lang="en-US" i="1" dirty="0" smtClean="0"/>
              <a:t>“Serving Washington State’s Veterans and Families with Compassionate Care and Service”   </a:t>
            </a:r>
            <a:endParaRPr lang="en-US"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2514600"/>
            <a:ext cx="1828800" cy="1828800"/>
          </a:xfrm>
          <a:prstGeom prst="rect">
            <a:avLst/>
          </a:prstGeom>
        </p:spPr>
      </p:pic>
      <p:pic>
        <p:nvPicPr>
          <p:cNvPr id="5" name="Picture 2" descr="C:\Users\rudyl\Pictures\WDVA Logo with mot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92076"/>
            <a:ext cx="2605049" cy="1009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067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State Veterans Cemetery</a:t>
            </a:r>
            <a:r>
              <a:rPr lang="en-US" b="1" dirty="0"/>
              <a:t/>
            </a:r>
            <a:br>
              <a:rPr lang="en-US" b="1" dirty="0"/>
            </a:br>
            <a:r>
              <a:rPr lang="en-US" b="1" dirty="0" smtClean="0"/>
              <a:t>Medical Lake</a:t>
            </a:r>
            <a:endParaRPr lang="en-US" b="1" dirty="0"/>
          </a:p>
        </p:txBody>
      </p:sp>
      <p:sp>
        <p:nvSpPr>
          <p:cNvPr id="3" name="Content Placeholder 2"/>
          <p:cNvSpPr>
            <a:spLocks noGrp="1"/>
          </p:cNvSpPr>
          <p:nvPr>
            <p:ph idx="1"/>
          </p:nvPr>
        </p:nvSpPr>
        <p:spPr>
          <a:xfrm>
            <a:off x="457200" y="1600200"/>
            <a:ext cx="8382000" cy="4525963"/>
          </a:xfrm>
        </p:spPr>
        <p:txBody>
          <a:bodyPr>
            <a:normAutofit lnSpcReduction="10000"/>
          </a:bodyPr>
          <a:lstStyle/>
          <a:p>
            <a:r>
              <a:rPr lang="en-US" sz="2400" dirty="0" smtClean="0"/>
              <a:t>Dedicated May 2010; First Interment Jun 2010</a:t>
            </a:r>
          </a:p>
          <a:p>
            <a:r>
              <a:rPr lang="en-US" sz="2400" dirty="0" smtClean="0"/>
              <a:t>$8.8M Grant – Collaborative Federal VA &amp; WDVA Project</a:t>
            </a:r>
          </a:p>
          <a:p>
            <a:pPr lvl="1"/>
            <a:r>
              <a:rPr lang="en-US" sz="2000" dirty="0" smtClean="0"/>
              <a:t>120 acres  </a:t>
            </a:r>
          </a:p>
          <a:p>
            <a:r>
              <a:rPr lang="en-US" sz="2400" dirty="0" smtClean="0"/>
              <a:t>Master Plan – Fed Grants</a:t>
            </a:r>
          </a:p>
          <a:p>
            <a:pPr lvl="1"/>
            <a:r>
              <a:rPr lang="en-US" sz="2000" dirty="0" smtClean="0"/>
              <a:t>Phase I, Complete </a:t>
            </a:r>
          </a:p>
          <a:p>
            <a:pPr lvl="1"/>
            <a:r>
              <a:rPr lang="en-US" sz="2000" dirty="0" smtClean="0"/>
              <a:t>Phase II, $2.3M Complete</a:t>
            </a:r>
            <a:r>
              <a:rPr lang="en-US" sz="1600" dirty="0" smtClean="0"/>
              <a:t> </a:t>
            </a:r>
            <a:endParaRPr lang="en-US" sz="1600" dirty="0"/>
          </a:p>
          <a:p>
            <a:pPr lvl="1"/>
            <a:r>
              <a:rPr lang="en-US" sz="2000" dirty="0" smtClean="0"/>
              <a:t>Phase III, </a:t>
            </a:r>
            <a:r>
              <a:rPr lang="en-US" sz="2000" i="1" dirty="0" smtClean="0">
                <a:solidFill>
                  <a:srgbClr val="FF0000"/>
                </a:solidFill>
              </a:rPr>
              <a:t>Pending</a:t>
            </a:r>
          </a:p>
          <a:p>
            <a:r>
              <a:rPr lang="en-US" sz="2400" dirty="0" smtClean="0"/>
              <a:t>5,500 </a:t>
            </a:r>
            <a:r>
              <a:rPr lang="en-US" sz="2400" dirty="0"/>
              <a:t>Interred to Date</a:t>
            </a:r>
          </a:p>
          <a:p>
            <a:pPr lvl="1"/>
            <a:r>
              <a:rPr lang="en-US" sz="2000" dirty="0" smtClean="0"/>
              <a:t>809 </a:t>
            </a:r>
            <a:r>
              <a:rPr lang="en-US" sz="2000" dirty="0"/>
              <a:t>families served </a:t>
            </a:r>
            <a:r>
              <a:rPr lang="en-US" sz="2000" dirty="0" smtClean="0"/>
              <a:t>CY18 </a:t>
            </a:r>
          </a:p>
          <a:p>
            <a:pPr lvl="2"/>
            <a:r>
              <a:rPr lang="en-US" sz="1600" dirty="0" smtClean="0"/>
              <a:t>22.5% increase</a:t>
            </a:r>
          </a:p>
          <a:p>
            <a:r>
              <a:rPr lang="en-US" sz="2400" dirty="0" smtClean="0"/>
              <a:t>Future – Expand Access</a:t>
            </a:r>
          </a:p>
          <a:p>
            <a:pPr marL="0" indent="0">
              <a:buNone/>
            </a:pPr>
            <a:r>
              <a:rPr lang="en-US" sz="2400" dirty="0"/>
              <a:t> </a:t>
            </a:r>
            <a:r>
              <a:rPr lang="en-US" sz="2400" dirty="0" smtClean="0"/>
              <a:t>                    to Burial Benefit </a:t>
            </a:r>
            <a:endParaRPr lang="en-US" sz="2400" dirty="0"/>
          </a:p>
          <a:p>
            <a:endParaRPr lang="en-US" sz="2000" dirty="0"/>
          </a:p>
        </p:txBody>
      </p:sp>
      <p:pic>
        <p:nvPicPr>
          <p:cNvPr id="3074" name="Picture 2" descr="C:\Users\rudyl\Pictures\Memorial Day 2014\Stearman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2667000"/>
            <a:ext cx="4876800" cy="325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572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38408</TotalTime>
  <Words>2790</Words>
  <Application>Microsoft Office PowerPoint</Application>
  <PresentationFormat>On-screen Show (4:3)</PresentationFormat>
  <Paragraphs>438</Paragraphs>
  <Slides>27</Slides>
  <Notes>20</Notes>
  <HiddenSlides>1</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2" baseType="lpstr">
      <vt:lpstr>Arial</vt:lpstr>
      <vt:lpstr>Calibri</vt:lpstr>
      <vt:lpstr>Wingdings</vt:lpstr>
      <vt:lpstr>Office Theme</vt:lpstr>
      <vt:lpstr>Acrobat Document</vt:lpstr>
      <vt:lpstr>PowerPoint Presentation</vt:lpstr>
      <vt:lpstr>Overview</vt:lpstr>
      <vt:lpstr>US Department of Veterans Affairs</vt:lpstr>
      <vt:lpstr>NCA History, Mission, &amp; Vision</vt:lpstr>
      <vt:lpstr>NCA Responsibilities</vt:lpstr>
      <vt:lpstr>Veterans Cemeteries</vt:lpstr>
      <vt:lpstr>PowerPoint Presentation</vt:lpstr>
      <vt:lpstr>  MISSION “Serving Those Who Served” </vt:lpstr>
      <vt:lpstr>State Veterans Cemetery Medical Lake</vt:lpstr>
      <vt:lpstr>PowerPoint Presentation</vt:lpstr>
      <vt:lpstr>PowerPoint Presentation</vt:lpstr>
      <vt:lpstr>Burial Benefits</vt:lpstr>
      <vt:lpstr>Headstones, Markers  </vt:lpstr>
      <vt:lpstr>Medallions</vt:lpstr>
      <vt:lpstr>Presidential Memorial Certificate</vt:lpstr>
      <vt:lpstr>Burial Eligibility Criteria</vt:lpstr>
      <vt:lpstr>PowerPoint Presentation</vt:lpstr>
      <vt:lpstr>Volunteers</vt:lpstr>
      <vt:lpstr>VA Burial Assistance / Resources</vt:lpstr>
      <vt:lpstr>Indigent Veteran Interments</vt:lpstr>
      <vt:lpstr>Unclaimed Interment Ceremony</vt:lpstr>
      <vt:lpstr>Death Notifications</vt:lpstr>
      <vt:lpstr>VA Burial Assistance / Resources</vt:lpstr>
      <vt:lpstr>Wreaths Across America</vt:lpstr>
      <vt:lpstr>Contact Information</vt:lpstr>
      <vt:lpstr>Keeping the Promise, Together</vt:lpstr>
      <vt:lpstr>Questions</vt:lpstr>
    </vt:vector>
  </TitlesOfParts>
  <Company>Veteran Affairs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Elder, Mary M</dc:creator>
  <cp:lastModifiedBy>Rhault, Melissa (DVA)</cp:lastModifiedBy>
  <cp:revision>197</cp:revision>
  <cp:lastPrinted>2018-10-05T15:05:49Z</cp:lastPrinted>
  <dcterms:created xsi:type="dcterms:W3CDTF">2013-08-27T19:16:40Z</dcterms:created>
  <dcterms:modified xsi:type="dcterms:W3CDTF">2019-07-10T13:43:08Z</dcterms:modified>
</cp:coreProperties>
</file>