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63" r:id="rId3"/>
    <p:sldId id="264" r:id="rId4"/>
    <p:sldId id="261" r:id="rId5"/>
    <p:sldId id="268" r:id="rId6"/>
    <p:sldId id="270" r:id="rId7"/>
    <p:sldId id="258" r:id="rId8"/>
    <p:sldId id="262"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0" autoAdjust="0"/>
    <p:restoredTop sz="94660"/>
  </p:normalViewPr>
  <p:slideViewPr>
    <p:cSldViewPr snapToGrid="0">
      <p:cViewPr varScale="1">
        <p:scale>
          <a:sx n="74" d="100"/>
          <a:sy n="74" d="100"/>
        </p:scale>
        <p:origin x="46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74589A-1522-4177-91E8-092D782C3E4E}" type="datetimeFigureOut">
              <a:rPr lang="en-US" smtClean="0"/>
              <a:t>7/3/2019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A2B956-F331-4D45-B0F2-E1B7D1FEF8ED}" type="slidenum">
              <a:rPr lang="en-US" smtClean="0"/>
              <a:t>‹#›</a:t>
            </a:fld>
            <a:endParaRPr lang="en-US"/>
          </a:p>
        </p:txBody>
      </p:sp>
    </p:spTree>
    <p:extLst>
      <p:ext uri="{BB962C8B-B14F-4D97-AF65-F5344CB8AC3E}">
        <p14:creationId xmlns:p14="http://schemas.microsoft.com/office/powerpoint/2010/main" val="2911418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C758C4-53DF-4726-987C-B5CFC3F07C97}" type="slidenum">
              <a:rPr lang="en-US" smtClean="0"/>
              <a:t>1</a:t>
            </a:fld>
            <a:endParaRPr lang="en-US"/>
          </a:p>
        </p:txBody>
      </p:sp>
    </p:spTree>
    <p:extLst>
      <p:ext uri="{BB962C8B-B14F-4D97-AF65-F5344CB8AC3E}">
        <p14:creationId xmlns:p14="http://schemas.microsoft.com/office/powerpoint/2010/main" val="210453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758C4-53DF-4726-987C-B5CFC3F07C97}" type="slidenum">
              <a:rPr lang="en-US" smtClean="0"/>
              <a:t>2</a:t>
            </a:fld>
            <a:endParaRPr lang="en-US"/>
          </a:p>
        </p:txBody>
      </p:sp>
    </p:spTree>
    <p:extLst>
      <p:ext uri="{BB962C8B-B14F-4D97-AF65-F5344CB8AC3E}">
        <p14:creationId xmlns:p14="http://schemas.microsoft.com/office/powerpoint/2010/main" val="842608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Veteran’s Service Board outlines requirements and the County Commissioners approve exceptions</a:t>
            </a:r>
            <a:endParaRPr lang="en-US" dirty="0"/>
          </a:p>
        </p:txBody>
      </p:sp>
      <p:sp>
        <p:nvSpPr>
          <p:cNvPr id="4" name="Slide Number Placeholder 3"/>
          <p:cNvSpPr>
            <a:spLocks noGrp="1"/>
          </p:cNvSpPr>
          <p:nvPr>
            <p:ph type="sldNum" sz="quarter" idx="10"/>
          </p:nvPr>
        </p:nvSpPr>
        <p:spPr/>
        <p:txBody>
          <a:bodyPr/>
          <a:lstStyle/>
          <a:p>
            <a:fld id="{41C758C4-53DF-4726-987C-B5CFC3F07C97}" type="slidenum">
              <a:rPr lang="en-US" smtClean="0"/>
              <a:t>3</a:t>
            </a:fld>
            <a:endParaRPr lang="en-US"/>
          </a:p>
        </p:txBody>
      </p:sp>
    </p:spTree>
    <p:extLst>
      <p:ext uri="{BB962C8B-B14F-4D97-AF65-F5344CB8AC3E}">
        <p14:creationId xmlns:p14="http://schemas.microsoft.com/office/powerpoint/2010/main" val="476720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758C4-53DF-4726-987C-B5CFC3F07C97}" type="slidenum">
              <a:rPr lang="en-US" smtClean="0"/>
              <a:t>4</a:t>
            </a:fld>
            <a:endParaRPr lang="en-US"/>
          </a:p>
        </p:txBody>
      </p:sp>
    </p:spTree>
    <p:extLst>
      <p:ext uri="{BB962C8B-B14F-4D97-AF65-F5344CB8AC3E}">
        <p14:creationId xmlns:p14="http://schemas.microsoft.com/office/powerpoint/2010/main" val="2859206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758C4-53DF-4726-987C-B5CFC3F07C97}" type="slidenum">
              <a:rPr lang="en-US" smtClean="0"/>
              <a:t>5</a:t>
            </a:fld>
            <a:endParaRPr lang="en-US"/>
          </a:p>
        </p:txBody>
      </p:sp>
    </p:spTree>
    <p:extLst>
      <p:ext uri="{BB962C8B-B14F-4D97-AF65-F5344CB8AC3E}">
        <p14:creationId xmlns:p14="http://schemas.microsoft.com/office/powerpoint/2010/main" val="1797375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758C4-53DF-4726-987C-B5CFC3F07C97}" type="slidenum">
              <a:rPr lang="en-US" smtClean="0"/>
              <a:t>6</a:t>
            </a:fld>
            <a:endParaRPr lang="en-US"/>
          </a:p>
        </p:txBody>
      </p:sp>
    </p:spTree>
    <p:extLst>
      <p:ext uri="{BB962C8B-B14F-4D97-AF65-F5344CB8AC3E}">
        <p14:creationId xmlns:p14="http://schemas.microsoft.com/office/powerpoint/2010/main" val="1437368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758C4-53DF-4726-987C-B5CFC3F07C97}" type="slidenum">
              <a:rPr lang="en-US" smtClean="0"/>
              <a:t>7</a:t>
            </a:fld>
            <a:endParaRPr lang="en-US"/>
          </a:p>
        </p:txBody>
      </p:sp>
    </p:spTree>
    <p:extLst>
      <p:ext uri="{BB962C8B-B14F-4D97-AF65-F5344CB8AC3E}">
        <p14:creationId xmlns:p14="http://schemas.microsoft.com/office/powerpoint/2010/main" val="183066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aseline="0" dirty="0" smtClean="0"/>
              <a:t>Partnering is imperative due to the size of our budget.</a:t>
            </a:r>
            <a:r>
              <a:rPr lang="en-US" dirty="0" smtClean="0"/>
              <a:t>  We partner with SSVF for housing and long term financial needs of Vets,</a:t>
            </a:r>
            <a:r>
              <a:rPr lang="en-US" baseline="0" dirty="0" smtClean="0"/>
              <a:t> WDVA for claims processing and grants for Vets in need as well as Home Depot projects, American Legion and VFW Service Officers send us Veterans who need help filing claims for </a:t>
            </a:r>
            <a:r>
              <a:rPr lang="en-US" dirty="0" smtClean="0"/>
              <a:t>disability compensation, pension, medical or educational benefits</a:t>
            </a:r>
          </a:p>
          <a:p>
            <a:pPr lvl="0"/>
            <a:r>
              <a:rPr lang="en-US" dirty="0" smtClean="0"/>
              <a:t>We Partner with three counties around us to ensure that</a:t>
            </a:r>
            <a:r>
              <a:rPr lang="en-US" baseline="0" dirty="0" smtClean="0"/>
              <a:t> we cover all veterans in our area. Those counties are Ferry, Chelan And Douglas counties and soon we will be helping in Grant.</a:t>
            </a:r>
            <a:r>
              <a:rPr lang="en-US" dirty="0" smtClean="0"/>
              <a:t>  </a:t>
            </a:r>
          </a:p>
          <a:p>
            <a:pPr lvl="0"/>
            <a:r>
              <a:rPr lang="en-US" dirty="0" smtClean="0"/>
              <a:t>Regularly attend events throughout the County include the County Fair,</a:t>
            </a:r>
            <a:r>
              <a:rPr lang="en-US" baseline="0" dirty="0" smtClean="0"/>
              <a:t> County Housing functions, Legislative Meetings in our area, Community Events, Radio Shows are used to showcase events and services.</a:t>
            </a:r>
            <a:endParaRPr lang="en-US" dirty="0" smtClean="0"/>
          </a:p>
          <a:p>
            <a:pPr lvl="0"/>
            <a:r>
              <a:rPr lang="en-US" dirty="0" smtClean="0"/>
              <a:t>As Homeless or Financial “At Risk” veterans come through </a:t>
            </a:r>
            <a:r>
              <a:rPr lang="en-US" dirty="0" err="1" smtClean="0"/>
              <a:t>WorkSource</a:t>
            </a:r>
            <a:r>
              <a:rPr lang="en-US" dirty="0" smtClean="0"/>
              <a:t>, Community Action, or SSVF they are automatically referred to our program to assess</a:t>
            </a:r>
            <a:r>
              <a:rPr lang="en-US" baseline="0" dirty="0" smtClean="0"/>
              <a:t> what benefits they are not signed up for or receiving.  We then ensure that they are signed up for those services.</a:t>
            </a:r>
            <a:endParaRPr lang="en-US" dirty="0" smtClean="0"/>
          </a:p>
        </p:txBody>
      </p:sp>
      <p:sp>
        <p:nvSpPr>
          <p:cNvPr id="4" name="Slide Number Placeholder 3"/>
          <p:cNvSpPr>
            <a:spLocks noGrp="1"/>
          </p:cNvSpPr>
          <p:nvPr>
            <p:ph type="sldNum" sz="quarter" idx="10"/>
          </p:nvPr>
        </p:nvSpPr>
        <p:spPr/>
        <p:txBody>
          <a:bodyPr/>
          <a:lstStyle/>
          <a:p>
            <a:fld id="{41C758C4-53DF-4726-987C-B5CFC3F07C97}" type="slidenum">
              <a:rPr lang="en-US" smtClean="0"/>
              <a:t>8</a:t>
            </a:fld>
            <a:endParaRPr lang="en-US"/>
          </a:p>
        </p:txBody>
      </p:sp>
    </p:spTree>
    <p:extLst>
      <p:ext uri="{BB962C8B-B14F-4D97-AF65-F5344CB8AC3E}">
        <p14:creationId xmlns:p14="http://schemas.microsoft.com/office/powerpoint/2010/main" val="3651800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C758C4-53DF-4726-987C-B5CFC3F07C97}" type="slidenum">
              <a:rPr lang="en-US" smtClean="0"/>
              <a:t>9</a:t>
            </a:fld>
            <a:endParaRPr lang="en-US"/>
          </a:p>
        </p:txBody>
      </p:sp>
    </p:spTree>
    <p:extLst>
      <p:ext uri="{BB962C8B-B14F-4D97-AF65-F5344CB8AC3E}">
        <p14:creationId xmlns:p14="http://schemas.microsoft.com/office/powerpoint/2010/main" val="4158255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95A108-B6B9-41B2-A0EA-94723E33FD5A}" type="datetimeFigureOut">
              <a:rPr lang="en-US" smtClean="0"/>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CBC4D-01F9-4AD8-BB03-E1F3B4677B01}" type="slidenum">
              <a:rPr lang="en-US" smtClean="0"/>
              <a:t>‹#›</a:t>
            </a:fld>
            <a:endParaRPr lang="en-US"/>
          </a:p>
        </p:txBody>
      </p:sp>
    </p:spTree>
    <p:extLst>
      <p:ext uri="{BB962C8B-B14F-4D97-AF65-F5344CB8AC3E}">
        <p14:creationId xmlns:p14="http://schemas.microsoft.com/office/powerpoint/2010/main" val="22588412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5A108-B6B9-41B2-A0EA-94723E33FD5A}" type="datetimeFigureOut">
              <a:rPr lang="en-US" smtClean="0"/>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CBC4D-01F9-4AD8-BB03-E1F3B4677B01}" type="slidenum">
              <a:rPr lang="en-US" smtClean="0"/>
              <a:t>‹#›</a:t>
            </a:fld>
            <a:endParaRPr lang="en-US"/>
          </a:p>
        </p:txBody>
      </p:sp>
    </p:spTree>
    <p:extLst>
      <p:ext uri="{BB962C8B-B14F-4D97-AF65-F5344CB8AC3E}">
        <p14:creationId xmlns:p14="http://schemas.microsoft.com/office/powerpoint/2010/main" val="28495019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5A108-B6B9-41B2-A0EA-94723E33FD5A}" type="datetimeFigureOut">
              <a:rPr lang="en-US" smtClean="0"/>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CBC4D-01F9-4AD8-BB03-E1F3B4677B01}" type="slidenum">
              <a:rPr lang="en-US" smtClean="0"/>
              <a:t>‹#›</a:t>
            </a:fld>
            <a:endParaRPr lang="en-US"/>
          </a:p>
        </p:txBody>
      </p:sp>
    </p:spTree>
    <p:extLst>
      <p:ext uri="{BB962C8B-B14F-4D97-AF65-F5344CB8AC3E}">
        <p14:creationId xmlns:p14="http://schemas.microsoft.com/office/powerpoint/2010/main" val="2829509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5A108-B6B9-41B2-A0EA-94723E33FD5A}" type="datetimeFigureOut">
              <a:rPr lang="en-US" smtClean="0"/>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CBC4D-01F9-4AD8-BB03-E1F3B4677B01}" type="slidenum">
              <a:rPr lang="en-US" smtClean="0"/>
              <a:t>‹#›</a:t>
            </a:fld>
            <a:endParaRPr lang="en-US"/>
          </a:p>
        </p:txBody>
      </p:sp>
    </p:spTree>
    <p:extLst>
      <p:ext uri="{BB962C8B-B14F-4D97-AF65-F5344CB8AC3E}">
        <p14:creationId xmlns:p14="http://schemas.microsoft.com/office/powerpoint/2010/main" val="28698748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95A108-B6B9-41B2-A0EA-94723E33FD5A}" type="datetimeFigureOut">
              <a:rPr lang="en-US" smtClean="0"/>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CBC4D-01F9-4AD8-BB03-E1F3B4677B01}" type="slidenum">
              <a:rPr lang="en-US" smtClean="0"/>
              <a:t>‹#›</a:t>
            </a:fld>
            <a:endParaRPr lang="en-US"/>
          </a:p>
        </p:txBody>
      </p:sp>
    </p:spTree>
    <p:extLst>
      <p:ext uri="{BB962C8B-B14F-4D97-AF65-F5344CB8AC3E}">
        <p14:creationId xmlns:p14="http://schemas.microsoft.com/office/powerpoint/2010/main" val="11038022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95A108-B6B9-41B2-A0EA-94723E33FD5A}" type="datetimeFigureOut">
              <a:rPr lang="en-US" smtClean="0"/>
              <a:t>7/3/2019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CBC4D-01F9-4AD8-BB03-E1F3B4677B01}" type="slidenum">
              <a:rPr lang="en-US" smtClean="0"/>
              <a:t>‹#›</a:t>
            </a:fld>
            <a:endParaRPr lang="en-US"/>
          </a:p>
        </p:txBody>
      </p:sp>
    </p:spTree>
    <p:extLst>
      <p:ext uri="{BB962C8B-B14F-4D97-AF65-F5344CB8AC3E}">
        <p14:creationId xmlns:p14="http://schemas.microsoft.com/office/powerpoint/2010/main" val="15961679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95A108-B6B9-41B2-A0EA-94723E33FD5A}" type="datetimeFigureOut">
              <a:rPr lang="en-US" smtClean="0"/>
              <a:t>7/3/2019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6CBC4D-01F9-4AD8-BB03-E1F3B4677B01}" type="slidenum">
              <a:rPr lang="en-US" smtClean="0"/>
              <a:t>‹#›</a:t>
            </a:fld>
            <a:endParaRPr lang="en-US"/>
          </a:p>
        </p:txBody>
      </p:sp>
    </p:spTree>
    <p:extLst>
      <p:ext uri="{BB962C8B-B14F-4D97-AF65-F5344CB8AC3E}">
        <p14:creationId xmlns:p14="http://schemas.microsoft.com/office/powerpoint/2010/main" val="4395949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95A108-B6B9-41B2-A0EA-94723E33FD5A}" type="datetimeFigureOut">
              <a:rPr lang="en-US" smtClean="0"/>
              <a:t>7/3/2019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6CBC4D-01F9-4AD8-BB03-E1F3B4677B01}" type="slidenum">
              <a:rPr lang="en-US" smtClean="0"/>
              <a:t>‹#›</a:t>
            </a:fld>
            <a:endParaRPr lang="en-US"/>
          </a:p>
        </p:txBody>
      </p:sp>
    </p:spTree>
    <p:extLst>
      <p:ext uri="{BB962C8B-B14F-4D97-AF65-F5344CB8AC3E}">
        <p14:creationId xmlns:p14="http://schemas.microsoft.com/office/powerpoint/2010/main" val="14959149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95A108-B6B9-41B2-A0EA-94723E33FD5A}" type="datetimeFigureOut">
              <a:rPr lang="en-US" smtClean="0"/>
              <a:t>7/3/2019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CBC4D-01F9-4AD8-BB03-E1F3B4677B01}" type="slidenum">
              <a:rPr lang="en-US" smtClean="0"/>
              <a:t>‹#›</a:t>
            </a:fld>
            <a:endParaRPr lang="en-US"/>
          </a:p>
        </p:txBody>
      </p:sp>
    </p:spTree>
    <p:extLst>
      <p:ext uri="{BB962C8B-B14F-4D97-AF65-F5344CB8AC3E}">
        <p14:creationId xmlns:p14="http://schemas.microsoft.com/office/powerpoint/2010/main" val="34255979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95A108-B6B9-41B2-A0EA-94723E33FD5A}" type="datetimeFigureOut">
              <a:rPr lang="en-US" smtClean="0"/>
              <a:t>7/3/2019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CBC4D-01F9-4AD8-BB03-E1F3B4677B01}" type="slidenum">
              <a:rPr lang="en-US" smtClean="0"/>
              <a:t>‹#›</a:t>
            </a:fld>
            <a:endParaRPr lang="en-US"/>
          </a:p>
        </p:txBody>
      </p:sp>
    </p:spTree>
    <p:extLst>
      <p:ext uri="{BB962C8B-B14F-4D97-AF65-F5344CB8AC3E}">
        <p14:creationId xmlns:p14="http://schemas.microsoft.com/office/powerpoint/2010/main" val="26754303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95A108-B6B9-41B2-A0EA-94723E33FD5A}" type="datetimeFigureOut">
              <a:rPr lang="en-US" smtClean="0"/>
              <a:t>7/3/2019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CBC4D-01F9-4AD8-BB03-E1F3B4677B01}" type="slidenum">
              <a:rPr lang="en-US" smtClean="0"/>
              <a:t>‹#›</a:t>
            </a:fld>
            <a:endParaRPr lang="en-US"/>
          </a:p>
        </p:txBody>
      </p:sp>
    </p:spTree>
    <p:extLst>
      <p:ext uri="{BB962C8B-B14F-4D97-AF65-F5344CB8AC3E}">
        <p14:creationId xmlns:p14="http://schemas.microsoft.com/office/powerpoint/2010/main" val="4925804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5A108-B6B9-41B2-A0EA-94723E33FD5A}" type="datetimeFigureOut">
              <a:rPr lang="en-US" smtClean="0"/>
              <a:t>7/3/2019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6CBC4D-01F9-4AD8-BB03-E1F3B4677B01}" type="slidenum">
              <a:rPr lang="en-US" smtClean="0"/>
              <a:t>‹#›</a:t>
            </a:fld>
            <a:endParaRPr lang="en-US"/>
          </a:p>
        </p:txBody>
      </p:sp>
    </p:spTree>
    <p:extLst>
      <p:ext uri="{BB962C8B-B14F-4D97-AF65-F5344CB8AC3E}">
        <p14:creationId xmlns:p14="http://schemas.microsoft.com/office/powerpoint/2010/main" val="2539806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app.leg.wa.gov/RCW/default.aspx?cite=73.08.010" TargetMode="External"/><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hyperlink" Target="http://app.leg.wa.gov/RCW/default.aspx?cite=73.08.080" TargetMode="External"/><Relationship Id="rId4" Type="http://schemas.openxmlformats.org/officeDocument/2006/relationships/hyperlink" Target="http://app.leg.wa.gov/RCW/default.aspx?cite=73.08.03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hyperlink" Target="http://app.leg.wa.gov/RCW/default.aspx?cite=73.08.035"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gif"/></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JPG"/><Relationship Id="rId5" Type="http://schemas.openxmlformats.org/officeDocument/2006/relationships/image" Target="../media/image15.jpg"/><Relationship Id="rId10" Type="http://schemas.openxmlformats.org/officeDocument/2006/relationships/image" Target="../media/image20.jpg"/><Relationship Id="rId4" Type="http://schemas.openxmlformats.org/officeDocument/2006/relationships/image" Target="../media/image14.jp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23.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jp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14.jpg"/><Relationship Id="rId5" Type="http://schemas.openxmlformats.org/officeDocument/2006/relationships/image" Target="../media/image26.png"/><Relationship Id="rId10" Type="http://schemas.openxmlformats.org/officeDocument/2006/relationships/image" Target="../media/image31.jpg"/><Relationship Id="rId4" Type="http://schemas.openxmlformats.org/officeDocument/2006/relationships/image" Target="../media/image16.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7000" r="-27000"/>
          </a:stretch>
        </a:blipFill>
        <a:effectLst/>
      </p:bgPr>
    </p:bg>
    <p:spTree>
      <p:nvGrpSpPr>
        <p:cNvPr id="1" name=""/>
        <p:cNvGrpSpPr/>
        <p:nvPr/>
      </p:nvGrpSpPr>
      <p:grpSpPr>
        <a:xfrm>
          <a:off x="0" y="0"/>
          <a:ext cx="0" cy="0"/>
          <a:chOff x="0" y="0"/>
          <a:chExt cx="0" cy="0"/>
        </a:xfrm>
      </p:grpSpPr>
      <p:sp>
        <p:nvSpPr>
          <p:cNvPr id="2" name="TextBox 1"/>
          <p:cNvSpPr txBox="1"/>
          <p:nvPr/>
        </p:nvSpPr>
        <p:spPr>
          <a:xfrm>
            <a:off x="1188099" y="739028"/>
            <a:ext cx="9653027" cy="769441"/>
          </a:xfrm>
          <a:prstGeom prst="rect">
            <a:avLst/>
          </a:prstGeom>
          <a:noFill/>
        </p:spPr>
        <p:txBody>
          <a:bodyPr wrap="none" rtlCol="0">
            <a:spAutoFit/>
          </a:bodyPr>
          <a:lstStyle/>
          <a:p>
            <a:r>
              <a:rPr lang="en-US" sz="4400" dirty="0" smtClean="0">
                <a:solidFill>
                  <a:schemeClr val="bg1"/>
                </a:solidFill>
              </a:rPr>
              <a:t>Okanogan County Veterans Service Office</a:t>
            </a:r>
            <a:endParaRPr lang="en-US" sz="4400" dirty="0">
              <a:solidFill>
                <a:schemeClr val="bg1"/>
              </a:solidFill>
            </a:endParaRPr>
          </a:p>
        </p:txBody>
      </p:sp>
      <p:sp>
        <p:nvSpPr>
          <p:cNvPr id="4" name="TextBox 3"/>
          <p:cNvSpPr txBox="1"/>
          <p:nvPr/>
        </p:nvSpPr>
        <p:spPr>
          <a:xfrm>
            <a:off x="1469381" y="1798733"/>
            <a:ext cx="9270936" cy="769441"/>
          </a:xfrm>
          <a:prstGeom prst="rect">
            <a:avLst/>
          </a:prstGeom>
          <a:noFill/>
        </p:spPr>
        <p:txBody>
          <a:bodyPr wrap="none" rtlCol="0">
            <a:spAutoFit/>
          </a:bodyPr>
          <a:lstStyle/>
          <a:p>
            <a:r>
              <a:rPr lang="en-US" sz="4400" dirty="0" smtClean="0">
                <a:solidFill>
                  <a:schemeClr val="bg1"/>
                </a:solidFill>
              </a:rPr>
              <a:t>County Veteran Service Officer Program</a:t>
            </a:r>
            <a:endParaRPr lang="en-US" sz="4400" dirty="0">
              <a:solidFill>
                <a:schemeClr val="bg1"/>
              </a:solidFill>
            </a:endParaRPr>
          </a:p>
        </p:txBody>
      </p:sp>
      <p:sp>
        <p:nvSpPr>
          <p:cNvPr id="5" name="TextBox 4"/>
          <p:cNvSpPr txBox="1"/>
          <p:nvPr/>
        </p:nvSpPr>
        <p:spPr>
          <a:xfrm>
            <a:off x="164842" y="4397321"/>
            <a:ext cx="3327449" cy="769441"/>
          </a:xfrm>
          <a:prstGeom prst="rect">
            <a:avLst/>
          </a:prstGeom>
          <a:noFill/>
        </p:spPr>
        <p:txBody>
          <a:bodyPr wrap="none" rtlCol="0">
            <a:spAutoFit/>
          </a:bodyPr>
          <a:lstStyle/>
          <a:p>
            <a:r>
              <a:rPr lang="en-US" sz="4400" dirty="0" smtClean="0"/>
              <a:t>Presented by:</a:t>
            </a:r>
            <a:endParaRPr lang="en-US" sz="4400" dirty="0"/>
          </a:p>
        </p:txBody>
      </p:sp>
      <p:sp>
        <p:nvSpPr>
          <p:cNvPr id="6" name="TextBox 5"/>
          <p:cNvSpPr txBox="1"/>
          <p:nvPr/>
        </p:nvSpPr>
        <p:spPr>
          <a:xfrm>
            <a:off x="3382900" y="4397321"/>
            <a:ext cx="2332690" cy="769441"/>
          </a:xfrm>
          <a:prstGeom prst="rect">
            <a:avLst/>
          </a:prstGeom>
          <a:noFill/>
        </p:spPr>
        <p:txBody>
          <a:bodyPr wrap="none" rtlCol="0">
            <a:spAutoFit/>
          </a:bodyPr>
          <a:lstStyle/>
          <a:p>
            <a:r>
              <a:rPr lang="en-US" sz="4400" dirty="0" smtClean="0"/>
              <a:t>Eric Fritts</a:t>
            </a:r>
            <a:endParaRPr lang="en-US" sz="44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1567" y="5238750"/>
            <a:ext cx="2857500" cy="161925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842" y="5166762"/>
            <a:ext cx="2971632" cy="1671543"/>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6304" r="1119" b="7164"/>
          <a:stretch/>
        </p:blipFill>
        <p:spPr>
          <a:xfrm>
            <a:off x="4412778" y="5166762"/>
            <a:ext cx="3988946" cy="1624405"/>
          </a:xfrm>
          <a:prstGeom prst="rect">
            <a:avLst/>
          </a:prstGeom>
        </p:spPr>
      </p:pic>
    </p:spTree>
    <p:extLst>
      <p:ext uri="{BB962C8B-B14F-4D97-AF65-F5344CB8AC3E}">
        <p14:creationId xmlns:p14="http://schemas.microsoft.com/office/powerpoint/2010/main" val="15618353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399678" y="427395"/>
            <a:ext cx="3536481" cy="461665"/>
          </a:xfrm>
          <a:prstGeom prst="rect">
            <a:avLst/>
          </a:prstGeom>
          <a:noFill/>
        </p:spPr>
        <p:txBody>
          <a:bodyPr wrap="none" rtlCol="0">
            <a:spAutoFit/>
          </a:bodyPr>
          <a:lstStyle/>
          <a:p>
            <a:r>
              <a:rPr lang="en-US" sz="2400" dirty="0" smtClean="0">
                <a:solidFill>
                  <a:schemeClr val="bg1"/>
                </a:solidFill>
              </a:rPr>
              <a:t>County Veteran Population</a:t>
            </a:r>
            <a:endParaRPr lang="en-US" sz="2400" dirty="0">
              <a:solidFill>
                <a:schemeClr val="bg1"/>
              </a:solidFill>
            </a:endParaRPr>
          </a:p>
        </p:txBody>
      </p:sp>
      <p:sp>
        <p:nvSpPr>
          <p:cNvPr id="11" name="TextBox 10"/>
          <p:cNvSpPr txBox="1"/>
          <p:nvPr/>
        </p:nvSpPr>
        <p:spPr>
          <a:xfrm>
            <a:off x="2289409" y="1473950"/>
            <a:ext cx="5923716" cy="646331"/>
          </a:xfrm>
          <a:prstGeom prst="rect">
            <a:avLst/>
          </a:prstGeom>
          <a:noFill/>
          <a:ln w="25400">
            <a:solidFill>
              <a:srgbClr val="FF0000"/>
            </a:solidFill>
          </a:ln>
        </p:spPr>
        <p:txBody>
          <a:bodyPr wrap="square" rtlCol="0">
            <a:spAutoFit/>
          </a:bodyPr>
          <a:lstStyle/>
          <a:p>
            <a:pPr marL="285750" indent="-285750">
              <a:buFont typeface="Arial" panose="020B0604020202020204" pitchFamily="34" charset="0"/>
              <a:buChar char="•"/>
            </a:pPr>
            <a:r>
              <a:rPr lang="en-US" dirty="0" smtClean="0"/>
              <a:t>Washington State Veteran Population by County in 2018</a:t>
            </a:r>
          </a:p>
          <a:p>
            <a:pPr marL="285750" indent="-285750">
              <a:buFont typeface="Arial" panose="020B0604020202020204" pitchFamily="34" charset="0"/>
              <a:buChar char="•"/>
            </a:pPr>
            <a:r>
              <a:rPr lang="en-US" dirty="0" smtClean="0"/>
              <a:t>Total State Veteran Population is 552,291</a:t>
            </a:r>
          </a:p>
        </p:txBody>
      </p:sp>
      <p:sp>
        <p:nvSpPr>
          <p:cNvPr id="6" name="TextBox 5"/>
          <p:cNvSpPr txBox="1"/>
          <p:nvPr/>
        </p:nvSpPr>
        <p:spPr>
          <a:xfrm>
            <a:off x="122512" y="151893"/>
            <a:ext cx="7604518" cy="646331"/>
          </a:xfrm>
          <a:prstGeom prst="rect">
            <a:avLst/>
          </a:prstGeom>
          <a:noFill/>
        </p:spPr>
        <p:txBody>
          <a:bodyPr wrap="none" rtlCol="0">
            <a:spAutoFit/>
          </a:bodyPr>
          <a:lstStyle/>
          <a:p>
            <a:r>
              <a:rPr lang="en-US" sz="3600" dirty="0">
                <a:solidFill>
                  <a:schemeClr val="bg1"/>
                </a:solidFill>
              </a:rPr>
              <a:t>County Veteran Service Officer Program</a:t>
            </a:r>
          </a:p>
        </p:txBody>
      </p:sp>
      <p:pic>
        <p:nvPicPr>
          <p:cNvPr id="3" name="Picture 2"/>
          <p:cNvPicPr>
            <a:picLocks noChangeAspect="1"/>
          </p:cNvPicPr>
          <p:nvPr/>
        </p:nvPicPr>
        <p:blipFill rotWithShape="1">
          <a:blip r:embed="rId3"/>
          <a:srcRect t="2923" b="10430"/>
          <a:stretch/>
        </p:blipFill>
        <p:spPr>
          <a:xfrm>
            <a:off x="1036969" y="2183027"/>
            <a:ext cx="8543925" cy="4415481"/>
          </a:xfrm>
          <a:prstGeom prst="rect">
            <a:avLst/>
          </a:prstGeom>
        </p:spPr>
      </p:pic>
    </p:spTree>
    <p:extLst>
      <p:ext uri="{BB962C8B-B14F-4D97-AF65-F5344CB8AC3E}">
        <p14:creationId xmlns:p14="http://schemas.microsoft.com/office/powerpoint/2010/main" val="25455864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14673" y="1636851"/>
            <a:ext cx="11513716" cy="4893647"/>
          </a:xfrm>
          <a:prstGeom prst="rect">
            <a:avLst/>
          </a:prstGeom>
        </p:spPr>
        <p:txBody>
          <a:bodyPr wrap="square">
            <a:spAutoFit/>
          </a:bodyPr>
          <a:lstStyle/>
          <a:p>
            <a:r>
              <a:rPr lang="en-US" sz="1300" b="1" dirty="0">
                <a:solidFill>
                  <a:srgbClr val="000000"/>
                </a:solidFill>
                <a:latin typeface="Open Sans"/>
              </a:rPr>
              <a:t>RCW </a:t>
            </a:r>
            <a:r>
              <a:rPr lang="en-US" sz="1300" b="1" dirty="0">
                <a:solidFill>
                  <a:srgbClr val="7DAB8A"/>
                </a:solidFill>
                <a:latin typeface="Open Sans"/>
                <a:hlinkClick r:id="rId3"/>
              </a:rPr>
              <a:t>73.08.010</a:t>
            </a:r>
            <a:endParaRPr lang="en-US" sz="1300" b="1" dirty="0">
              <a:solidFill>
                <a:srgbClr val="000000"/>
              </a:solidFill>
              <a:latin typeface="Open Sans"/>
            </a:endParaRPr>
          </a:p>
          <a:p>
            <a:r>
              <a:rPr lang="en-US" sz="1300" b="1" dirty="0">
                <a:solidFill>
                  <a:srgbClr val="000000"/>
                </a:solidFill>
                <a:latin typeface="Open Sans"/>
              </a:rPr>
              <a:t>County veterans' assistance programs for indigent veterans and families</a:t>
            </a:r>
            <a:r>
              <a:rPr lang="en-US" sz="1300" b="1" dirty="0">
                <a:solidFill>
                  <a:srgbClr val="000000"/>
                </a:solidFill>
                <a:latin typeface="times new roman" panose="02020603050405020304" pitchFamily="18" charset="0"/>
              </a:rPr>
              <a:t>—</a:t>
            </a:r>
            <a:r>
              <a:rPr lang="en-US" sz="1300" b="1" dirty="0">
                <a:solidFill>
                  <a:srgbClr val="000000"/>
                </a:solidFill>
                <a:latin typeface="Open Sans"/>
              </a:rPr>
              <a:t>Requirements.</a:t>
            </a:r>
          </a:p>
          <a:p>
            <a:pPr indent="457200"/>
            <a:r>
              <a:rPr lang="en-US" sz="1300" dirty="0">
                <a:solidFill>
                  <a:srgbClr val="000000"/>
                </a:solidFill>
                <a:latin typeface="Open Sans"/>
              </a:rPr>
              <a:t>(1) For the relief of indigent veterans, their families, and the families of deceased indigent veterans, the legislative authority of each county shall establish a veterans' assistance program to address the needs of local indigent veterans and their families. The county legislative authority shall consult with and solicit recommendations from the veterans' advisory board established under RCW </a:t>
            </a:r>
            <a:r>
              <a:rPr lang="en-US" sz="1300" b="1" dirty="0">
                <a:solidFill>
                  <a:srgbClr val="7DAB8A"/>
                </a:solidFill>
                <a:latin typeface="Open Sans"/>
                <a:hlinkClick r:id="rId4"/>
              </a:rPr>
              <a:t>73.08.035</a:t>
            </a:r>
            <a:r>
              <a:rPr lang="en-US" sz="1300" dirty="0">
                <a:solidFill>
                  <a:srgbClr val="000000"/>
                </a:solidFill>
                <a:latin typeface="Open Sans"/>
              </a:rPr>
              <a:t> to determine the appropriate services needed for local indigent veterans. Veterans' assistance programs shall be funded, at least in part, by the veterans' assistance fund created under the authority of RCW </a:t>
            </a:r>
            <a:r>
              <a:rPr lang="en-US" sz="1300" b="1" dirty="0">
                <a:solidFill>
                  <a:srgbClr val="7DAB8A"/>
                </a:solidFill>
                <a:latin typeface="Open Sans"/>
                <a:hlinkClick r:id="rId5"/>
              </a:rPr>
              <a:t>73.08.080</a:t>
            </a:r>
            <a:r>
              <a:rPr lang="en-US" sz="1300" dirty="0">
                <a:solidFill>
                  <a:srgbClr val="000000"/>
                </a:solidFill>
                <a:latin typeface="Open Sans"/>
              </a:rPr>
              <a:t>.</a:t>
            </a:r>
          </a:p>
          <a:p>
            <a:pPr indent="457200"/>
            <a:r>
              <a:rPr lang="en-US" sz="1300" dirty="0">
                <a:solidFill>
                  <a:srgbClr val="000000"/>
                </a:solidFill>
                <a:latin typeface="Open Sans"/>
              </a:rPr>
              <a:t>(2) The county legislative authority may authorize other entities to administer a veterans' assistance program or programs through grants, contracts, or </a:t>
            </a:r>
            <a:r>
              <a:rPr lang="en-US" sz="1300" dirty="0" err="1">
                <a:solidFill>
                  <a:srgbClr val="000000"/>
                </a:solidFill>
                <a:latin typeface="Open Sans"/>
              </a:rPr>
              <a:t>interlocal</a:t>
            </a:r>
            <a:r>
              <a:rPr lang="en-US" sz="1300" dirty="0">
                <a:solidFill>
                  <a:srgbClr val="000000"/>
                </a:solidFill>
                <a:latin typeface="Open Sans"/>
              </a:rPr>
              <a:t> agreements. If the county legislative authority authorizes another entity to administer a veterans' assistance program or programs, the terms of the grant, contract, or </a:t>
            </a:r>
            <a:r>
              <a:rPr lang="en-US" sz="1300" dirty="0" err="1">
                <a:solidFill>
                  <a:srgbClr val="000000"/>
                </a:solidFill>
                <a:latin typeface="Open Sans"/>
              </a:rPr>
              <a:t>interlocal</a:t>
            </a:r>
            <a:r>
              <a:rPr lang="en-US" sz="1300" dirty="0">
                <a:solidFill>
                  <a:srgbClr val="000000"/>
                </a:solidFill>
                <a:latin typeface="Open Sans"/>
              </a:rPr>
              <a:t> agreement must, for each program, specify:</a:t>
            </a:r>
          </a:p>
          <a:p>
            <a:pPr indent="457200"/>
            <a:r>
              <a:rPr lang="en-US" sz="1300" dirty="0">
                <a:solidFill>
                  <a:srgbClr val="000000"/>
                </a:solidFill>
                <a:latin typeface="Open Sans"/>
              </a:rPr>
              <a:t>(a) The details of the program;</a:t>
            </a:r>
          </a:p>
          <a:p>
            <a:pPr indent="457200"/>
            <a:r>
              <a:rPr lang="en-US" sz="1300" dirty="0">
                <a:solidFill>
                  <a:srgbClr val="000000"/>
                </a:solidFill>
                <a:latin typeface="Open Sans"/>
              </a:rPr>
              <a:t>(b) The responsibilities of all parties;</a:t>
            </a:r>
          </a:p>
          <a:p>
            <a:pPr indent="457200"/>
            <a:r>
              <a:rPr lang="en-US" sz="1300" dirty="0">
                <a:solidFill>
                  <a:srgbClr val="000000"/>
                </a:solidFill>
                <a:latin typeface="Open Sans"/>
              </a:rPr>
              <a:t>(c) The duration of the program;</a:t>
            </a:r>
          </a:p>
          <a:p>
            <a:pPr indent="457200"/>
            <a:r>
              <a:rPr lang="en-US" sz="1300" dirty="0">
                <a:solidFill>
                  <a:srgbClr val="000000"/>
                </a:solidFill>
                <a:latin typeface="Open Sans"/>
              </a:rPr>
              <a:t>(d) The costs and sources of funding;</a:t>
            </a:r>
          </a:p>
          <a:p>
            <a:pPr indent="457200"/>
            <a:r>
              <a:rPr lang="en-US" sz="1300" dirty="0">
                <a:solidFill>
                  <a:srgbClr val="000000"/>
                </a:solidFill>
                <a:latin typeface="Open Sans"/>
              </a:rPr>
              <a:t>(e) Any insurance or bond requirements;</a:t>
            </a:r>
          </a:p>
          <a:p>
            <a:pPr indent="457200"/>
            <a:r>
              <a:rPr lang="en-US" sz="1300" dirty="0">
                <a:solidFill>
                  <a:srgbClr val="000000"/>
                </a:solidFill>
                <a:latin typeface="Open Sans"/>
              </a:rPr>
              <a:t>(f) The format and frequency of progress and final reports; and</a:t>
            </a:r>
          </a:p>
          <a:p>
            <a:pPr indent="457200"/>
            <a:r>
              <a:rPr lang="en-US" sz="1300" dirty="0">
                <a:solidFill>
                  <a:srgbClr val="000000"/>
                </a:solidFill>
                <a:latin typeface="Open Sans"/>
              </a:rPr>
              <a:t>(g) Any other information deemed necessary or appropriate by either party.</a:t>
            </a:r>
          </a:p>
          <a:p>
            <a:pPr indent="457200"/>
            <a:r>
              <a:rPr lang="en-US" sz="1300" dirty="0">
                <a:solidFill>
                  <a:srgbClr val="000000"/>
                </a:solidFill>
                <a:latin typeface="Open Sans"/>
              </a:rPr>
              <a:t>(3) If the county legislative authority authorizes another entity to administer a veterans' assistance program or programs, the authorized entity should, to the extent feasible and consistent with this chapter, ensure that a local branch of a nationally recognized veterans' service organization is the initial point of contact for a veteran or family member seeking assistance.</a:t>
            </a:r>
          </a:p>
          <a:p>
            <a:pPr indent="457200"/>
            <a:r>
              <a:rPr lang="en-US" sz="1300" dirty="0">
                <a:solidFill>
                  <a:srgbClr val="000000"/>
                </a:solidFill>
                <a:latin typeface="Open Sans"/>
              </a:rPr>
              <a:t>(4) Nothing in this section shall prohibit or be construed as prohibiting a county from authorizing the continued operation of a veterans' relief or assistance program or programs existing on January 1, 2005, if the authorizing legislative authority:</a:t>
            </a:r>
          </a:p>
          <a:p>
            <a:pPr indent="457200"/>
            <a:r>
              <a:rPr lang="en-US" sz="1300" dirty="0">
                <a:solidFill>
                  <a:srgbClr val="000000"/>
                </a:solidFill>
                <a:latin typeface="Open Sans"/>
              </a:rPr>
              <a:t>(a) Solicits advice from the veterans' advisory board established in RCW </a:t>
            </a:r>
            <a:r>
              <a:rPr lang="en-US" sz="1300" b="1" dirty="0">
                <a:solidFill>
                  <a:srgbClr val="7DAB8A"/>
                </a:solidFill>
                <a:latin typeface="Open Sans"/>
                <a:hlinkClick r:id="rId4"/>
              </a:rPr>
              <a:t>73.08.035</a:t>
            </a:r>
            <a:r>
              <a:rPr lang="en-US" sz="1300" dirty="0">
                <a:solidFill>
                  <a:srgbClr val="000000"/>
                </a:solidFill>
                <a:latin typeface="Open Sans"/>
              </a:rPr>
              <a:t>; and</a:t>
            </a:r>
          </a:p>
          <a:p>
            <a:pPr indent="457200"/>
            <a:r>
              <a:rPr lang="en-US" sz="1300" dirty="0">
                <a:solidFill>
                  <a:srgbClr val="000000"/>
                </a:solidFill>
                <a:latin typeface="Open Sans"/>
              </a:rPr>
              <a:t>(b) Satisfies the grant, contractual, or </a:t>
            </a:r>
            <a:r>
              <a:rPr lang="en-US" sz="1300" dirty="0" err="1">
                <a:solidFill>
                  <a:srgbClr val="000000"/>
                </a:solidFill>
                <a:latin typeface="Open Sans"/>
              </a:rPr>
              <a:t>interlocal</a:t>
            </a:r>
            <a:r>
              <a:rPr lang="en-US" sz="1300" dirty="0">
                <a:solidFill>
                  <a:srgbClr val="000000"/>
                </a:solidFill>
                <a:latin typeface="Open Sans"/>
              </a:rPr>
              <a:t> agreement requirements of subsection (2) of this section.</a:t>
            </a:r>
            <a:endParaRPr lang="en-US" sz="1300" b="0" i="0" dirty="0">
              <a:solidFill>
                <a:srgbClr val="000000"/>
              </a:solidFill>
              <a:effectLst/>
              <a:latin typeface="Open Sans"/>
            </a:endParaRPr>
          </a:p>
        </p:txBody>
      </p:sp>
      <p:pic>
        <p:nvPicPr>
          <p:cNvPr id="185" name="Picture 184"/>
          <p:cNvPicPr>
            <a:picLocks noChangeAspect="1"/>
          </p:cNvPicPr>
          <p:nvPr/>
        </p:nvPicPr>
        <p:blipFill>
          <a:blip r:embed="rId6">
            <a:extLst>
              <a:ext uri="{28A0092B-C50C-407E-A947-70E740481C1C}">
                <a14:useLocalDpi xmlns:a14="http://schemas.microsoft.com/office/drawing/2010/main" val="0"/>
              </a:ext>
            </a:extLst>
          </a:blip>
          <a:srcRect l="70499" t="13186" r="26604" b="79410"/>
          <a:stretch>
            <a:fillRect/>
          </a:stretch>
        </p:blipFill>
        <p:spPr>
          <a:xfrm>
            <a:off x="4690902" y="2157455"/>
            <a:ext cx="178717" cy="354732"/>
          </a:xfrm>
          <a:custGeom>
            <a:avLst/>
            <a:gdLst>
              <a:gd name="connsiteX0" fmla="*/ 130121 w 178717"/>
              <a:gd name="connsiteY0" fmla="*/ 0 h 354732"/>
              <a:gd name="connsiteX1" fmla="*/ 145989 w 178717"/>
              <a:gd name="connsiteY1" fmla="*/ 0 h 354732"/>
              <a:gd name="connsiteX2" fmla="*/ 158684 w 178717"/>
              <a:gd name="connsiteY2" fmla="*/ 0 h 354732"/>
              <a:gd name="connsiteX3" fmla="*/ 170585 w 178717"/>
              <a:gd name="connsiteY3" fmla="*/ 2329 h 354732"/>
              <a:gd name="connsiteX4" fmla="*/ 173118 w 178717"/>
              <a:gd name="connsiteY4" fmla="*/ 3037 h 354732"/>
              <a:gd name="connsiteX5" fmla="*/ 160434 w 178717"/>
              <a:gd name="connsiteY5" fmla="*/ 3037 h 354732"/>
              <a:gd name="connsiteX6" fmla="*/ 146141 w 178717"/>
              <a:gd name="connsiteY6" fmla="*/ 6080 h 354732"/>
              <a:gd name="connsiteX7" fmla="*/ 131847 w 178717"/>
              <a:gd name="connsiteY7" fmla="*/ 9884 h 354732"/>
              <a:gd name="connsiteX8" fmla="*/ 117554 w 178717"/>
              <a:gd name="connsiteY8" fmla="*/ 16731 h 354732"/>
              <a:gd name="connsiteX9" fmla="*/ 106436 w 178717"/>
              <a:gd name="connsiteY9" fmla="*/ 23578 h 354732"/>
              <a:gd name="connsiteX10" fmla="*/ 94525 w 178717"/>
              <a:gd name="connsiteY10" fmla="*/ 32707 h 354732"/>
              <a:gd name="connsiteX11" fmla="*/ 82614 w 178717"/>
              <a:gd name="connsiteY11" fmla="*/ 42596 h 354732"/>
              <a:gd name="connsiteX12" fmla="*/ 71497 w 178717"/>
              <a:gd name="connsiteY12" fmla="*/ 54008 h 354732"/>
              <a:gd name="connsiteX13" fmla="*/ 61968 w 178717"/>
              <a:gd name="connsiteY13" fmla="*/ 65419 h 354732"/>
              <a:gd name="connsiteX14" fmla="*/ 54027 w 178717"/>
              <a:gd name="connsiteY14" fmla="*/ 79112 h 354732"/>
              <a:gd name="connsiteX15" fmla="*/ 46880 w 178717"/>
              <a:gd name="connsiteY15" fmla="*/ 93566 h 354732"/>
              <a:gd name="connsiteX16" fmla="*/ 40528 w 178717"/>
              <a:gd name="connsiteY16" fmla="*/ 108781 h 354732"/>
              <a:gd name="connsiteX17" fmla="*/ 35763 w 178717"/>
              <a:gd name="connsiteY17" fmla="*/ 124757 h 354732"/>
              <a:gd name="connsiteX18" fmla="*/ 32587 w 178717"/>
              <a:gd name="connsiteY18" fmla="*/ 141494 h 354732"/>
              <a:gd name="connsiteX19" fmla="*/ 30204 w 178717"/>
              <a:gd name="connsiteY19" fmla="*/ 158991 h 354732"/>
              <a:gd name="connsiteX20" fmla="*/ 28616 w 178717"/>
              <a:gd name="connsiteY20" fmla="*/ 176488 h 354732"/>
              <a:gd name="connsiteX21" fmla="*/ 30204 w 178717"/>
              <a:gd name="connsiteY21" fmla="*/ 194746 h 354732"/>
              <a:gd name="connsiteX22" fmla="*/ 32587 w 178717"/>
              <a:gd name="connsiteY22" fmla="*/ 212243 h 354732"/>
              <a:gd name="connsiteX23" fmla="*/ 35763 w 178717"/>
              <a:gd name="connsiteY23" fmla="*/ 228980 h 354732"/>
              <a:gd name="connsiteX24" fmla="*/ 40528 w 178717"/>
              <a:gd name="connsiteY24" fmla="*/ 244955 h 354732"/>
              <a:gd name="connsiteX25" fmla="*/ 46880 w 178717"/>
              <a:gd name="connsiteY25" fmla="*/ 260170 h 354732"/>
              <a:gd name="connsiteX26" fmla="*/ 54027 w 178717"/>
              <a:gd name="connsiteY26" fmla="*/ 274624 h 354732"/>
              <a:gd name="connsiteX27" fmla="*/ 61968 w 178717"/>
              <a:gd name="connsiteY27" fmla="*/ 288318 h 354732"/>
              <a:gd name="connsiteX28" fmla="*/ 71497 w 178717"/>
              <a:gd name="connsiteY28" fmla="*/ 300490 h 354732"/>
              <a:gd name="connsiteX29" fmla="*/ 82614 w 178717"/>
              <a:gd name="connsiteY29" fmla="*/ 311140 h 354732"/>
              <a:gd name="connsiteX30" fmla="*/ 94525 w 178717"/>
              <a:gd name="connsiteY30" fmla="*/ 321030 h 354732"/>
              <a:gd name="connsiteX31" fmla="*/ 106436 w 178717"/>
              <a:gd name="connsiteY31" fmla="*/ 330159 h 354732"/>
              <a:gd name="connsiteX32" fmla="*/ 117554 w 178717"/>
              <a:gd name="connsiteY32" fmla="*/ 337006 h 354732"/>
              <a:gd name="connsiteX33" fmla="*/ 131847 w 178717"/>
              <a:gd name="connsiteY33" fmla="*/ 343852 h 354732"/>
              <a:gd name="connsiteX34" fmla="*/ 146141 w 178717"/>
              <a:gd name="connsiteY34" fmla="*/ 347656 h 354732"/>
              <a:gd name="connsiteX35" fmla="*/ 160434 w 178717"/>
              <a:gd name="connsiteY35" fmla="*/ 350699 h 354732"/>
              <a:gd name="connsiteX36" fmla="*/ 174728 w 178717"/>
              <a:gd name="connsiteY36" fmla="*/ 350699 h 354732"/>
              <a:gd name="connsiteX37" fmla="*/ 178717 w 178717"/>
              <a:gd name="connsiteY37" fmla="*/ 350699 h 354732"/>
              <a:gd name="connsiteX38" fmla="*/ 170585 w 178717"/>
              <a:gd name="connsiteY38" fmla="*/ 352404 h 354732"/>
              <a:gd name="connsiteX39" fmla="*/ 158684 w 178717"/>
              <a:gd name="connsiteY39" fmla="*/ 354732 h 354732"/>
              <a:gd name="connsiteX40" fmla="*/ 145989 w 178717"/>
              <a:gd name="connsiteY40" fmla="*/ 354732 h 354732"/>
              <a:gd name="connsiteX41" fmla="*/ 130121 w 178717"/>
              <a:gd name="connsiteY41" fmla="*/ 354732 h 354732"/>
              <a:gd name="connsiteX42" fmla="*/ 115839 w 178717"/>
              <a:gd name="connsiteY42" fmla="*/ 351627 h 354732"/>
              <a:gd name="connsiteX43" fmla="*/ 101558 w 178717"/>
              <a:gd name="connsiteY43" fmla="*/ 347746 h 354732"/>
              <a:gd name="connsiteX44" fmla="*/ 88863 w 178717"/>
              <a:gd name="connsiteY44" fmla="*/ 340760 h 354732"/>
              <a:gd name="connsiteX45" fmla="*/ 76168 w 178717"/>
              <a:gd name="connsiteY45" fmla="*/ 333774 h 354732"/>
              <a:gd name="connsiteX46" fmla="*/ 64267 w 178717"/>
              <a:gd name="connsiteY46" fmla="*/ 324460 h 354732"/>
              <a:gd name="connsiteX47" fmla="*/ 53159 w 178717"/>
              <a:gd name="connsiteY47" fmla="*/ 314369 h 354732"/>
              <a:gd name="connsiteX48" fmla="*/ 42845 w 178717"/>
              <a:gd name="connsiteY48" fmla="*/ 303502 h 354732"/>
              <a:gd name="connsiteX49" fmla="*/ 33324 w 178717"/>
              <a:gd name="connsiteY49" fmla="*/ 291082 h 354732"/>
              <a:gd name="connsiteX50" fmla="*/ 24596 w 178717"/>
              <a:gd name="connsiteY50" fmla="*/ 277110 h 354732"/>
              <a:gd name="connsiteX51" fmla="*/ 17456 w 178717"/>
              <a:gd name="connsiteY51" fmla="*/ 262362 h 354732"/>
              <a:gd name="connsiteX52" fmla="*/ 10315 w 178717"/>
              <a:gd name="connsiteY52" fmla="*/ 246838 h 354732"/>
              <a:gd name="connsiteX53" fmla="*/ 5554 w 178717"/>
              <a:gd name="connsiteY53" fmla="*/ 230537 h 354732"/>
              <a:gd name="connsiteX54" fmla="*/ 2381 w 178717"/>
              <a:gd name="connsiteY54" fmla="*/ 213460 h 354732"/>
              <a:gd name="connsiteX55" fmla="*/ 0 w 178717"/>
              <a:gd name="connsiteY55" fmla="*/ 195607 h 354732"/>
              <a:gd name="connsiteX56" fmla="*/ 0 w 178717"/>
              <a:gd name="connsiteY56" fmla="*/ 176978 h 354732"/>
              <a:gd name="connsiteX57" fmla="*/ 0 w 178717"/>
              <a:gd name="connsiteY57" fmla="*/ 159125 h 354732"/>
              <a:gd name="connsiteX58" fmla="*/ 2381 w 178717"/>
              <a:gd name="connsiteY58" fmla="*/ 141272 h 354732"/>
              <a:gd name="connsiteX59" fmla="*/ 5554 w 178717"/>
              <a:gd name="connsiteY59" fmla="*/ 124195 h 354732"/>
              <a:gd name="connsiteX60" fmla="*/ 10315 w 178717"/>
              <a:gd name="connsiteY60" fmla="*/ 107894 h 354732"/>
              <a:gd name="connsiteX61" fmla="*/ 17456 w 178717"/>
              <a:gd name="connsiteY61" fmla="*/ 92370 h 354732"/>
              <a:gd name="connsiteX62" fmla="*/ 24596 w 178717"/>
              <a:gd name="connsiteY62" fmla="*/ 77622 h 354732"/>
              <a:gd name="connsiteX63" fmla="*/ 33324 w 178717"/>
              <a:gd name="connsiteY63" fmla="*/ 63650 h 354732"/>
              <a:gd name="connsiteX64" fmla="*/ 42845 w 178717"/>
              <a:gd name="connsiteY64" fmla="*/ 52007 h 354732"/>
              <a:gd name="connsiteX65" fmla="*/ 53159 w 178717"/>
              <a:gd name="connsiteY65" fmla="*/ 40363 h 354732"/>
              <a:gd name="connsiteX66" fmla="*/ 64267 w 178717"/>
              <a:gd name="connsiteY66" fmla="*/ 30273 h 354732"/>
              <a:gd name="connsiteX67" fmla="*/ 76168 w 178717"/>
              <a:gd name="connsiteY67" fmla="*/ 20958 h 354732"/>
              <a:gd name="connsiteX68" fmla="*/ 88863 w 178717"/>
              <a:gd name="connsiteY68" fmla="*/ 13972 h 354732"/>
              <a:gd name="connsiteX69" fmla="*/ 101558 w 178717"/>
              <a:gd name="connsiteY69" fmla="*/ 6986 h 354732"/>
              <a:gd name="connsiteX70" fmla="*/ 115839 w 178717"/>
              <a:gd name="connsiteY70" fmla="*/ 3105 h 354732"/>
              <a:gd name="connsiteX71" fmla="*/ 130121 w 178717"/>
              <a:gd name="connsiteY71" fmla="*/ 0 h 35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78717" h="354732">
                <a:moveTo>
                  <a:pt x="130121" y="0"/>
                </a:moveTo>
                <a:lnTo>
                  <a:pt x="145989" y="0"/>
                </a:lnTo>
                <a:lnTo>
                  <a:pt x="158684" y="0"/>
                </a:lnTo>
                <a:lnTo>
                  <a:pt x="170585" y="2329"/>
                </a:lnTo>
                <a:lnTo>
                  <a:pt x="173118" y="3037"/>
                </a:lnTo>
                <a:lnTo>
                  <a:pt x="160434" y="3037"/>
                </a:lnTo>
                <a:lnTo>
                  <a:pt x="146141" y="6080"/>
                </a:lnTo>
                <a:lnTo>
                  <a:pt x="131847" y="9884"/>
                </a:lnTo>
                <a:lnTo>
                  <a:pt x="117554" y="16731"/>
                </a:lnTo>
                <a:lnTo>
                  <a:pt x="106436" y="23578"/>
                </a:lnTo>
                <a:lnTo>
                  <a:pt x="94525" y="32707"/>
                </a:lnTo>
                <a:lnTo>
                  <a:pt x="82614" y="42596"/>
                </a:lnTo>
                <a:lnTo>
                  <a:pt x="71497" y="54008"/>
                </a:lnTo>
                <a:lnTo>
                  <a:pt x="61968" y="65419"/>
                </a:lnTo>
                <a:lnTo>
                  <a:pt x="54027" y="79112"/>
                </a:lnTo>
                <a:lnTo>
                  <a:pt x="46880" y="93566"/>
                </a:lnTo>
                <a:lnTo>
                  <a:pt x="40528" y="108781"/>
                </a:lnTo>
                <a:lnTo>
                  <a:pt x="35763" y="124757"/>
                </a:lnTo>
                <a:lnTo>
                  <a:pt x="32587" y="141494"/>
                </a:lnTo>
                <a:lnTo>
                  <a:pt x="30204" y="158991"/>
                </a:lnTo>
                <a:lnTo>
                  <a:pt x="28616" y="176488"/>
                </a:lnTo>
                <a:lnTo>
                  <a:pt x="30204" y="194746"/>
                </a:lnTo>
                <a:lnTo>
                  <a:pt x="32587" y="212243"/>
                </a:lnTo>
                <a:lnTo>
                  <a:pt x="35763" y="228980"/>
                </a:lnTo>
                <a:lnTo>
                  <a:pt x="40528" y="244955"/>
                </a:lnTo>
                <a:lnTo>
                  <a:pt x="46880" y="260170"/>
                </a:lnTo>
                <a:lnTo>
                  <a:pt x="54027" y="274624"/>
                </a:lnTo>
                <a:lnTo>
                  <a:pt x="61968" y="288318"/>
                </a:lnTo>
                <a:lnTo>
                  <a:pt x="71497" y="300490"/>
                </a:lnTo>
                <a:lnTo>
                  <a:pt x="82614" y="311140"/>
                </a:lnTo>
                <a:lnTo>
                  <a:pt x="94525" y="321030"/>
                </a:lnTo>
                <a:lnTo>
                  <a:pt x="106436" y="330159"/>
                </a:lnTo>
                <a:lnTo>
                  <a:pt x="117554" y="337006"/>
                </a:lnTo>
                <a:lnTo>
                  <a:pt x="131847" y="343852"/>
                </a:lnTo>
                <a:lnTo>
                  <a:pt x="146141" y="347656"/>
                </a:lnTo>
                <a:lnTo>
                  <a:pt x="160434" y="350699"/>
                </a:lnTo>
                <a:lnTo>
                  <a:pt x="174728" y="350699"/>
                </a:lnTo>
                <a:lnTo>
                  <a:pt x="178717" y="350699"/>
                </a:lnTo>
                <a:lnTo>
                  <a:pt x="170585" y="352404"/>
                </a:lnTo>
                <a:lnTo>
                  <a:pt x="158684" y="354732"/>
                </a:lnTo>
                <a:lnTo>
                  <a:pt x="145989" y="354732"/>
                </a:lnTo>
                <a:lnTo>
                  <a:pt x="130121" y="354732"/>
                </a:lnTo>
                <a:lnTo>
                  <a:pt x="115839" y="351627"/>
                </a:lnTo>
                <a:lnTo>
                  <a:pt x="101558" y="347746"/>
                </a:lnTo>
                <a:lnTo>
                  <a:pt x="88863" y="340760"/>
                </a:lnTo>
                <a:lnTo>
                  <a:pt x="76168" y="333774"/>
                </a:lnTo>
                <a:lnTo>
                  <a:pt x="64267" y="324460"/>
                </a:lnTo>
                <a:lnTo>
                  <a:pt x="53159" y="314369"/>
                </a:lnTo>
                <a:lnTo>
                  <a:pt x="42845" y="303502"/>
                </a:lnTo>
                <a:lnTo>
                  <a:pt x="33324" y="291082"/>
                </a:lnTo>
                <a:lnTo>
                  <a:pt x="24596" y="277110"/>
                </a:lnTo>
                <a:lnTo>
                  <a:pt x="17456" y="262362"/>
                </a:lnTo>
                <a:lnTo>
                  <a:pt x="10315" y="246838"/>
                </a:lnTo>
                <a:lnTo>
                  <a:pt x="5554" y="230537"/>
                </a:lnTo>
                <a:lnTo>
                  <a:pt x="2381" y="213460"/>
                </a:lnTo>
                <a:lnTo>
                  <a:pt x="0" y="195607"/>
                </a:lnTo>
                <a:lnTo>
                  <a:pt x="0" y="176978"/>
                </a:lnTo>
                <a:lnTo>
                  <a:pt x="0" y="159125"/>
                </a:lnTo>
                <a:lnTo>
                  <a:pt x="2381" y="141272"/>
                </a:lnTo>
                <a:lnTo>
                  <a:pt x="5554" y="124195"/>
                </a:lnTo>
                <a:lnTo>
                  <a:pt x="10315" y="107894"/>
                </a:lnTo>
                <a:lnTo>
                  <a:pt x="17456" y="92370"/>
                </a:lnTo>
                <a:lnTo>
                  <a:pt x="24596" y="77622"/>
                </a:lnTo>
                <a:lnTo>
                  <a:pt x="33324" y="63650"/>
                </a:lnTo>
                <a:lnTo>
                  <a:pt x="42845" y="52007"/>
                </a:lnTo>
                <a:lnTo>
                  <a:pt x="53159" y="40363"/>
                </a:lnTo>
                <a:lnTo>
                  <a:pt x="64267" y="30273"/>
                </a:lnTo>
                <a:lnTo>
                  <a:pt x="76168" y="20958"/>
                </a:lnTo>
                <a:lnTo>
                  <a:pt x="88863" y="13972"/>
                </a:lnTo>
                <a:lnTo>
                  <a:pt x="101558" y="6986"/>
                </a:lnTo>
                <a:lnTo>
                  <a:pt x="115839" y="3105"/>
                </a:lnTo>
                <a:lnTo>
                  <a:pt x="130121" y="0"/>
                </a:lnTo>
                <a:close/>
              </a:path>
            </a:pathLst>
          </a:custGeom>
          <a:noFill/>
          <a:ln>
            <a:noFill/>
          </a:ln>
        </p:spPr>
      </p:pic>
      <p:pic>
        <p:nvPicPr>
          <p:cNvPr id="184" name="Picture 183"/>
          <p:cNvPicPr>
            <a:picLocks noChangeAspect="1"/>
          </p:cNvPicPr>
          <p:nvPr/>
        </p:nvPicPr>
        <p:blipFill>
          <a:blip r:embed="rId6">
            <a:extLst>
              <a:ext uri="{28A0092B-C50C-407E-A947-70E740481C1C}">
                <a14:useLocalDpi xmlns:a14="http://schemas.microsoft.com/office/drawing/2010/main" val="0"/>
              </a:ext>
            </a:extLst>
          </a:blip>
          <a:srcRect l="73305" t="13250" r="24646" b="84853"/>
          <a:stretch>
            <a:fillRect/>
          </a:stretch>
        </p:blipFill>
        <p:spPr>
          <a:xfrm>
            <a:off x="4864020" y="2160492"/>
            <a:ext cx="126397" cy="90886"/>
          </a:xfrm>
          <a:custGeom>
            <a:avLst/>
            <a:gdLst>
              <a:gd name="connsiteX0" fmla="*/ 0 w 126397"/>
              <a:gd name="connsiteY0" fmla="*/ 0 h 90886"/>
              <a:gd name="connsiteX1" fmla="*/ 1610 w 126397"/>
              <a:gd name="connsiteY1" fmla="*/ 0 h 90886"/>
              <a:gd name="connsiteX2" fmla="*/ 15109 w 126397"/>
              <a:gd name="connsiteY2" fmla="*/ 0 h 90886"/>
              <a:gd name="connsiteX3" fmla="*/ 27814 w 126397"/>
              <a:gd name="connsiteY3" fmla="*/ 2283 h 90886"/>
              <a:gd name="connsiteX4" fmla="*/ 38932 w 126397"/>
              <a:gd name="connsiteY4" fmla="*/ 5326 h 90886"/>
              <a:gd name="connsiteX5" fmla="*/ 48461 w 126397"/>
              <a:gd name="connsiteY5" fmla="*/ 9129 h 90886"/>
              <a:gd name="connsiteX6" fmla="*/ 57196 w 126397"/>
              <a:gd name="connsiteY6" fmla="*/ 13694 h 90886"/>
              <a:gd name="connsiteX7" fmla="*/ 65930 w 126397"/>
              <a:gd name="connsiteY7" fmla="*/ 19019 h 90886"/>
              <a:gd name="connsiteX8" fmla="*/ 73871 w 126397"/>
              <a:gd name="connsiteY8" fmla="*/ 23584 h 90886"/>
              <a:gd name="connsiteX9" fmla="*/ 80224 w 126397"/>
              <a:gd name="connsiteY9" fmla="*/ 29670 h 90886"/>
              <a:gd name="connsiteX10" fmla="*/ 92135 w 126397"/>
              <a:gd name="connsiteY10" fmla="*/ 41081 h 90886"/>
              <a:gd name="connsiteX11" fmla="*/ 99282 w 126397"/>
              <a:gd name="connsiteY11" fmla="*/ 50971 h 90886"/>
              <a:gd name="connsiteX12" fmla="*/ 104841 w 126397"/>
              <a:gd name="connsiteY12" fmla="*/ 60100 h 90886"/>
              <a:gd name="connsiteX13" fmla="*/ 109605 w 126397"/>
              <a:gd name="connsiteY13" fmla="*/ 67707 h 90886"/>
              <a:gd name="connsiteX14" fmla="*/ 114370 w 126397"/>
              <a:gd name="connsiteY14" fmla="*/ 74554 h 90886"/>
              <a:gd name="connsiteX15" fmla="*/ 119134 w 126397"/>
              <a:gd name="connsiteY15" fmla="*/ 80640 h 90886"/>
              <a:gd name="connsiteX16" fmla="*/ 125487 w 126397"/>
              <a:gd name="connsiteY16" fmla="*/ 85204 h 90886"/>
              <a:gd name="connsiteX17" fmla="*/ 126397 w 126397"/>
              <a:gd name="connsiteY17" fmla="*/ 85785 h 90886"/>
              <a:gd name="connsiteX18" fmla="*/ 126000 w 126397"/>
              <a:gd name="connsiteY18" fmla="*/ 86228 h 90886"/>
              <a:gd name="connsiteX19" fmla="*/ 119653 w 126397"/>
              <a:gd name="connsiteY19" fmla="*/ 89333 h 90886"/>
              <a:gd name="connsiteX20" fmla="*/ 112512 w 126397"/>
              <a:gd name="connsiteY20" fmla="*/ 90886 h 90886"/>
              <a:gd name="connsiteX21" fmla="*/ 104578 w 126397"/>
              <a:gd name="connsiteY21" fmla="*/ 89333 h 90886"/>
              <a:gd name="connsiteX22" fmla="*/ 97437 w 126397"/>
              <a:gd name="connsiteY22" fmla="*/ 84676 h 90886"/>
              <a:gd name="connsiteX23" fmla="*/ 88710 w 126397"/>
              <a:gd name="connsiteY23" fmla="*/ 79242 h 90886"/>
              <a:gd name="connsiteX24" fmla="*/ 81569 w 126397"/>
              <a:gd name="connsiteY24" fmla="*/ 69928 h 90886"/>
              <a:gd name="connsiteX25" fmla="*/ 74428 w 126397"/>
              <a:gd name="connsiteY25" fmla="*/ 58284 h 90886"/>
              <a:gd name="connsiteX26" fmla="*/ 68874 w 126397"/>
              <a:gd name="connsiteY26" fmla="*/ 48970 h 90886"/>
              <a:gd name="connsiteX27" fmla="*/ 61734 w 126397"/>
              <a:gd name="connsiteY27" fmla="*/ 38879 h 90886"/>
              <a:gd name="connsiteX28" fmla="*/ 50626 w 126397"/>
              <a:gd name="connsiteY28" fmla="*/ 27236 h 90886"/>
              <a:gd name="connsiteX29" fmla="*/ 43485 w 126397"/>
              <a:gd name="connsiteY29" fmla="*/ 21026 h 90886"/>
              <a:gd name="connsiteX30" fmla="*/ 36344 w 126397"/>
              <a:gd name="connsiteY30" fmla="*/ 16368 h 90886"/>
              <a:gd name="connsiteX31" fmla="*/ 28410 w 126397"/>
              <a:gd name="connsiteY31" fmla="*/ 10935 h 90886"/>
              <a:gd name="connsiteX32" fmla="*/ 18889 w 126397"/>
              <a:gd name="connsiteY32" fmla="*/ 6278 h 90886"/>
              <a:gd name="connsiteX33" fmla="*/ 8575 w 126397"/>
              <a:gd name="connsiteY33" fmla="*/ 2397 h 90886"/>
              <a:gd name="connsiteX34" fmla="*/ 0 w 126397"/>
              <a:gd name="connsiteY34" fmla="*/ 0 h 9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6397" h="90886">
                <a:moveTo>
                  <a:pt x="0" y="0"/>
                </a:moveTo>
                <a:lnTo>
                  <a:pt x="1610" y="0"/>
                </a:lnTo>
                <a:lnTo>
                  <a:pt x="15109" y="0"/>
                </a:lnTo>
                <a:lnTo>
                  <a:pt x="27814" y="2283"/>
                </a:lnTo>
                <a:lnTo>
                  <a:pt x="38932" y="5326"/>
                </a:lnTo>
                <a:lnTo>
                  <a:pt x="48461" y="9129"/>
                </a:lnTo>
                <a:lnTo>
                  <a:pt x="57196" y="13694"/>
                </a:lnTo>
                <a:lnTo>
                  <a:pt x="65930" y="19019"/>
                </a:lnTo>
                <a:lnTo>
                  <a:pt x="73871" y="23584"/>
                </a:lnTo>
                <a:lnTo>
                  <a:pt x="80224" y="29670"/>
                </a:lnTo>
                <a:lnTo>
                  <a:pt x="92135" y="41081"/>
                </a:lnTo>
                <a:lnTo>
                  <a:pt x="99282" y="50971"/>
                </a:lnTo>
                <a:lnTo>
                  <a:pt x="104841" y="60100"/>
                </a:lnTo>
                <a:lnTo>
                  <a:pt x="109605" y="67707"/>
                </a:lnTo>
                <a:lnTo>
                  <a:pt x="114370" y="74554"/>
                </a:lnTo>
                <a:lnTo>
                  <a:pt x="119134" y="80640"/>
                </a:lnTo>
                <a:lnTo>
                  <a:pt x="125487" y="85204"/>
                </a:lnTo>
                <a:lnTo>
                  <a:pt x="126397" y="85785"/>
                </a:lnTo>
                <a:lnTo>
                  <a:pt x="126000" y="86228"/>
                </a:lnTo>
                <a:lnTo>
                  <a:pt x="119653" y="89333"/>
                </a:lnTo>
                <a:lnTo>
                  <a:pt x="112512" y="90886"/>
                </a:lnTo>
                <a:lnTo>
                  <a:pt x="104578" y="89333"/>
                </a:lnTo>
                <a:lnTo>
                  <a:pt x="97437" y="84676"/>
                </a:lnTo>
                <a:lnTo>
                  <a:pt x="88710" y="79242"/>
                </a:lnTo>
                <a:lnTo>
                  <a:pt x="81569" y="69928"/>
                </a:lnTo>
                <a:lnTo>
                  <a:pt x="74428" y="58284"/>
                </a:lnTo>
                <a:lnTo>
                  <a:pt x="68874" y="48970"/>
                </a:lnTo>
                <a:lnTo>
                  <a:pt x="61734" y="38879"/>
                </a:lnTo>
                <a:lnTo>
                  <a:pt x="50626" y="27236"/>
                </a:lnTo>
                <a:lnTo>
                  <a:pt x="43485" y="21026"/>
                </a:lnTo>
                <a:lnTo>
                  <a:pt x="36344" y="16368"/>
                </a:lnTo>
                <a:lnTo>
                  <a:pt x="28410" y="10935"/>
                </a:lnTo>
                <a:lnTo>
                  <a:pt x="18889" y="6278"/>
                </a:lnTo>
                <a:lnTo>
                  <a:pt x="8575" y="2397"/>
                </a:lnTo>
                <a:lnTo>
                  <a:pt x="0" y="0"/>
                </a:lnTo>
                <a:close/>
              </a:path>
            </a:pathLst>
          </a:custGeom>
          <a:noFill/>
          <a:ln>
            <a:noFill/>
          </a:ln>
        </p:spPr>
      </p:pic>
      <p:pic>
        <p:nvPicPr>
          <p:cNvPr id="179" name="Picture 178"/>
          <p:cNvPicPr>
            <a:picLocks noChangeAspect="1"/>
          </p:cNvPicPr>
          <p:nvPr/>
        </p:nvPicPr>
        <p:blipFill>
          <a:blip r:embed="rId6">
            <a:extLst>
              <a:ext uri="{28A0092B-C50C-407E-A947-70E740481C1C}">
                <a14:useLocalDpi xmlns:a14="http://schemas.microsoft.com/office/drawing/2010/main" val="0"/>
              </a:ext>
            </a:extLst>
          </a:blip>
          <a:srcRect l="73396" t="18630" r="24657" b="79494"/>
          <a:stretch>
            <a:fillRect/>
          </a:stretch>
        </p:blipFill>
        <p:spPr>
          <a:xfrm>
            <a:off x="4869619" y="2418265"/>
            <a:ext cx="120136" cy="89889"/>
          </a:xfrm>
          <a:custGeom>
            <a:avLst/>
            <a:gdLst>
              <a:gd name="connsiteX0" fmla="*/ 106913 w 120136"/>
              <a:gd name="connsiteY0" fmla="*/ 0 h 89889"/>
              <a:gd name="connsiteX1" fmla="*/ 114054 w 120136"/>
              <a:gd name="connsiteY1" fmla="*/ 1552 h 89889"/>
              <a:gd name="connsiteX2" fmla="*/ 120136 w 120136"/>
              <a:gd name="connsiteY2" fmla="*/ 4527 h 89889"/>
              <a:gd name="connsiteX3" fmla="*/ 119888 w 120136"/>
              <a:gd name="connsiteY3" fmla="*/ 4685 h 89889"/>
              <a:gd name="connsiteX4" fmla="*/ 113535 w 120136"/>
              <a:gd name="connsiteY4" fmla="*/ 9250 h 89889"/>
              <a:gd name="connsiteX5" fmla="*/ 108771 w 120136"/>
              <a:gd name="connsiteY5" fmla="*/ 15336 h 89889"/>
              <a:gd name="connsiteX6" fmla="*/ 104006 w 120136"/>
              <a:gd name="connsiteY6" fmla="*/ 21422 h 89889"/>
              <a:gd name="connsiteX7" fmla="*/ 99242 w 120136"/>
              <a:gd name="connsiteY7" fmla="*/ 29790 h 89889"/>
              <a:gd name="connsiteX8" fmla="*/ 93683 w 120136"/>
              <a:gd name="connsiteY8" fmla="*/ 38919 h 89889"/>
              <a:gd name="connsiteX9" fmla="*/ 86536 w 120136"/>
              <a:gd name="connsiteY9" fmla="*/ 48809 h 89889"/>
              <a:gd name="connsiteX10" fmla="*/ 74625 w 120136"/>
              <a:gd name="connsiteY10" fmla="*/ 60220 h 89889"/>
              <a:gd name="connsiteX11" fmla="*/ 68272 w 120136"/>
              <a:gd name="connsiteY11" fmla="*/ 66306 h 89889"/>
              <a:gd name="connsiteX12" fmla="*/ 60331 w 120136"/>
              <a:gd name="connsiteY12" fmla="*/ 70871 h 89889"/>
              <a:gd name="connsiteX13" fmla="*/ 51597 w 120136"/>
              <a:gd name="connsiteY13" fmla="*/ 76196 h 89889"/>
              <a:gd name="connsiteX14" fmla="*/ 42862 w 120136"/>
              <a:gd name="connsiteY14" fmla="*/ 80760 h 89889"/>
              <a:gd name="connsiteX15" fmla="*/ 33333 w 120136"/>
              <a:gd name="connsiteY15" fmla="*/ 85325 h 89889"/>
              <a:gd name="connsiteX16" fmla="*/ 22215 w 120136"/>
              <a:gd name="connsiteY16" fmla="*/ 87607 h 89889"/>
              <a:gd name="connsiteX17" fmla="*/ 9510 w 120136"/>
              <a:gd name="connsiteY17" fmla="*/ 89889 h 89889"/>
              <a:gd name="connsiteX18" fmla="*/ 0 w 120136"/>
              <a:gd name="connsiteY18" fmla="*/ 89889 h 89889"/>
              <a:gd name="connsiteX19" fmla="*/ 2976 w 120136"/>
              <a:gd name="connsiteY19" fmla="*/ 89265 h 89889"/>
              <a:gd name="connsiteX20" fmla="*/ 13290 w 120136"/>
              <a:gd name="connsiteY20" fmla="*/ 84608 h 89889"/>
              <a:gd name="connsiteX21" fmla="*/ 22811 w 120136"/>
              <a:gd name="connsiteY21" fmla="*/ 79950 h 89889"/>
              <a:gd name="connsiteX22" fmla="*/ 30745 w 120136"/>
              <a:gd name="connsiteY22" fmla="*/ 74517 h 89889"/>
              <a:gd name="connsiteX23" fmla="*/ 37886 w 120136"/>
              <a:gd name="connsiteY23" fmla="*/ 69859 h 89889"/>
              <a:gd name="connsiteX24" fmla="*/ 45027 w 120136"/>
              <a:gd name="connsiteY24" fmla="*/ 63650 h 89889"/>
              <a:gd name="connsiteX25" fmla="*/ 56135 w 120136"/>
              <a:gd name="connsiteY25" fmla="*/ 52006 h 89889"/>
              <a:gd name="connsiteX26" fmla="*/ 63275 w 120136"/>
              <a:gd name="connsiteY26" fmla="*/ 41916 h 89889"/>
              <a:gd name="connsiteX27" fmla="*/ 68829 w 120136"/>
              <a:gd name="connsiteY27" fmla="*/ 32601 h 89889"/>
              <a:gd name="connsiteX28" fmla="*/ 75970 w 120136"/>
              <a:gd name="connsiteY28" fmla="*/ 20958 h 89889"/>
              <a:gd name="connsiteX29" fmla="*/ 83111 w 120136"/>
              <a:gd name="connsiteY29" fmla="*/ 11643 h 89889"/>
              <a:gd name="connsiteX30" fmla="*/ 91838 w 120136"/>
              <a:gd name="connsiteY30" fmla="*/ 6209 h 89889"/>
              <a:gd name="connsiteX31" fmla="*/ 98979 w 120136"/>
              <a:gd name="connsiteY31" fmla="*/ 2328 h 89889"/>
              <a:gd name="connsiteX32" fmla="*/ 106913 w 120136"/>
              <a:gd name="connsiteY32" fmla="*/ 0 h 89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0136" h="89889">
                <a:moveTo>
                  <a:pt x="106913" y="0"/>
                </a:moveTo>
                <a:lnTo>
                  <a:pt x="114054" y="1552"/>
                </a:lnTo>
                <a:lnTo>
                  <a:pt x="120136" y="4527"/>
                </a:lnTo>
                <a:lnTo>
                  <a:pt x="119888" y="4685"/>
                </a:lnTo>
                <a:lnTo>
                  <a:pt x="113535" y="9250"/>
                </a:lnTo>
                <a:lnTo>
                  <a:pt x="108771" y="15336"/>
                </a:lnTo>
                <a:lnTo>
                  <a:pt x="104006" y="21422"/>
                </a:lnTo>
                <a:lnTo>
                  <a:pt x="99242" y="29790"/>
                </a:lnTo>
                <a:lnTo>
                  <a:pt x="93683" y="38919"/>
                </a:lnTo>
                <a:lnTo>
                  <a:pt x="86536" y="48809"/>
                </a:lnTo>
                <a:lnTo>
                  <a:pt x="74625" y="60220"/>
                </a:lnTo>
                <a:lnTo>
                  <a:pt x="68272" y="66306"/>
                </a:lnTo>
                <a:lnTo>
                  <a:pt x="60331" y="70871"/>
                </a:lnTo>
                <a:lnTo>
                  <a:pt x="51597" y="76196"/>
                </a:lnTo>
                <a:lnTo>
                  <a:pt x="42862" y="80760"/>
                </a:lnTo>
                <a:lnTo>
                  <a:pt x="33333" y="85325"/>
                </a:lnTo>
                <a:lnTo>
                  <a:pt x="22215" y="87607"/>
                </a:lnTo>
                <a:lnTo>
                  <a:pt x="9510" y="89889"/>
                </a:lnTo>
                <a:lnTo>
                  <a:pt x="0" y="89889"/>
                </a:lnTo>
                <a:lnTo>
                  <a:pt x="2976" y="89265"/>
                </a:lnTo>
                <a:lnTo>
                  <a:pt x="13290" y="84608"/>
                </a:lnTo>
                <a:lnTo>
                  <a:pt x="22811" y="79950"/>
                </a:lnTo>
                <a:lnTo>
                  <a:pt x="30745" y="74517"/>
                </a:lnTo>
                <a:lnTo>
                  <a:pt x="37886" y="69859"/>
                </a:lnTo>
                <a:lnTo>
                  <a:pt x="45027" y="63650"/>
                </a:lnTo>
                <a:lnTo>
                  <a:pt x="56135" y="52006"/>
                </a:lnTo>
                <a:lnTo>
                  <a:pt x="63275" y="41916"/>
                </a:lnTo>
                <a:lnTo>
                  <a:pt x="68829" y="32601"/>
                </a:lnTo>
                <a:lnTo>
                  <a:pt x="75970" y="20958"/>
                </a:lnTo>
                <a:lnTo>
                  <a:pt x="83111" y="11643"/>
                </a:lnTo>
                <a:lnTo>
                  <a:pt x="91838" y="6209"/>
                </a:lnTo>
                <a:lnTo>
                  <a:pt x="98979" y="2328"/>
                </a:lnTo>
                <a:lnTo>
                  <a:pt x="106913" y="0"/>
                </a:lnTo>
                <a:close/>
              </a:path>
            </a:pathLst>
          </a:custGeom>
          <a:noFill/>
          <a:ln>
            <a:noFill/>
          </a:ln>
        </p:spPr>
      </p:pic>
      <p:pic>
        <p:nvPicPr>
          <p:cNvPr id="175" name="Picture 174"/>
          <p:cNvPicPr>
            <a:picLocks noChangeAspect="1"/>
          </p:cNvPicPr>
          <p:nvPr/>
        </p:nvPicPr>
        <p:blipFill>
          <a:blip r:embed="rId6">
            <a:extLst>
              <a:ext uri="{28A0092B-C50C-407E-A947-70E740481C1C}">
                <a14:useLocalDpi xmlns:a14="http://schemas.microsoft.com/office/drawing/2010/main" val="0"/>
              </a:ext>
            </a:extLst>
          </a:blip>
          <a:srcRect l="85508" t="29097" r="12933" b="68070"/>
          <a:stretch>
            <a:fillRect/>
          </a:stretch>
        </p:blipFill>
        <p:spPr>
          <a:xfrm>
            <a:off x="5616749" y="2919744"/>
            <a:ext cx="96168" cy="135756"/>
          </a:xfrm>
          <a:custGeom>
            <a:avLst/>
            <a:gdLst>
              <a:gd name="connsiteX0" fmla="*/ 1954 w 96168"/>
              <a:gd name="connsiteY0" fmla="*/ 0 h 135756"/>
              <a:gd name="connsiteX1" fmla="*/ 2466 w 96168"/>
              <a:gd name="connsiteY1" fmla="*/ 8343 h 135756"/>
              <a:gd name="connsiteX2" fmla="*/ 6436 w 96168"/>
              <a:gd name="connsiteY2" fmla="*/ 18233 h 135756"/>
              <a:gd name="connsiteX3" fmla="*/ 9613 w 96168"/>
              <a:gd name="connsiteY3" fmla="*/ 27362 h 135756"/>
              <a:gd name="connsiteX4" fmla="*/ 15965 w 96168"/>
              <a:gd name="connsiteY4" fmla="*/ 36491 h 135756"/>
              <a:gd name="connsiteX5" fmla="*/ 20730 w 96168"/>
              <a:gd name="connsiteY5" fmla="*/ 44859 h 135756"/>
              <a:gd name="connsiteX6" fmla="*/ 26289 w 96168"/>
              <a:gd name="connsiteY6" fmla="*/ 52466 h 135756"/>
              <a:gd name="connsiteX7" fmla="*/ 32641 w 96168"/>
              <a:gd name="connsiteY7" fmla="*/ 58552 h 135756"/>
              <a:gd name="connsiteX8" fmla="*/ 44553 w 96168"/>
              <a:gd name="connsiteY8" fmla="*/ 69964 h 135756"/>
              <a:gd name="connsiteX9" fmla="*/ 54082 w 96168"/>
              <a:gd name="connsiteY9" fmla="*/ 76050 h 135756"/>
              <a:gd name="connsiteX10" fmla="*/ 64405 w 96168"/>
              <a:gd name="connsiteY10" fmla="*/ 82136 h 135756"/>
              <a:gd name="connsiteX11" fmla="*/ 73140 w 96168"/>
              <a:gd name="connsiteY11" fmla="*/ 86700 h 135756"/>
              <a:gd name="connsiteX12" fmla="*/ 80286 w 96168"/>
              <a:gd name="connsiteY12" fmla="*/ 91265 h 135756"/>
              <a:gd name="connsiteX13" fmla="*/ 85845 w 96168"/>
              <a:gd name="connsiteY13" fmla="*/ 95829 h 135756"/>
              <a:gd name="connsiteX14" fmla="*/ 89021 w 96168"/>
              <a:gd name="connsiteY14" fmla="*/ 101154 h 135756"/>
              <a:gd name="connsiteX15" fmla="*/ 92992 w 96168"/>
              <a:gd name="connsiteY15" fmla="*/ 105719 h 135756"/>
              <a:gd name="connsiteX16" fmla="*/ 95374 w 96168"/>
              <a:gd name="connsiteY16" fmla="*/ 111805 h 135756"/>
              <a:gd name="connsiteX17" fmla="*/ 96168 w 96168"/>
              <a:gd name="connsiteY17" fmla="*/ 116369 h 135756"/>
              <a:gd name="connsiteX18" fmla="*/ 96168 w 96168"/>
              <a:gd name="connsiteY18" fmla="*/ 120934 h 135756"/>
              <a:gd name="connsiteX19" fmla="*/ 95374 w 96168"/>
              <a:gd name="connsiteY19" fmla="*/ 125498 h 135756"/>
              <a:gd name="connsiteX20" fmla="*/ 92992 w 96168"/>
              <a:gd name="connsiteY20" fmla="*/ 130063 h 135756"/>
              <a:gd name="connsiteX21" fmla="*/ 89021 w 96168"/>
              <a:gd name="connsiteY21" fmla="*/ 134627 h 135756"/>
              <a:gd name="connsiteX22" fmla="*/ 87549 w 96168"/>
              <a:gd name="connsiteY22" fmla="*/ 135756 h 135756"/>
              <a:gd name="connsiteX23" fmla="*/ 83386 w 96168"/>
              <a:gd name="connsiteY23" fmla="*/ 132984 h 135756"/>
              <a:gd name="connsiteX24" fmla="*/ 77827 w 96168"/>
              <a:gd name="connsiteY24" fmla="*/ 128223 h 135756"/>
              <a:gd name="connsiteX25" fmla="*/ 71473 w 96168"/>
              <a:gd name="connsiteY25" fmla="*/ 123463 h 135756"/>
              <a:gd name="connsiteX26" fmla="*/ 64326 w 96168"/>
              <a:gd name="connsiteY26" fmla="*/ 119496 h 135756"/>
              <a:gd name="connsiteX27" fmla="*/ 54002 w 96168"/>
              <a:gd name="connsiteY27" fmla="*/ 113942 h 135756"/>
              <a:gd name="connsiteX28" fmla="*/ 44472 w 96168"/>
              <a:gd name="connsiteY28" fmla="*/ 106801 h 135756"/>
              <a:gd name="connsiteX29" fmla="*/ 32560 w 96168"/>
              <a:gd name="connsiteY29" fmla="*/ 96487 h 135756"/>
              <a:gd name="connsiteX30" fmla="*/ 26207 w 96168"/>
              <a:gd name="connsiteY30" fmla="*/ 89346 h 135756"/>
              <a:gd name="connsiteX31" fmla="*/ 20648 w 96168"/>
              <a:gd name="connsiteY31" fmla="*/ 82205 h 135756"/>
              <a:gd name="connsiteX32" fmla="*/ 15883 w 96168"/>
              <a:gd name="connsiteY32" fmla="*/ 73478 h 135756"/>
              <a:gd name="connsiteX33" fmla="*/ 9530 w 96168"/>
              <a:gd name="connsiteY33" fmla="*/ 63957 h 135756"/>
              <a:gd name="connsiteX34" fmla="*/ 6353 w 96168"/>
              <a:gd name="connsiteY34" fmla="*/ 53642 h 135756"/>
              <a:gd name="connsiteX35" fmla="*/ 2382 w 96168"/>
              <a:gd name="connsiteY35" fmla="*/ 42534 h 135756"/>
              <a:gd name="connsiteX36" fmla="*/ 1588 w 96168"/>
              <a:gd name="connsiteY36" fmla="*/ 30633 h 135756"/>
              <a:gd name="connsiteX37" fmla="*/ 0 w 96168"/>
              <a:gd name="connsiteY37" fmla="*/ 17938 h 135756"/>
              <a:gd name="connsiteX38" fmla="*/ 1588 w 96168"/>
              <a:gd name="connsiteY38" fmla="*/ 2070 h 135756"/>
              <a:gd name="connsiteX39" fmla="*/ 1954 w 96168"/>
              <a:gd name="connsiteY39" fmla="*/ 0 h 1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6168" h="135756">
                <a:moveTo>
                  <a:pt x="1954" y="0"/>
                </a:moveTo>
                <a:lnTo>
                  <a:pt x="2466" y="8343"/>
                </a:lnTo>
                <a:lnTo>
                  <a:pt x="6436" y="18233"/>
                </a:lnTo>
                <a:lnTo>
                  <a:pt x="9613" y="27362"/>
                </a:lnTo>
                <a:lnTo>
                  <a:pt x="15965" y="36491"/>
                </a:lnTo>
                <a:lnTo>
                  <a:pt x="20730" y="44859"/>
                </a:lnTo>
                <a:lnTo>
                  <a:pt x="26289" y="52466"/>
                </a:lnTo>
                <a:lnTo>
                  <a:pt x="32641" y="58552"/>
                </a:lnTo>
                <a:lnTo>
                  <a:pt x="44553" y="69964"/>
                </a:lnTo>
                <a:lnTo>
                  <a:pt x="54082" y="76050"/>
                </a:lnTo>
                <a:lnTo>
                  <a:pt x="64405" y="82136"/>
                </a:lnTo>
                <a:lnTo>
                  <a:pt x="73140" y="86700"/>
                </a:lnTo>
                <a:lnTo>
                  <a:pt x="80286" y="91265"/>
                </a:lnTo>
                <a:lnTo>
                  <a:pt x="85845" y="95829"/>
                </a:lnTo>
                <a:lnTo>
                  <a:pt x="89021" y="101154"/>
                </a:lnTo>
                <a:lnTo>
                  <a:pt x="92992" y="105719"/>
                </a:lnTo>
                <a:lnTo>
                  <a:pt x="95374" y="111805"/>
                </a:lnTo>
                <a:lnTo>
                  <a:pt x="96168" y="116369"/>
                </a:lnTo>
                <a:lnTo>
                  <a:pt x="96168" y="120934"/>
                </a:lnTo>
                <a:lnTo>
                  <a:pt x="95374" y="125498"/>
                </a:lnTo>
                <a:lnTo>
                  <a:pt x="92992" y="130063"/>
                </a:lnTo>
                <a:lnTo>
                  <a:pt x="89021" y="134627"/>
                </a:lnTo>
                <a:lnTo>
                  <a:pt x="87549" y="135756"/>
                </a:lnTo>
                <a:lnTo>
                  <a:pt x="83386" y="132984"/>
                </a:lnTo>
                <a:lnTo>
                  <a:pt x="77827" y="128223"/>
                </a:lnTo>
                <a:lnTo>
                  <a:pt x="71473" y="123463"/>
                </a:lnTo>
                <a:lnTo>
                  <a:pt x="64326" y="119496"/>
                </a:lnTo>
                <a:lnTo>
                  <a:pt x="54002" y="113942"/>
                </a:lnTo>
                <a:lnTo>
                  <a:pt x="44472" y="106801"/>
                </a:lnTo>
                <a:lnTo>
                  <a:pt x="32560" y="96487"/>
                </a:lnTo>
                <a:lnTo>
                  <a:pt x="26207" y="89346"/>
                </a:lnTo>
                <a:lnTo>
                  <a:pt x="20648" y="82205"/>
                </a:lnTo>
                <a:lnTo>
                  <a:pt x="15883" y="73478"/>
                </a:lnTo>
                <a:lnTo>
                  <a:pt x="9530" y="63957"/>
                </a:lnTo>
                <a:lnTo>
                  <a:pt x="6353" y="53642"/>
                </a:lnTo>
                <a:lnTo>
                  <a:pt x="2382" y="42534"/>
                </a:lnTo>
                <a:lnTo>
                  <a:pt x="1588" y="30633"/>
                </a:lnTo>
                <a:lnTo>
                  <a:pt x="0" y="17938"/>
                </a:lnTo>
                <a:lnTo>
                  <a:pt x="1588" y="2070"/>
                </a:lnTo>
                <a:lnTo>
                  <a:pt x="1954" y="0"/>
                </a:lnTo>
                <a:close/>
              </a:path>
            </a:pathLst>
          </a:custGeom>
          <a:noFill/>
          <a:ln>
            <a:noFill/>
          </a:ln>
        </p:spPr>
      </p:pic>
      <p:pic>
        <p:nvPicPr>
          <p:cNvPr id="170" name="Picture 169"/>
          <p:cNvPicPr>
            <a:picLocks noChangeAspect="1"/>
          </p:cNvPicPr>
          <p:nvPr/>
        </p:nvPicPr>
        <p:blipFill>
          <a:blip r:embed="rId6">
            <a:extLst>
              <a:ext uri="{28A0092B-C50C-407E-A947-70E740481C1C}">
                <a14:useLocalDpi xmlns:a14="http://schemas.microsoft.com/office/drawing/2010/main" val="0"/>
              </a:ext>
            </a:extLst>
          </a:blip>
          <a:srcRect l="100000" t="32916" r="-1563" b="34312"/>
          <a:stretch>
            <a:fillRect/>
          </a:stretch>
        </p:blipFill>
        <p:spPr>
          <a:xfrm>
            <a:off x="6510673" y="3102713"/>
            <a:ext cx="96382" cy="1570168"/>
          </a:xfrm>
          <a:custGeom>
            <a:avLst/>
            <a:gdLst>
              <a:gd name="connsiteX0" fmla="*/ 0 w 96382"/>
              <a:gd name="connsiteY0" fmla="*/ 0 h 1570168"/>
              <a:gd name="connsiteX1" fmla="*/ 96382 w 96382"/>
              <a:gd name="connsiteY1" fmla="*/ 0 h 1570168"/>
              <a:gd name="connsiteX2" fmla="*/ 96382 w 96382"/>
              <a:gd name="connsiteY2" fmla="*/ 1570168 h 1570168"/>
              <a:gd name="connsiteX3" fmla="*/ 0 w 96382"/>
              <a:gd name="connsiteY3" fmla="*/ 1570168 h 1570168"/>
              <a:gd name="connsiteX4" fmla="*/ 0 w 96382"/>
              <a:gd name="connsiteY4" fmla="*/ 0 h 1570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82" h="1570168">
                <a:moveTo>
                  <a:pt x="0" y="0"/>
                </a:moveTo>
                <a:lnTo>
                  <a:pt x="96382" y="0"/>
                </a:lnTo>
                <a:lnTo>
                  <a:pt x="96382" y="1570168"/>
                </a:lnTo>
                <a:lnTo>
                  <a:pt x="0" y="1570168"/>
                </a:lnTo>
                <a:lnTo>
                  <a:pt x="0" y="0"/>
                </a:lnTo>
                <a:close/>
              </a:path>
            </a:pathLst>
          </a:custGeom>
          <a:noFill/>
          <a:ln>
            <a:noFill/>
          </a:ln>
        </p:spPr>
      </p:pic>
      <p:pic>
        <p:nvPicPr>
          <p:cNvPr id="159" name="Picture 158"/>
          <p:cNvPicPr>
            <a:picLocks noChangeAspect="1"/>
          </p:cNvPicPr>
          <p:nvPr/>
        </p:nvPicPr>
        <p:blipFill>
          <a:blip r:embed="rId6">
            <a:extLst>
              <a:ext uri="{28A0092B-C50C-407E-A947-70E740481C1C}">
                <a14:useLocalDpi xmlns:a14="http://schemas.microsoft.com/office/drawing/2010/main" val="0"/>
              </a:ext>
            </a:extLst>
          </a:blip>
          <a:srcRect l="76118" t="44896" r="20479" b="52959"/>
          <a:stretch>
            <a:fillRect/>
          </a:stretch>
        </p:blipFill>
        <p:spPr>
          <a:xfrm>
            <a:off x="5037528" y="3676725"/>
            <a:ext cx="209918" cy="102771"/>
          </a:xfrm>
          <a:custGeom>
            <a:avLst/>
            <a:gdLst>
              <a:gd name="connsiteX0" fmla="*/ 145213 w 209918"/>
              <a:gd name="connsiteY0" fmla="*/ 0 h 102771"/>
              <a:gd name="connsiteX1" fmla="*/ 161082 w 209918"/>
              <a:gd name="connsiteY1" fmla="*/ 1587 h 102771"/>
              <a:gd name="connsiteX2" fmla="*/ 175365 w 209918"/>
              <a:gd name="connsiteY2" fmla="*/ 3969 h 102771"/>
              <a:gd name="connsiteX3" fmla="*/ 189647 w 209918"/>
              <a:gd name="connsiteY3" fmla="*/ 8731 h 102771"/>
              <a:gd name="connsiteX4" fmla="*/ 202342 w 209918"/>
              <a:gd name="connsiteY4" fmla="*/ 14287 h 102771"/>
              <a:gd name="connsiteX5" fmla="*/ 209918 w 209918"/>
              <a:gd name="connsiteY5" fmla="*/ 19498 h 102771"/>
              <a:gd name="connsiteX6" fmla="*/ 199617 w 209918"/>
              <a:gd name="connsiteY6" fmla="*/ 15495 h 102771"/>
              <a:gd name="connsiteX7" fmla="*/ 186910 w 209918"/>
              <a:gd name="connsiteY7" fmla="*/ 10735 h 102771"/>
              <a:gd name="connsiteX8" fmla="*/ 171027 w 209918"/>
              <a:gd name="connsiteY8" fmla="*/ 8354 h 102771"/>
              <a:gd name="connsiteX9" fmla="*/ 156732 w 209918"/>
              <a:gd name="connsiteY9" fmla="*/ 6768 h 102771"/>
              <a:gd name="connsiteX10" fmla="*/ 144026 w 209918"/>
              <a:gd name="connsiteY10" fmla="*/ 8354 h 102771"/>
              <a:gd name="connsiteX11" fmla="*/ 132114 w 209918"/>
              <a:gd name="connsiteY11" fmla="*/ 10735 h 102771"/>
              <a:gd name="connsiteX12" fmla="*/ 120202 w 209918"/>
              <a:gd name="connsiteY12" fmla="*/ 13115 h 102771"/>
              <a:gd name="connsiteX13" fmla="*/ 110672 w 209918"/>
              <a:gd name="connsiteY13" fmla="*/ 17875 h 102771"/>
              <a:gd name="connsiteX14" fmla="*/ 101142 w 209918"/>
              <a:gd name="connsiteY14" fmla="*/ 22636 h 102771"/>
              <a:gd name="connsiteX15" fmla="*/ 93200 w 209918"/>
              <a:gd name="connsiteY15" fmla="*/ 27396 h 102771"/>
              <a:gd name="connsiteX16" fmla="*/ 84465 w 209918"/>
              <a:gd name="connsiteY16" fmla="*/ 32950 h 102771"/>
              <a:gd name="connsiteX17" fmla="*/ 78906 w 209918"/>
              <a:gd name="connsiteY17" fmla="*/ 39298 h 102771"/>
              <a:gd name="connsiteX18" fmla="*/ 67788 w 209918"/>
              <a:gd name="connsiteY18" fmla="*/ 50405 h 102771"/>
              <a:gd name="connsiteX19" fmla="*/ 59846 w 209918"/>
              <a:gd name="connsiteY19" fmla="*/ 61513 h 102771"/>
              <a:gd name="connsiteX20" fmla="*/ 53493 w 209918"/>
              <a:gd name="connsiteY20" fmla="*/ 71034 h 102771"/>
              <a:gd name="connsiteX21" fmla="*/ 47934 w 209918"/>
              <a:gd name="connsiteY21" fmla="*/ 82935 h 102771"/>
              <a:gd name="connsiteX22" fmla="*/ 40786 w 209918"/>
              <a:gd name="connsiteY22" fmla="*/ 90870 h 102771"/>
              <a:gd name="connsiteX23" fmla="*/ 32051 w 209918"/>
              <a:gd name="connsiteY23" fmla="*/ 98010 h 102771"/>
              <a:gd name="connsiteX24" fmla="*/ 24109 w 209918"/>
              <a:gd name="connsiteY24" fmla="*/ 101977 h 102771"/>
              <a:gd name="connsiteX25" fmla="*/ 16962 w 209918"/>
              <a:gd name="connsiteY25" fmla="*/ 102771 h 102771"/>
              <a:gd name="connsiteX26" fmla="*/ 9815 w 209918"/>
              <a:gd name="connsiteY26" fmla="*/ 102771 h 102771"/>
              <a:gd name="connsiteX27" fmla="*/ 2667 w 209918"/>
              <a:gd name="connsiteY27" fmla="*/ 99597 h 102771"/>
              <a:gd name="connsiteX28" fmla="*/ 0 w 209918"/>
              <a:gd name="connsiteY28" fmla="*/ 96044 h 102771"/>
              <a:gd name="connsiteX29" fmla="*/ 6357 w 209918"/>
              <a:gd name="connsiteY29" fmla="*/ 96044 h 102771"/>
              <a:gd name="connsiteX30" fmla="*/ 13498 w 209918"/>
              <a:gd name="connsiteY30" fmla="*/ 95250 h 102771"/>
              <a:gd name="connsiteX31" fmla="*/ 22226 w 209918"/>
              <a:gd name="connsiteY31" fmla="*/ 91281 h 102771"/>
              <a:gd name="connsiteX32" fmla="*/ 29367 w 209918"/>
              <a:gd name="connsiteY32" fmla="*/ 84137 h 102771"/>
              <a:gd name="connsiteX33" fmla="*/ 36508 w 209918"/>
              <a:gd name="connsiteY33" fmla="*/ 76200 h 102771"/>
              <a:gd name="connsiteX34" fmla="*/ 43650 w 209918"/>
              <a:gd name="connsiteY34" fmla="*/ 64294 h 102771"/>
              <a:gd name="connsiteX35" fmla="*/ 49204 w 209918"/>
              <a:gd name="connsiteY35" fmla="*/ 54769 h 102771"/>
              <a:gd name="connsiteX36" fmla="*/ 56345 w 209918"/>
              <a:gd name="connsiteY36" fmla="*/ 43656 h 102771"/>
              <a:gd name="connsiteX37" fmla="*/ 67453 w 209918"/>
              <a:gd name="connsiteY37" fmla="*/ 32544 h 102771"/>
              <a:gd name="connsiteX38" fmla="*/ 74595 w 209918"/>
              <a:gd name="connsiteY38" fmla="*/ 26194 h 102771"/>
              <a:gd name="connsiteX39" fmla="*/ 81736 w 209918"/>
              <a:gd name="connsiteY39" fmla="*/ 20637 h 102771"/>
              <a:gd name="connsiteX40" fmla="*/ 90464 w 209918"/>
              <a:gd name="connsiteY40" fmla="*/ 15875 h 102771"/>
              <a:gd name="connsiteX41" fmla="*/ 99192 w 209918"/>
              <a:gd name="connsiteY41" fmla="*/ 11112 h 102771"/>
              <a:gd name="connsiteX42" fmla="*/ 109507 w 209918"/>
              <a:gd name="connsiteY42" fmla="*/ 6350 h 102771"/>
              <a:gd name="connsiteX43" fmla="*/ 120616 w 209918"/>
              <a:gd name="connsiteY43" fmla="*/ 3969 h 102771"/>
              <a:gd name="connsiteX44" fmla="*/ 132518 w 209918"/>
              <a:gd name="connsiteY44" fmla="*/ 1587 h 102771"/>
              <a:gd name="connsiteX45" fmla="*/ 145213 w 209918"/>
              <a:gd name="connsiteY45" fmla="*/ 0 h 10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9918" h="102771">
                <a:moveTo>
                  <a:pt x="145213" y="0"/>
                </a:moveTo>
                <a:lnTo>
                  <a:pt x="161082" y="1587"/>
                </a:lnTo>
                <a:lnTo>
                  <a:pt x="175365" y="3969"/>
                </a:lnTo>
                <a:lnTo>
                  <a:pt x="189647" y="8731"/>
                </a:lnTo>
                <a:lnTo>
                  <a:pt x="202342" y="14287"/>
                </a:lnTo>
                <a:lnTo>
                  <a:pt x="209918" y="19498"/>
                </a:lnTo>
                <a:lnTo>
                  <a:pt x="199617" y="15495"/>
                </a:lnTo>
                <a:lnTo>
                  <a:pt x="186910" y="10735"/>
                </a:lnTo>
                <a:lnTo>
                  <a:pt x="171027" y="8354"/>
                </a:lnTo>
                <a:lnTo>
                  <a:pt x="156732" y="6768"/>
                </a:lnTo>
                <a:lnTo>
                  <a:pt x="144026" y="8354"/>
                </a:lnTo>
                <a:lnTo>
                  <a:pt x="132114" y="10735"/>
                </a:lnTo>
                <a:lnTo>
                  <a:pt x="120202" y="13115"/>
                </a:lnTo>
                <a:lnTo>
                  <a:pt x="110672" y="17875"/>
                </a:lnTo>
                <a:lnTo>
                  <a:pt x="101142" y="22636"/>
                </a:lnTo>
                <a:lnTo>
                  <a:pt x="93200" y="27396"/>
                </a:lnTo>
                <a:lnTo>
                  <a:pt x="84465" y="32950"/>
                </a:lnTo>
                <a:lnTo>
                  <a:pt x="78906" y="39298"/>
                </a:lnTo>
                <a:lnTo>
                  <a:pt x="67788" y="50405"/>
                </a:lnTo>
                <a:lnTo>
                  <a:pt x="59846" y="61513"/>
                </a:lnTo>
                <a:lnTo>
                  <a:pt x="53493" y="71034"/>
                </a:lnTo>
                <a:lnTo>
                  <a:pt x="47934" y="82935"/>
                </a:lnTo>
                <a:lnTo>
                  <a:pt x="40786" y="90870"/>
                </a:lnTo>
                <a:lnTo>
                  <a:pt x="32051" y="98010"/>
                </a:lnTo>
                <a:lnTo>
                  <a:pt x="24109" y="101977"/>
                </a:lnTo>
                <a:lnTo>
                  <a:pt x="16962" y="102771"/>
                </a:lnTo>
                <a:lnTo>
                  <a:pt x="9815" y="102771"/>
                </a:lnTo>
                <a:lnTo>
                  <a:pt x="2667" y="99597"/>
                </a:lnTo>
                <a:lnTo>
                  <a:pt x="0" y="96044"/>
                </a:lnTo>
                <a:lnTo>
                  <a:pt x="6357" y="96044"/>
                </a:lnTo>
                <a:lnTo>
                  <a:pt x="13498" y="95250"/>
                </a:lnTo>
                <a:lnTo>
                  <a:pt x="22226" y="91281"/>
                </a:lnTo>
                <a:lnTo>
                  <a:pt x="29367" y="84137"/>
                </a:lnTo>
                <a:lnTo>
                  <a:pt x="36508" y="76200"/>
                </a:lnTo>
                <a:lnTo>
                  <a:pt x="43650" y="64294"/>
                </a:lnTo>
                <a:lnTo>
                  <a:pt x="49204" y="54769"/>
                </a:lnTo>
                <a:lnTo>
                  <a:pt x="56345" y="43656"/>
                </a:lnTo>
                <a:lnTo>
                  <a:pt x="67453" y="32544"/>
                </a:lnTo>
                <a:lnTo>
                  <a:pt x="74595" y="26194"/>
                </a:lnTo>
                <a:lnTo>
                  <a:pt x="81736" y="20637"/>
                </a:lnTo>
                <a:lnTo>
                  <a:pt x="90464" y="15875"/>
                </a:lnTo>
                <a:lnTo>
                  <a:pt x="99192" y="11112"/>
                </a:lnTo>
                <a:lnTo>
                  <a:pt x="109507" y="6350"/>
                </a:lnTo>
                <a:lnTo>
                  <a:pt x="120616" y="3969"/>
                </a:lnTo>
                <a:lnTo>
                  <a:pt x="132518" y="1587"/>
                </a:lnTo>
                <a:lnTo>
                  <a:pt x="145213" y="0"/>
                </a:lnTo>
                <a:close/>
              </a:path>
            </a:pathLst>
          </a:custGeom>
          <a:noFill/>
          <a:ln>
            <a:noFill/>
          </a:ln>
        </p:spPr>
      </p:pic>
      <p:pic>
        <p:nvPicPr>
          <p:cNvPr id="152" name="Picture 151"/>
          <p:cNvPicPr>
            <a:picLocks noChangeAspect="1"/>
          </p:cNvPicPr>
          <p:nvPr/>
        </p:nvPicPr>
        <p:blipFill>
          <a:blip r:embed="rId6">
            <a:extLst>
              <a:ext uri="{28A0092B-C50C-407E-A947-70E740481C1C}">
                <a14:useLocalDpi xmlns:a14="http://schemas.microsoft.com/office/drawing/2010/main" val="0"/>
              </a:ext>
            </a:extLst>
          </a:blip>
          <a:srcRect l="76521" t="50661" r="22326" b="47735"/>
          <a:stretch>
            <a:fillRect/>
          </a:stretch>
        </p:blipFill>
        <p:spPr>
          <a:xfrm>
            <a:off x="5062385" y="3952908"/>
            <a:ext cx="71119" cy="76869"/>
          </a:xfrm>
          <a:custGeom>
            <a:avLst/>
            <a:gdLst>
              <a:gd name="connsiteX0" fmla="*/ 0 w 71119"/>
              <a:gd name="connsiteY0" fmla="*/ 0 h 76869"/>
              <a:gd name="connsiteX1" fmla="*/ 7194 w 71119"/>
              <a:gd name="connsiteY1" fmla="*/ 4313 h 76869"/>
              <a:gd name="connsiteX2" fmla="*/ 15929 w 71119"/>
              <a:gd name="connsiteY2" fmla="*/ 10660 h 76869"/>
              <a:gd name="connsiteX3" fmla="*/ 23077 w 71119"/>
              <a:gd name="connsiteY3" fmla="*/ 20181 h 76869"/>
              <a:gd name="connsiteX4" fmla="*/ 28636 w 71119"/>
              <a:gd name="connsiteY4" fmla="*/ 30496 h 76869"/>
              <a:gd name="connsiteX5" fmla="*/ 34989 w 71119"/>
              <a:gd name="connsiteY5" fmla="*/ 41603 h 76869"/>
              <a:gd name="connsiteX6" fmla="*/ 42931 w 71119"/>
              <a:gd name="connsiteY6" fmla="*/ 51124 h 76869"/>
              <a:gd name="connsiteX7" fmla="*/ 54049 w 71119"/>
              <a:gd name="connsiteY7" fmla="*/ 63026 h 76869"/>
              <a:gd name="connsiteX8" fmla="*/ 59608 w 71119"/>
              <a:gd name="connsiteY8" fmla="*/ 68579 h 76869"/>
              <a:gd name="connsiteX9" fmla="*/ 68343 w 71119"/>
              <a:gd name="connsiteY9" fmla="*/ 74927 h 76869"/>
              <a:gd name="connsiteX10" fmla="*/ 71119 w 71119"/>
              <a:gd name="connsiteY10" fmla="*/ 76869 h 76869"/>
              <a:gd name="connsiteX11" fmla="*/ 65607 w 71119"/>
              <a:gd name="connsiteY11" fmla="*/ 73861 h 76869"/>
              <a:gd name="connsiteX12" fmla="*/ 56879 w 71119"/>
              <a:gd name="connsiteY12" fmla="*/ 68304 h 76869"/>
              <a:gd name="connsiteX13" fmla="*/ 49738 w 71119"/>
              <a:gd name="connsiteY13" fmla="*/ 61954 h 76869"/>
              <a:gd name="connsiteX14" fmla="*/ 42596 w 71119"/>
              <a:gd name="connsiteY14" fmla="*/ 56398 h 76869"/>
              <a:gd name="connsiteX15" fmla="*/ 31488 w 71119"/>
              <a:gd name="connsiteY15" fmla="*/ 44492 h 76869"/>
              <a:gd name="connsiteX16" fmla="*/ 24347 w 71119"/>
              <a:gd name="connsiteY16" fmla="*/ 34967 h 76869"/>
              <a:gd name="connsiteX17" fmla="*/ 18793 w 71119"/>
              <a:gd name="connsiteY17" fmla="*/ 23854 h 76869"/>
              <a:gd name="connsiteX18" fmla="*/ 11651 w 71119"/>
              <a:gd name="connsiteY18" fmla="*/ 13536 h 76869"/>
              <a:gd name="connsiteX19" fmla="*/ 4510 w 71119"/>
              <a:gd name="connsiteY19" fmla="*/ 4011 h 76869"/>
              <a:gd name="connsiteX20" fmla="*/ 0 w 71119"/>
              <a:gd name="connsiteY20" fmla="*/ 0 h 7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119" h="76869">
                <a:moveTo>
                  <a:pt x="0" y="0"/>
                </a:moveTo>
                <a:lnTo>
                  <a:pt x="7194" y="4313"/>
                </a:lnTo>
                <a:lnTo>
                  <a:pt x="15929" y="10660"/>
                </a:lnTo>
                <a:lnTo>
                  <a:pt x="23077" y="20181"/>
                </a:lnTo>
                <a:lnTo>
                  <a:pt x="28636" y="30496"/>
                </a:lnTo>
                <a:lnTo>
                  <a:pt x="34989" y="41603"/>
                </a:lnTo>
                <a:lnTo>
                  <a:pt x="42931" y="51124"/>
                </a:lnTo>
                <a:lnTo>
                  <a:pt x="54049" y="63026"/>
                </a:lnTo>
                <a:lnTo>
                  <a:pt x="59608" y="68579"/>
                </a:lnTo>
                <a:lnTo>
                  <a:pt x="68343" y="74927"/>
                </a:lnTo>
                <a:lnTo>
                  <a:pt x="71119" y="76869"/>
                </a:lnTo>
                <a:lnTo>
                  <a:pt x="65607" y="73861"/>
                </a:lnTo>
                <a:lnTo>
                  <a:pt x="56879" y="68304"/>
                </a:lnTo>
                <a:lnTo>
                  <a:pt x="49738" y="61954"/>
                </a:lnTo>
                <a:lnTo>
                  <a:pt x="42596" y="56398"/>
                </a:lnTo>
                <a:lnTo>
                  <a:pt x="31488" y="44492"/>
                </a:lnTo>
                <a:lnTo>
                  <a:pt x="24347" y="34967"/>
                </a:lnTo>
                <a:lnTo>
                  <a:pt x="18793" y="23854"/>
                </a:lnTo>
                <a:lnTo>
                  <a:pt x="11651" y="13536"/>
                </a:lnTo>
                <a:lnTo>
                  <a:pt x="4510" y="4011"/>
                </a:lnTo>
                <a:lnTo>
                  <a:pt x="0" y="0"/>
                </a:lnTo>
                <a:close/>
              </a:path>
            </a:pathLst>
          </a:custGeom>
          <a:noFill/>
          <a:ln>
            <a:noFill/>
          </a:ln>
        </p:spPr>
      </p:pic>
      <p:pic>
        <p:nvPicPr>
          <p:cNvPr id="145" name="Picture 144"/>
          <p:cNvPicPr>
            <a:picLocks noChangeAspect="1"/>
          </p:cNvPicPr>
          <p:nvPr/>
        </p:nvPicPr>
        <p:blipFill>
          <a:blip r:embed="rId6">
            <a:extLst>
              <a:ext uri="{28A0092B-C50C-407E-A947-70E740481C1C}">
                <a14:useLocalDpi xmlns:a14="http://schemas.microsoft.com/office/drawing/2010/main" val="0"/>
              </a:ext>
            </a:extLst>
          </a:blip>
          <a:srcRect l="65565" t="61427" r="34426" b="38525"/>
          <a:stretch>
            <a:fillRect/>
          </a:stretch>
        </p:blipFill>
        <p:spPr>
          <a:xfrm>
            <a:off x="4386580" y="4468728"/>
            <a:ext cx="545" cy="2320"/>
          </a:xfrm>
          <a:custGeom>
            <a:avLst/>
            <a:gdLst>
              <a:gd name="connsiteX0" fmla="*/ 0 w 545"/>
              <a:gd name="connsiteY0" fmla="*/ 0 h 2320"/>
              <a:gd name="connsiteX1" fmla="*/ 317 w 545"/>
              <a:gd name="connsiteY1" fmla="*/ 953 h 2320"/>
              <a:gd name="connsiteX2" fmla="*/ 545 w 545"/>
              <a:gd name="connsiteY2" fmla="*/ 2320 h 2320"/>
              <a:gd name="connsiteX3" fmla="*/ 0 w 545"/>
              <a:gd name="connsiteY3" fmla="*/ 0 h 2320"/>
            </a:gdLst>
            <a:ahLst/>
            <a:cxnLst>
              <a:cxn ang="0">
                <a:pos x="connsiteX0" y="connsiteY0"/>
              </a:cxn>
              <a:cxn ang="0">
                <a:pos x="connsiteX1" y="connsiteY1"/>
              </a:cxn>
              <a:cxn ang="0">
                <a:pos x="connsiteX2" y="connsiteY2"/>
              </a:cxn>
              <a:cxn ang="0">
                <a:pos x="connsiteX3" y="connsiteY3"/>
              </a:cxn>
            </a:cxnLst>
            <a:rect l="l" t="t" r="r" b="b"/>
            <a:pathLst>
              <a:path w="545" h="2320">
                <a:moveTo>
                  <a:pt x="0" y="0"/>
                </a:moveTo>
                <a:lnTo>
                  <a:pt x="317" y="953"/>
                </a:lnTo>
                <a:lnTo>
                  <a:pt x="545" y="2320"/>
                </a:lnTo>
                <a:lnTo>
                  <a:pt x="0" y="0"/>
                </a:lnTo>
                <a:close/>
              </a:path>
            </a:pathLst>
          </a:custGeom>
          <a:noFill/>
          <a:ln>
            <a:noFill/>
          </a:ln>
        </p:spPr>
      </p:pic>
      <p:pic>
        <p:nvPicPr>
          <p:cNvPr id="143" name="Picture 142"/>
          <p:cNvPicPr>
            <a:picLocks noChangeAspect="1"/>
          </p:cNvPicPr>
          <p:nvPr/>
        </p:nvPicPr>
        <p:blipFill>
          <a:blip r:embed="rId6">
            <a:extLst>
              <a:ext uri="{28A0092B-C50C-407E-A947-70E740481C1C}">
                <a14:useLocalDpi xmlns:a14="http://schemas.microsoft.com/office/drawing/2010/main" val="0"/>
              </a:ext>
            </a:extLst>
          </a:blip>
          <a:srcRect l="89854" t="62269" r="8583" b="34747"/>
          <a:stretch>
            <a:fillRect/>
          </a:stretch>
        </p:blipFill>
        <p:spPr>
          <a:xfrm>
            <a:off x="5884806" y="4509087"/>
            <a:ext cx="96458" cy="142976"/>
          </a:xfrm>
          <a:custGeom>
            <a:avLst/>
            <a:gdLst>
              <a:gd name="connsiteX0" fmla="*/ 95964 w 96458"/>
              <a:gd name="connsiteY0" fmla="*/ 0 h 142976"/>
              <a:gd name="connsiteX1" fmla="*/ 96458 w 96458"/>
              <a:gd name="connsiteY1" fmla="*/ 9872 h 142976"/>
              <a:gd name="connsiteX2" fmla="*/ 95664 w 96458"/>
              <a:gd name="connsiteY2" fmla="*/ 22566 h 142976"/>
              <a:gd name="connsiteX3" fmla="*/ 93282 w 96458"/>
              <a:gd name="connsiteY3" fmla="*/ 34468 h 142976"/>
              <a:gd name="connsiteX4" fmla="*/ 90899 w 96458"/>
              <a:gd name="connsiteY4" fmla="*/ 44782 h 142976"/>
              <a:gd name="connsiteX5" fmla="*/ 86134 w 96458"/>
              <a:gd name="connsiteY5" fmla="*/ 55890 h 142976"/>
              <a:gd name="connsiteX6" fmla="*/ 81369 w 96458"/>
              <a:gd name="connsiteY6" fmla="*/ 65411 h 142976"/>
              <a:gd name="connsiteX7" fmla="*/ 76604 w 96458"/>
              <a:gd name="connsiteY7" fmla="*/ 73345 h 142976"/>
              <a:gd name="connsiteX8" fmla="*/ 70251 w 96458"/>
              <a:gd name="connsiteY8" fmla="*/ 80486 h 142976"/>
              <a:gd name="connsiteX9" fmla="*/ 64692 w 96458"/>
              <a:gd name="connsiteY9" fmla="*/ 87626 h 142976"/>
              <a:gd name="connsiteX10" fmla="*/ 52780 w 96458"/>
              <a:gd name="connsiteY10" fmla="*/ 98734 h 142976"/>
              <a:gd name="connsiteX11" fmla="*/ 42456 w 96458"/>
              <a:gd name="connsiteY11" fmla="*/ 105875 h 142976"/>
              <a:gd name="connsiteX12" fmla="*/ 32926 w 96458"/>
              <a:gd name="connsiteY12" fmla="*/ 111429 h 142976"/>
              <a:gd name="connsiteX13" fmla="*/ 21808 w 96458"/>
              <a:gd name="connsiteY13" fmla="*/ 117776 h 142976"/>
              <a:gd name="connsiteX14" fmla="*/ 13866 w 96458"/>
              <a:gd name="connsiteY14" fmla="*/ 124917 h 142976"/>
              <a:gd name="connsiteX15" fmla="*/ 7513 w 96458"/>
              <a:gd name="connsiteY15" fmla="*/ 130471 h 142976"/>
              <a:gd name="connsiteX16" fmla="*/ 2748 w 96458"/>
              <a:gd name="connsiteY16" fmla="*/ 137611 h 142976"/>
              <a:gd name="connsiteX17" fmla="*/ 959 w 96458"/>
              <a:gd name="connsiteY17" fmla="*/ 142976 h 142976"/>
              <a:gd name="connsiteX18" fmla="*/ 0 w 96458"/>
              <a:gd name="connsiteY18" fmla="*/ 140104 h 142976"/>
              <a:gd name="connsiteX19" fmla="*/ 0 w 96458"/>
              <a:gd name="connsiteY19" fmla="*/ 135339 h 142976"/>
              <a:gd name="connsiteX20" fmla="*/ 0 w 96458"/>
              <a:gd name="connsiteY20" fmla="*/ 129781 h 142976"/>
              <a:gd name="connsiteX21" fmla="*/ 2384 w 96458"/>
              <a:gd name="connsiteY21" fmla="*/ 125016 h 142976"/>
              <a:gd name="connsiteX22" fmla="*/ 6357 w 96458"/>
              <a:gd name="connsiteY22" fmla="*/ 119458 h 142976"/>
              <a:gd name="connsiteX23" fmla="*/ 11124 w 96458"/>
              <a:gd name="connsiteY23" fmla="*/ 114693 h 142976"/>
              <a:gd name="connsiteX24" fmla="*/ 16686 w 96458"/>
              <a:gd name="connsiteY24" fmla="*/ 108341 h 142976"/>
              <a:gd name="connsiteX25" fmla="*/ 23837 w 96458"/>
              <a:gd name="connsiteY25" fmla="*/ 103576 h 142976"/>
              <a:gd name="connsiteX26" fmla="*/ 32577 w 96458"/>
              <a:gd name="connsiteY26" fmla="*/ 100400 h 142976"/>
              <a:gd name="connsiteX27" fmla="*/ 42112 w 96458"/>
              <a:gd name="connsiteY27" fmla="*/ 94047 h 142976"/>
              <a:gd name="connsiteX28" fmla="*/ 52441 w 96458"/>
              <a:gd name="connsiteY28" fmla="*/ 86106 h 142976"/>
              <a:gd name="connsiteX29" fmla="*/ 64359 w 96458"/>
              <a:gd name="connsiteY29" fmla="*/ 74989 h 142976"/>
              <a:gd name="connsiteX30" fmla="*/ 69921 w 96458"/>
              <a:gd name="connsiteY30" fmla="*/ 67842 h 142976"/>
              <a:gd name="connsiteX31" fmla="*/ 76278 w 96458"/>
              <a:gd name="connsiteY31" fmla="*/ 60695 h 142976"/>
              <a:gd name="connsiteX32" fmla="*/ 81045 w 96458"/>
              <a:gd name="connsiteY32" fmla="*/ 52755 h 142976"/>
              <a:gd name="connsiteX33" fmla="*/ 85812 w 96458"/>
              <a:gd name="connsiteY33" fmla="*/ 43226 h 142976"/>
              <a:gd name="connsiteX34" fmla="*/ 90579 w 96458"/>
              <a:gd name="connsiteY34" fmla="*/ 33697 h 142976"/>
              <a:gd name="connsiteX35" fmla="*/ 92963 w 96458"/>
              <a:gd name="connsiteY35" fmla="*/ 21785 h 142976"/>
              <a:gd name="connsiteX36" fmla="*/ 95347 w 96458"/>
              <a:gd name="connsiteY36" fmla="*/ 9874 h 142976"/>
              <a:gd name="connsiteX37" fmla="*/ 95964 w 96458"/>
              <a:gd name="connsiteY37" fmla="*/ 0 h 1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6458" h="142976">
                <a:moveTo>
                  <a:pt x="95964" y="0"/>
                </a:moveTo>
                <a:lnTo>
                  <a:pt x="96458" y="9872"/>
                </a:lnTo>
                <a:lnTo>
                  <a:pt x="95664" y="22566"/>
                </a:lnTo>
                <a:lnTo>
                  <a:pt x="93282" y="34468"/>
                </a:lnTo>
                <a:lnTo>
                  <a:pt x="90899" y="44782"/>
                </a:lnTo>
                <a:lnTo>
                  <a:pt x="86134" y="55890"/>
                </a:lnTo>
                <a:lnTo>
                  <a:pt x="81369" y="65411"/>
                </a:lnTo>
                <a:lnTo>
                  <a:pt x="76604" y="73345"/>
                </a:lnTo>
                <a:lnTo>
                  <a:pt x="70251" y="80486"/>
                </a:lnTo>
                <a:lnTo>
                  <a:pt x="64692" y="87626"/>
                </a:lnTo>
                <a:lnTo>
                  <a:pt x="52780" y="98734"/>
                </a:lnTo>
                <a:lnTo>
                  <a:pt x="42456" y="105875"/>
                </a:lnTo>
                <a:lnTo>
                  <a:pt x="32926" y="111429"/>
                </a:lnTo>
                <a:lnTo>
                  <a:pt x="21808" y="117776"/>
                </a:lnTo>
                <a:lnTo>
                  <a:pt x="13866" y="124917"/>
                </a:lnTo>
                <a:lnTo>
                  <a:pt x="7513" y="130471"/>
                </a:lnTo>
                <a:lnTo>
                  <a:pt x="2748" y="137611"/>
                </a:lnTo>
                <a:lnTo>
                  <a:pt x="959" y="142976"/>
                </a:lnTo>
                <a:lnTo>
                  <a:pt x="0" y="140104"/>
                </a:lnTo>
                <a:lnTo>
                  <a:pt x="0" y="135339"/>
                </a:lnTo>
                <a:lnTo>
                  <a:pt x="0" y="129781"/>
                </a:lnTo>
                <a:lnTo>
                  <a:pt x="2384" y="125016"/>
                </a:lnTo>
                <a:lnTo>
                  <a:pt x="6357" y="119458"/>
                </a:lnTo>
                <a:lnTo>
                  <a:pt x="11124" y="114693"/>
                </a:lnTo>
                <a:lnTo>
                  <a:pt x="16686" y="108341"/>
                </a:lnTo>
                <a:lnTo>
                  <a:pt x="23837" y="103576"/>
                </a:lnTo>
                <a:lnTo>
                  <a:pt x="32577" y="100400"/>
                </a:lnTo>
                <a:lnTo>
                  <a:pt x="42112" y="94047"/>
                </a:lnTo>
                <a:lnTo>
                  <a:pt x="52441" y="86106"/>
                </a:lnTo>
                <a:lnTo>
                  <a:pt x="64359" y="74989"/>
                </a:lnTo>
                <a:lnTo>
                  <a:pt x="69921" y="67842"/>
                </a:lnTo>
                <a:lnTo>
                  <a:pt x="76278" y="60695"/>
                </a:lnTo>
                <a:lnTo>
                  <a:pt x="81045" y="52755"/>
                </a:lnTo>
                <a:lnTo>
                  <a:pt x="85812" y="43226"/>
                </a:lnTo>
                <a:lnTo>
                  <a:pt x="90579" y="33697"/>
                </a:lnTo>
                <a:lnTo>
                  <a:pt x="92963" y="21785"/>
                </a:lnTo>
                <a:lnTo>
                  <a:pt x="95347" y="9874"/>
                </a:lnTo>
                <a:lnTo>
                  <a:pt x="95964" y="0"/>
                </a:lnTo>
                <a:close/>
              </a:path>
            </a:pathLst>
          </a:custGeom>
          <a:noFill/>
          <a:ln>
            <a:noFill/>
          </a:ln>
        </p:spPr>
      </p:pic>
      <p:pic>
        <p:nvPicPr>
          <p:cNvPr id="138" name="Picture 137"/>
          <p:cNvPicPr>
            <a:picLocks noChangeAspect="1"/>
          </p:cNvPicPr>
          <p:nvPr/>
        </p:nvPicPr>
        <p:blipFill>
          <a:blip r:embed="rId6">
            <a:extLst>
              <a:ext uri="{28A0092B-C50C-407E-A947-70E740481C1C}">
                <a14:useLocalDpi xmlns:a14="http://schemas.microsoft.com/office/drawing/2010/main" val="0"/>
              </a:ext>
            </a:extLst>
          </a:blip>
          <a:srcRect l="89860" t="65253" r="9642" b="34312"/>
          <a:stretch>
            <a:fillRect/>
          </a:stretch>
        </p:blipFill>
        <p:spPr>
          <a:xfrm>
            <a:off x="5885172" y="4652063"/>
            <a:ext cx="30758" cy="20818"/>
          </a:xfrm>
          <a:custGeom>
            <a:avLst/>
            <a:gdLst>
              <a:gd name="connsiteX0" fmla="*/ 593 w 30758"/>
              <a:gd name="connsiteY0" fmla="*/ 0 h 20818"/>
              <a:gd name="connsiteX1" fmla="*/ 1224 w 30758"/>
              <a:gd name="connsiteY1" fmla="*/ 1892 h 20818"/>
              <a:gd name="connsiteX2" fmla="*/ 3607 w 30758"/>
              <a:gd name="connsiteY2" fmla="*/ 6657 h 20818"/>
              <a:gd name="connsiteX3" fmla="*/ 6785 w 30758"/>
              <a:gd name="connsiteY3" fmla="*/ 10627 h 20818"/>
              <a:gd name="connsiteX4" fmla="*/ 11553 w 30758"/>
              <a:gd name="connsiteY4" fmla="*/ 13804 h 20818"/>
              <a:gd name="connsiteX5" fmla="*/ 16320 w 30758"/>
              <a:gd name="connsiteY5" fmla="*/ 17774 h 20818"/>
              <a:gd name="connsiteX6" fmla="*/ 23471 w 30758"/>
              <a:gd name="connsiteY6" fmla="*/ 20156 h 20818"/>
              <a:gd name="connsiteX7" fmla="*/ 30758 w 30758"/>
              <a:gd name="connsiteY7" fmla="*/ 20818 h 20818"/>
              <a:gd name="connsiteX8" fmla="*/ 4765 w 30758"/>
              <a:gd name="connsiteY8" fmla="*/ 20818 h 20818"/>
              <a:gd name="connsiteX9" fmla="*/ 1588 w 30758"/>
              <a:gd name="connsiteY9" fmla="*/ 14471 h 20818"/>
              <a:gd name="connsiteX10" fmla="*/ 0 w 30758"/>
              <a:gd name="connsiteY10" fmla="*/ 8917 h 20818"/>
              <a:gd name="connsiteX11" fmla="*/ 0 w 30758"/>
              <a:gd name="connsiteY11" fmla="*/ 1776 h 20818"/>
              <a:gd name="connsiteX12" fmla="*/ 593 w 30758"/>
              <a:gd name="connsiteY12" fmla="*/ 0 h 2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58" h="20818">
                <a:moveTo>
                  <a:pt x="593" y="0"/>
                </a:moveTo>
                <a:lnTo>
                  <a:pt x="1224" y="1892"/>
                </a:lnTo>
                <a:lnTo>
                  <a:pt x="3607" y="6657"/>
                </a:lnTo>
                <a:lnTo>
                  <a:pt x="6785" y="10627"/>
                </a:lnTo>
                <a:lnTo>
                  <a:pt x="11553" y="13804"/>
                </a:lnTo>
                <a:lnTo>
                  <a:pt x="16320" y="17774"/>
                </a:lnTo>
                <a:lnTo>
                  <a:pt x="23471" y="20156"/>
                </a:lnTo>
                <a:lnTo>
                  <a:pt x="30758" y="20818"/>
                </a:lnTo>
                <a:lnTo>
                  <a:pt x="4765" y="20818"/>
                </a:lnTo>
                <a:lnTo>
                  <a:pt x="1588" y="14471"/>
                </a:lnTo>
                <a:lnTo>
                  <a:pt x="0" y="8917"/>
                </a:lnTo>
                <a:lnTo>
                  <a:pt x="0" y="1776"/>
                </a:lnTo>
                <a:lnTo>
                  <a:pt x="593" y="0"/>
                </a:lnTo>
                <a:close/>
              </a:path>
            </a:pathLst>
          </a:custGeom>
          <a:noFill/>
          <a:ln>
            <a:noFill/>
          </a:ln>
        </p:spPr>
      </p:pic>
      <p:pic>
        <p:nvPicPr>
          <p:cNvPr id="137" name="Picture 136"/>
          <p:cNvPicPr>
            <a:picLocks noChangeAspect="1"/>
          </p:cNvPicPr>
          <p:nvPr/>
        </p:nvPicPr>
        <p:blipFill>
          <a:blip r:embed="rId6">
            <a:extLst>
              <a:ext uri="{28A0092B-C50C-407E-A947-70E740481C1C}">
                <a14:useLocalDpi xmlns:a14="http://schemas.microsoft.com/office/drawing/2010/main" val="0"/>
              </a:ext>
            </a:extLst>
          </a:blip>
          <a:srcRect l="90358" t="65688" b="34276"/>
          <a:stretch>
            <a:fillRect/>
          </a:stretch>
        </p:blipFill>
        <p:spPr>
          <a:xfrm>
            <a:off x="5915930" y="4672881"/>
            <a:ext cx="594743" cy="1721"/>
          </a:xfrm>
          <a:custGeom>
            <a:avLst/>
            <a:gdLst>
              <a:gd name="connsiteX0" fmla="*/ 0 w 594743"/>
              <a:gd name="connsiteY0" fmla="*/ 0 h 1721"/>
              <a:gd name="connsiteX1" fmla="*/ 594743 w 594743"/>
              <a:gd name="connsiteY1" fmla="*/ 0 h 1721"/>
              <a:gd name="connsiteX2" fmla="*/ 594743 w 594743"/>
              <a:gd name="connsiteY2" fmla="*/ 1721 h 1721"/>
              <a:gd name="connsiteX3" fmla="*/ 330398 w 594743"/>
              <a:gd name="connsiteY3" fmla="*/ 1721 h 1721"/>
              <a:gd name="connsiteX4" fmla="*/ 330398 w 594743"/>
              <a:gd name="connsiteY4" fmla="*/ 132 h 1721"/>
              <a:gd name="connsiteX5" fmla="*/ 10988 w 594743"/>
              <a:gd name="connsiteY5" fmla="*/ 132 h 1721"/>
              <a:gd name="connsiteX6" fmla="*/ 1453 w 594743"/>
              <a:gd name="connsiteY6" fmla="*/ 132 h 1721"/>
              <a:gd name="connsiteX7" fmla="*/ 0 w 594743"/>
              <a:gd name="connsiteY7" fmla="*/ 0 h 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4743" h="1721">
                <a:moveTo>
                  <a:pt x="0" y="0"/>
                </a:moveTo>
                <a:lnTo>
                  <a:pt x="594743" y="0"/>
                </a:lnTo>
                <a:lnTo>
                  <a:pt x="594743" y="1721"/>
                </a:lnTo>
                <a:lnTo>
                  <a:pt x="330398" y="1721"/>
                </a:lnTo>
                <a:lnTo>
                  <a:pt x="330398" y="132"/>
                </a:lnTo>
                <a:lnTo>
                  <a:pt x="10988" y="132"/>
                </a:lnTo>
                <a:lnTo>
                  <a:pt x="1453" y="132"/>
                </a:lnTo>
                <a:lnTo>
                  <a:pt x="0" y="0"/>
                </a:lnTo>
                <a:close/>
              </a:path>
            </a:pathLst>
          </a:custGeom>
          <a:noFill/>
          <a:ln>
            <a:noFill/>
          </a:ln>
        </p:spPr>
      </p:pic>
      <p:pic>
        <p:nvPicPr>
          <p:cNvPr id="128" name="Picture 127"/>
          <p:cNvPicPr>
            <a:picLocks noChangeAspect="1"/>
          </p:cNvPicPr>
          <p:nvPr/>
        </p:nvPicPr>
        <p:blipFill>
          <a:blip r:embed="rId6">
            <a:extLst>
              <a:ext uri="{28A0092B-C50C-407E-A947-70E740481C1C}">
                <a14:useLocalDpi xmlns:a14="http://schemas.microsoft.com/office/drawing/2010/main" val="0"/>
              </a:ext>
            </a:extLst>
          </a:blip>
          <a:srcRect l="52706" t="77865" r="44697" b="14531"/>
          <a:stretch>
            <a:fillRect/>
          </a:stretch>
        </p:blipFill>
        <p:spPr>
          <a:xfrm>
            <a:off x="11383419" y="5654513"/>
            <a:ext cx="160208" cy="364331"/>
          </a:xfrm>
          <a:custGeom>
            <a:avLst/>
            <a:gdLst>
              <a:gd name="connsiteX0" fmla="*/ 13488 w 160208"/>
              <a:gd name="connsiteY0" fmla="*/ 0 h 364331"/>
              <a:gd name="connsiteX1" fmla="*/ 28556 w 160208"/>
              <a:gd name="connsiteY1" fmla="*/ 1587 h 364331"/>
              <a:gd name="connsiteX2" fmla="*/ 42832 w 160208"/>
              <a:gd name="connsiteY2" fmla="*/ 4762 h 364331"/>
              <a:gd name="connsiteX3" fmla="*/ 57107 w 160208"/>
              <a:gd name="connsiteY3" fmla="*/ 8731 h 364331"/>
              <a:gd name="connsiteX4" fmla="*/ 69796 w 160208"/>
              <a:gd name="connsiteY4" fmla="*/ 15875 h 364331"/>
              <a:gd name="connsiteX5" fmla="*/ 83279 w 160208"/>
              <a:gd name="connsiteY5" fmla="*/ 23018 h 364331"/>
              <a:gd name="connsiteX6" fmla="*/ 95175 w 160208"/>
              <a:gd name="connsiteY6" fmla="*/ 32543 h 364331"/>
              <a:gd name="connsiteX7" fmla="*/ 107071 w 160208"/>
              <a:gd name="connsiteY7" fmla="*/ 42862 h 364331"/>
              <a:gd name="connsiteX8" fmla="*/ 116588 w 160208"/>
              <a:gd name="connsiteY8" fmla="*/ 53975 h 364331"/>
              <a:gd name="connsiteX9" fmla="*/ 126105 w 160208"/>
              <a:gd name="connsiteY9" fmla="*/ 66675 h 364331"/>
              <a:gd name="connsiteX10" fmla="*/ 134036 w 160208"/>
              <a:gd name="connsiteY10" fmla="*/ 80962 h 364331"/>
              <a:gd name="connsiteX11" fmla="*/ 142760 w 160208"/>
              <a:gd name="connsiteY11" fmla="*/ 96043 h 364331"/>
              <a:gd name="connsiteX12" fmla="*/ 148311 w 160208"/>
              <a:gd name="connsiteY12" fmla="*/ 111918 h 364331"/>
              <a:gd name="connsiteX13" fmla="*/ 153070 w 160208"/>
              <a:gd name="connsiteY13" fmla="*/ 128587 h 364331"/>
              <a:gd name="connsiteX14" fmla="*/ 157035 w 160208"/>
              <a:gd name="connsiteY14" fmla="*/ 146050 h 364331"/>
              <a:gd name="connsiteX15" fmla="*/ 159415 w 160208"/>
              <a:gd name="connsiteY15" fmla="*/ 164306 h 364331"/>
              <a:gd name="connsiteX16" fmla="*/ 160208 w 160208"/>
              <a:gd name="connsiteY16" fmla="*/ 183356 h 364331"/>
              <a:gd name="connsiteX17" fmla="*/ 159415 w 160208"/>
              <a:gd name="connsiteY17" fmla="*/ 201612 h 364331"/>
              <a:gd name="connsiteX18" fmla="*/ 157035 w 160208"/>
              <a:gd name="connsiteY18" fmla="*/ 219868 h 364331"/>
              <a:gd name="connsiteX19" fmla="*/ 153070 w 160208"/>
              <a:gd name="connsiteY19" fmla="*/ 237331 h 364331"/>
              <a:gd name="connsiteX20" fmla="*/ 148311 w 160208"/>
              <a:gd name="connsiteY20" fmla="*/ 254000 h 364331"/>
              <a:gd name="connsiteX21" fmla="*/ 142760 w 160208"/>
              <a:gd name="connsiteY21" fmla="*/ 269875 h 364331"/>
              <a:gd name="connsiteX22" fmla="*/ 134036 w 160208"/>
              <a:gd name="connsiteY22" fmla="*/ 284956 h 364331"/>
              <a:gd name="connsiteX23" fmla="*/ 126105 w 160208"/>
              <a:gd name="connsiteY23" fmla="*/ 299244 h 364331"/>
              <a:gd name="connsiteX24" fmla="*/ 116588 w 160208"/>
              <a:gd name="connsiteY24" fmla="*/ 311150 h 364331"/>
              <a:gd name="connsiteX25" fmla="*/ 107071 w 160208"/>
              <a:gd name="connsiteY25" fmla="*/ 323056 h 364331"/>
              <a:gd name="connsiteX26" fmla="*/ 95175 w 160208"/>
              <a:gd name="connsiteY26" fmla="*/ 333375 h 364331"/>
              <a:gd name="connsiteX27" fmla="*/ 83279 w 160208"/>
              <a:gd name="connsiteY27" fmla="*/ 342900 h 364331"/>
              <a:gd name="connsiteX28" fmla="*/ 69796 w 160208"/>
              <a:gd name="connsiteY28" fmla="*/ 350044 h 364331"/>
              <a:gd name="connsiteX29" fmla="*/ 57107 w 160208"/>
              <a:gd name="connsiteY29" fmla="*/ 357187 h 364331"/>
              <a:gd name="connsiteX30" fmla="*/ 42832 w 160208"/>
              <a:gd name="connsiteY30" fmla="*/ 361156 h 364331"/>
              <a:gd name="connsiteX31" fmla="*/ 28556 w 160208"/>
              <a:gd name="connsiteY31" fmla="*/ 364331 h 364331"/>
              <a:gd name="connsiteX32" fmla="*/ 23589 w 160208"/>
              <a:gd name="connsiteY32" fmla="*/ 364331 h 364331"/>
              <a:gd name="connsiteX33" fmla="*/ 37864 w 160208"/>
              <a:gd name="connsiteY33" fmla="*/ 361950 h 364331"/>
              <a:gd name="connsiteX34" fmla="*/ 52140 w 160208"/>
              <a:gd name="connsiteY34" fmla="*/ 357188 h 364331"/>
              <a:gd name="connsiteX35" fmla="*/ 64829 w 160208"/>
              <a:gd name="connsiteY35" fmla="*/ 351631 h 364331"/>
              <a:gd name="connsiteX36" fmla="*/ 77518 w 160208"/>
              <a:gd name="connsiteY36" fmla="*/ 342900 h 364331"/>
              <a:gd name="connsiteX37" fmla="*/ 89414 w 160208"/>
              <a:gd name="connsiteY37" fmla="*/ 333375 h 364331"/>
              <a:gd name="connsiteX38" fmla="*/ 101311 w 160208"/>
              <a:gd name="connsiteY38" fmla="*/ 323850 h 364331"/>
              <a:gd name="connsiteX39" fmla="*/ 112414 w 160208"/>
              <a:gd name="connsiteY39" fmla="*/ 311944 h 364331"/>
              <a:gd name="connsiteX40" fmla="*/ 120345 w 160208"/>
              <a:gd name="connsiteY40" fmla="*/ 299244 h 364331"/>
              <a:gd name="connsiteX41" fmla="*/ 129862 w 160208"/>
              <a:gd name="connsiteY41" fmla="*/ 284956 h 364331"/>
              <a:gd name="connsiteX42" fmla="*/ 136999 w 160208"/>
              <a:gd name="connsiteY42" fmla="*/ 269875 h 364331"/>
              <a:gd name="connsiteX43" fmla="*/ 143344 w 160208"/>
              <a:gd name="connsiteY43" fmla="*/ 254000 h 364331"/>
              <a:gd name="connsiteX44" fmla="*/ 148102 w 160208"/>
              <a:gd name="connsiteY44" fmla="*/ 237331 h 364331"/>
              <a:gd name="connsiteX45" fmla="*/ 151275 w 160208"/>
              <a:gd name="connsiteY45" fmla="*/ 219869 h 364331"/>
              <a:gd name="connsiteX46" fmla="*/ 153654 w 160208"/>
              <a:gd name="connsiteY46" fmla="*/ 201613 h 364331"/>
              <a:gd name="connsiteX47" fmla="*/ 155240 w 160208"/>
              <a:gd name="connsiteY47" fmla="*/ 183356 h 364331"/>
              <a:gd name="connsiteX48" fmla="*/ 153654 w 160208"/>
              <a:gd name="connsiteY48" fmla="*/ 165100 h 364331"/>
              <a:gd name="connsiteX49" fmla="*/ 151275 w 160208"/>
              <a:gd name="connsiteY49" fmla="*/ 146050 h 364331"/>
              <a:gd name="connsiteX50" fmla="*/ 148102 w 160208"/>
              <a:gd name="connsiteY50" fmla="*/ 129381 h 364331"/>
              <a:gd name="connsiteX51" fmla="*/ 143344 w 160208"/>
              <a:gd name="connsiteY51" fmla="*/ 112713 h 364331"/>
              <a:gd name="connsiteX52" fmla="*/ 136999 w 160208"/>
              <a:gd name="connsiteY52" fmla="*/ 96044 h 364331"/>
              <a:gd name="connsiteX53" fmla="*/ 129862 w 160208"/>
              <a:gd name="connsiteY53" fmla="*/ 80963 h 364331"/>
              <a:gd name="connsiteX54" fmla="*/ 120345 w 160208"/>
              <a:gd name="connsiteY54" fmla="*/ 68263 h 364331"/>
              <a:gd name="connsiteX55" fmla="*/ 112414 w 160208"/>
              <a:gd name="connsiteY55" fmla="*/ 54769 h 364331"/>
              <a:gd name="connsiteX56" fmla="*/ 101311 w 160208"/>
              <a:gd name="connsiteY56" fmla="*/ 42863 h 364331"/>
              <a:gd name="connsiteX57" fmla="*/ 89414 w 160208"/>
              <a:gd name="connsiteY57" fmla="*/ 32544 h 364331"/>
              <a:gd name="connsiteX58" fmla="*/ 77518 w 160208"/>
              <a:gd name="connsiteY58" fmla="*/ 23019 h 364331"/>
              <a:gd name="connsiteX59" fmla="*/ 64829 w 160208"/>
              <a:gd name="connsiteY59" fmla="*/ 15875 h 364331"/>
              <a:gd name="connsiteX60" fmla="*/ 52140 w 160208"/>
              <a:gd name="connsiteY60" fmla="*/ 9525 h 364331"/>
              <a:gd name="connsiteX61" fmla="*/ 37864 w 160208"/>
              <a:gd name="connsiteY61" fmla="*/ 4763 h 364331"/>
              <a:gd name="connsiteX62" fmla="*/ 23589 w 160208"/>
              <a:gd name="connsiteY62" fmla="*/ 2381 h 364331"/>
              <a:gd name="connsiteX63" fmla="*/ 7727 w 160208"/>
              <a:gd name="connsiteY63" fmla="*/ 1588 h 364331"/>
              <a:gd name="connsiteX64" fmla="*/ 0 w 160208"/>
              <a:gd name="connsiteY64" fmla="*/ 1588 h 364331"/>
              <a:gd name="connsiteX65" fmla="*/ 5 w 160208"/>
              <a:gd name="connsiteY65" fmla="*/ 1587 h 364331"/>
              <a:gd name="connsiteX66" fmla="*/ 13488 w 160208"/>
              <a:gd name="connsiteY66" fmla="*/ 0 h 36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60208" h="364331">
                <a:moveTo>
                  <a:pt x="13488" y="0"/>
                </a:moveTo>
                <a:lnTo>
                  <a:pt x="28556" y="1587"/>
                </a:lnTo>
                <a:lnTo>
                  <a:pt x="42832" y="4762"/>
                </a:lnTo>
                <a:lnTo>
                  <a:pt x="57107" y="8731"/>
                </a:lnTo>
                <a:lnTo>
                  <a:pt x="69796" y="15875"/>
                </a:lnTo>
                <a:lnTo>
                  <a:pt x="83279" y="23018"/>
                </a:lnTo>
                <a:lnTo>
                  <a:pt x="95175" y="32543"/>
                </a:lnTo>
                <a:lnTo>
                  <a:pt x="107071" y="42862"/>
                </a:lnTo>
                <a:lnTo>
                  <a:pt x="116588" y="53975"/>
                </a:lnTo>
                <a:lnTo>
                  <a:pt x="126105" y="66675"/>
                </a:lnTo>
                <a:lnTo>
                  <a:pt x="134036" y="80962"/>
                </a:lnTo>
                <a:lnTo>
                  <a:pt x="142760" y="96043"/>
                </a:lnTo>
                <a:lnTo>
                  <a:pt x="148311" y="111918"/>
                </a:lnTo>
                <a:lnTo>
                  <a:pt x="153070" y="128587"/>
                </a:lnTo>
                <a:lnTo>
                  <a:pt x="157035" y="146050"/>
                </a:lnTo>
                <a:lnTo>
                  <a:pt x="159415" y="164306"/>
                </a:lnTo>
                <a:lnTo>
                  <a:pt x="160208" y="183356"/>
                </a:lnTo>
                <a:lnTo>
                  <a:pt x="159415" y="201612"/>
                </a:lnTo>
                <a:lnTo>
                  <a:pt x="157035" y="219868"/>
                </a:lnTo>
                <a:lnTo>
                  <a:pt x="153070" y="237331"/>
                </a:lnTo>
                <a:lnTo>
                  <a:pt x="148311" y="254000"/>
                </a:lnTo>
                <a:lnTo>
                  <a:pt x="142760" y="269875"/>
                </a:lnTo>
                <a:lnTo>
                  <a:pt x="134036" y="284956"/>
                </a:lnTo>
                <a:lnTo>
                  <a:pt x="126105" y="299244"/>
                </a:lnTo>
                <a:lnTo>
                  <a:pt x="116588" y="311150"/>
                </a:lnTo>
                <a:lnTo>
                  <a:pt x="107071" y="323056"/>
                </a:lnTo>
                <a:lnTo>
                  <a:pt x="95175" y="333375"/>
                </a:lnTo>
                <a:lnTo>
                  <a:pt x="83279" y="342900"/>
                </a:lnTo>
                <a:lnTo>
                  <a:pt x="69796" y="350044"/>
                </a:lnTo>
                <a:lnTo>
                  <a:pt x="57107" y="357187"/>
                </a:lnTo>
                <a:lnTo>
                  <a:pt x="42832" y="361156"/>
                </a:lnTo>
                <a:lnTo>
                  <a:pt x="28556" y="364331"/>
                </a:lnTo>
                <a:lnTo>
                  <a:pt x="23589" y="364331"/>
                </a:lnTo>
                <a:lnTo>
                  <a:pt x="37864" y="361950"/>
                </a:lnTo>
                <a:lnTo>
                  <a:pt x="52140" y="357188"/>
                </a:lnTo>
                <a:lnTo>
                  <a:pt x="64829" y="351631"/>
                </a:lnTo>
                <a:lnTo>
                  <a:pt x="77518" y="342900"/>
                </a:lnTo>
                <a:lnTo>
                  <a:pt x="89414" y="333375"/>
                </a:lnTo>
                <a:lnTo>
                  <a:pt x="101311" y="323850"/>
                </a:lnTo>
                <a:lnTo>
                  <a:pt x="112414" y="311944"/>
                </a:lnTo>
                <a:lnTo>
                  <a:pt x="120345" y="299244"/>
                </a:lnTo>
                <a:lnTo>
                  <a:pt x="129862" y="284956"/>
                </a:lnTo>
                <a:lnTo>
                  <a:pt x="136999" y="269875"/>
                </a:lnTo>
                <a:lnTo>
                  <a:pt x="143344" y="254000"/>
                </a:lnTo>
                <a:lnTo>
                  <a:pt x="148102" y="237331"/>
                </a:lnTo>
                <a:lnTo>
                  <a:pt x="151275" y="219869"/>
                </a:lnTo>
                <a:lnTo>
                  <a:pt x="153654" y="201613"/>
                </a:lnTo>
                <a:lnTo>
                  <a:pt x="155240" y="183356"/>
                </a:lnTo>
                <a:lnTo>
                  <a:pt x="153654" y="165100"/>
                </a:lnTo>
                <a:lnTo>
                  <a:pt x="151275" y="146050"/>
                </a:lnTo>
                <a:lnTo>
                  <a:pt x="148102" y="129381"/>
                </a:lnTo>
                <a:lnTo>
                  <a:pt x="143344" y="112713"/>
                </a:lnTo>
                <a:lnTo>
                  <a:pt x="136999" y="96044"/>
                </a:lnTo>
                <a:lnTo>
                  <a:pt x="129862" y="80963"/>
                </a:lnTo>
                <a:lnTo>
                  <a:pt x="120345" y="68263"/>
                </a:lnTo>
                <a:lnTo>
                  <a:pt x="112414" y="54769"/>
                </a:lnTo>
                <a:lnTo>
                  <a:pt x="101311" y="42863"/>
                </a:lnTo>
                <a:lnTo>
                  <a:pt x="89414" y="32544"/>
                </a:lnTo>
                <a:lnTo>
                  <a:pt x="77518" y="23019"/>
                </a:lnTo>
                <a:lnTo>
                  <a:pt x="64829" y="15875"/>
                </a:lnTo>
                <a:lnTo>
                  <a:pt x="52140" y="9525"/>
                </a:lnTo>
                <a:lnTo>
                  <a:pt x="37864" y="4763"/>
                </a:lnTo>
                <a:lnTo>
                  <a:pt x="23589" y="2381"/>
                </a:lnTo>
                <a:lnTo>
                  <a:pt x="7727" y="1588"/>
                </a:lnTo>
                <a:lnTo>
                  <a:pt x="0" y="1588"/>
                </a:lnTo>
                <a:lnTo>
                  <a:pt x="5" y="1587"/>
                </a:lnTo>
                <a:lnTo>
                  <a:pt x="13488" y="0"/>
                </a:lnTo>
                <a:close/>
              </a:path>
            </a:pathLst>
          </a:custGeom>
          <a:noFill/>
          <a:ln>
            <a:noFill/>
          </a:ln>
        </p:spPr>
      </p:pic>
      <p:sp>
        <p:nvSpPr>
          <p:cNvPr id="8" name="TextBox 7"/>
          <p:cNvSpPr txBox="1"/>
          <p:nvPr/>
        </p:nvSpPr>
        <p:spPr>
          <a:xfrm>
            <a:off x="9025249" y="451161"/>
            <a:ext cx="2836097" cy="461665"/>
          </a:xfrm>
          <a:prstGeom prst="rect">
            <a:avLst/>
          </a:prstGeom>
          <a:noFill/>
        </p:spPr>
        <p:txBody>
          <a:bodyPr wrap="none" rtlCol="0">
            <a:spAutoFit/>
          </a:bodyPr>
          <a:lstStyle/>
          <a:p>
            <a:r>
              <a:rPr lang="en-US" sz="2400" dirty="0" smtClean="0">
                <a:solidFill>
                  <a:schemeClr val="bg1"/>
                </a:solidFill>
              </a:rPr>
              <a:t>Show Me The Money</a:t>
            </a:r>
            <a:endParaRPr lang="en-US" sz="2400" dirty="0">
              <a:solidFill>
                <a:schemeClr val="bg1"/>
              </a:solidFill>
            </a:endParaRPr>
          </a:p>
        </p:txBody>
      </p:sp>
      <p:pic>
        <p:nvPicPr>
          <p:cNvPr id="210" name="Picture 209"/>
          <p:cNvPicPr>
            <a:picLocks noChangeAspect="1"/>
          </p:cNvPicPr>
          <p:nvPr/>
        </p:nvPicPr>
        <p:blipFill rotWithShape="1">
          <a:blip r:embed="rId7">
            <a:extLst>
              <a:ext uri="{28A0092B-C50C-407E-A947-70E740481C1C}">
                <a14:useLocalDpi xmlns:a14="http://schemas.microsoft.com/office/drawing/2010/main" val="0"/>
              </a:ext>
            </a:extLst>
          </a:blip>
          <a:srcRect l="62087" t="65490" r="37720" b="34419"/>
          <a:stretch/>
        </p:blipFill>
        <p:spPr>
          <a:xfrm>
            <a:off x="12034391" y="3189634"/>
            <a:ext cx="15926" cy="11694"/>
          </a:xfrm>
          <a:custGeom>
            <a:avLst/>
            <a:gdLst>
              <a:gd name="connsiteX0" fmla="*/ 0 w 15926"/>
              <a:gd name="connsiteY0" fmla="*/ 0 h 11694"/>
              <a:gd name="connsiteX1" fmla="*/ 15926 w 15926"/>
              <a:gd name="connsiteY1" fmla="*/ 0 h 11694"/>
              <a:gd name="connsiteX2" fmla="*/ 15926 w 15926"/>
              <a:gd name="connsiteY2" fmla="*/ 11694 h 11694"/>
              <a:gd name="connsiteX3" fmla="*/ 0 w 15926"/>
              <a:gd name="connsiteY3" fmla="*/ 11694 h 11694"/>
              <a:gd name="connsiteX4" fmla="*/ 0 w 15926"/>
              <a:gd name="connsiteY4" fmla="*/ 0 h 11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26" h="11694">
                <a:moveTo>
                  <a:pt x="0" y="0"/>
                </a:moveTo>
                <a:lnTo>
                  <a:pt x="15926" y="0"/>
                </a:lnTo>
                <a:lnTo>
                  <a:pt x="15926" y="11694"/>
                </a:lnTo>
                <a:lnTo>
                  <a:pt x="0" y="11694"/>
                </a:lnTo>
                <a:lnTo>
                  <a:pt x="0" y="0"/>
                </a:lnTo>
                <a:close/>
              </a:path>
            </a:pathLst>
          </a:custGeom>
        </p:spPr>
      </p:pic>
      <p:pic>
        <p:nvPicPr>
          <p:cNvPr id="218" name="Picture 217"/>
          <p:cNvPicPr>
            <a:picLocks noChangeAspect="1"/>
          </p:cNvPicPr>
          <p:nvPr/>
        </p:nvPicPr>
        <p:blipFill rotWithShape="1">
          <a:blip r:embed="rId7">
            <a:extLst>
              <a:ext uri="{28A0092B-C50C-407E-A947-70E740481C1C}">
                <a14:useLocalDpi xmlns:a14="http://schemas.microsoft.com/office/drawing/2010/main" val="0"/>
              </a:ext>
            </a:extLst>
          </a:blip>
          <a:srcRect l="62087" t="74708" r="37780" b="25274"/>
          <a:stretch/>
        </p:blipFill>
        <p:spPr>
          <a:xfrm>
            <a:off x="12034391" y="4378170"/>
            <a:ext cx="11029" cy="2307"/>
          </a:xfrm>
          <a:custGeom>
            <a:avLst/>
            <a:gdLst>
              <a:gd name="connsiteX0" fmla="*/ 0 w 11029"/>
              <a:gd name="connsiteY0" fmla="*/ 0 h 2307"/>
              <a:gd name="connsiteX1" fmla="*/ 11029 w 11029"/>
              <a:gd name="connsiteY1" fmla="*/ 0 h 2307"/>
              <a:gd name="connsiteX2" fmla="*/ 11029 w 11029"/>
              <a:gd name="connsiteY2" fmla="*/ 2307 h 2307"/>
              <a:gd name="connsiteX3" fmla="*/ 0 w 11029"/>
              <a:gd name="connsiteY3" fmla="*/ 2307 h 2307"/>
              <a:gd name="connsiteX4" fmla="*/ 0 w 11029"/>
              <a:gd name="connsiteY4" fmla="*/ 0 h 2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9" h="2307">
                <a:moveTo>
                  <a:pt x="0" y="0"/>
                </a:moveTo>
                <a:lnTo>
                  <a:pt x="11029" y="0"/>
                </a:lnTo>
                <a:lnTo>
                  <a:pt x="11029" y="2307"/>
                </a:lnTo>
                <a:lnTo>
                  <a:pt x="0" y="2307"/>
                </a:lnTo>
                <a:lnTo>
                  <a:pt x="0" y="0"/>
                </a:lnTo>
                <a:close/>
              </a:path>
            </a:pathLst>
          </a:custGeom>
        </p:spPr>
      </p:pic>
      <p:pic>
        <p:nvPicPr>
          <p:cNvPr id="328" name="Picture 327"/>
          <p:cNvPicPr>
            <a:picLocks noChangeAspect="1"/>
          </p:cNvPicPr>
          <p:nvPr/>
        </p:nvPicPr>
        <p:blipFill rotWithShape="1">
          <a:blip r:embed="rId7">
            <a:extLst>
              <a:ext uri="{28A0092B-C50C-407E-A947-70E740481C1C}">
                <a14:useLocalDpi xmlns:a14="http://schemas.microsoft.com/office/drawing/2010/main" val="0"/>
              </a:ext>
            </a:extLst>
          </a:blip>
          <a:srcRect l="49734" t="74726" r="37780" b="16048"/>
          <a:stretch/>
        </p:blipFill>
        <p:spPr>
          <a:xfrm>
            <a:off x="11013502" y="4380477"/>
            <a:ext cx="1031918" cy="1189540"/>
          </a:xfrm>
          <a:custGeom>
            <a:avLst/>
            <a:gdLst>
              <a:gd name="connsiteX0" fmla="*/ 1020889 w 1031918"/>
              <a:gd name="connsiteY0" fmla="*/ 0 h 1189540"/>
              <a:gd name="connsiteX1" fmla="*/ 1031918 w 1031918"/>
              <a:gd name="connsiteY1" fmla="*/ 0 h 1189540"/>
              <a:gd name="connsiteX2" fmla="*/ 1031918 w 1031918"/>
              <a:gd name="connsiteY2" fmla="*/ 1189540 h 1189540"/>
              <a:gd name="connsiteX3" fmla="*/ 0 w 1031918"/>
              <a:gd name="connsiteY3" fmla="*/ 1189540 h 1189540"/>
              <a:gd name="connsiteX4" fmla="*/ 0 w 1031918"/>
              <a:gd name="connsiteY4" fmla="*/ 1092061 h 1189540"/>
              <a:gd name="connsiteX5" fmla="*/ 1020889 w 1031918"/>
              <a:gd name="connsiteY5" fmla="*/ 1092061 h 1189540"/>
              <a:gd name="connsiteX6" fmla="*/ 1020889 w 1031918"/>
              <a:gd name="connsiteY6" fmla="*/ 0 h 118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1918" h="1189540">
                <a:moveTo>
                  <a:pt x="1020889" y="0"/>
                </a:moveTo>
                <a:lnTo>
                  <a:pt x="1031918" y="0"/>
                </a:lnTo>
                <a:lnTo>
                  <a:pt x="1031918" y="1189540"/>
                </a:lnTo>
                <a:lnTo>
                  <a:pt x="0" y="1189540"/>
                </a:lnTo>
                <a:lnTo>
                  <a:pt x="0" y="1092061"/>
                </a:lnTo>
                <a:lnTo>
                  <a:pt x="1020889" y="1092061"/>
                </a:lnTo>
                <a:lnTo>
                  <a:pt x="1020889" y="0"/>
                </a:lnTo>
                <a:close/>
              </a:path>
            </a:pathLst>
          </a:custGeom>
        </p:spPr>
      </p:pic>
      <p:pic>
        <p:nvPicPr>
          <p:cNvPr id="330" name="Picture 329"/>
          <p:cNvPicPr>
            <a:picLocks noChangeAspect="1"/>
          </p:cNvPicPr>
          <p:nvPr/>
        </p:nvPicPr>
        <p:blipFill rotWithShape="1">
          <a:blip r:embed="rId7">
            <a:extLst>
              <a:ext uri="{28A0092B-C50C-407E-A947-70E740481C1C}">
                <a14:useLocalDpi xmlns:a14="http://schemas.microsoft.com/office/drawing/2010/main" val="0"/>
              </a:ext>
            </a:extLst>
          </a:blip>
          <a:srcRect l="12244" t="74807" r="81997" b="24921"/>
          <a:stretch/>
        </p:blipFill>
        <p:spPr>
          <a:xfrm>
            <a:off x="7915117" y="4390868"/>
            <a:ext cx="475929" cy="35149"/>
          </a:xfrm>
          <a:custGeom>
            <a:avLst/>
            <a:gdLst>
              <a:gd name="connsiteX0" fmla="*/ 0 w 475929"/>
              <a:gd name="connsiteY0" fmla="*/ 0 h 35149"/>
              <a:gd name="connsiteX1" fmla="*/ 448180 w 475929"/>
              <a:gd name="connsiteY1" fmla="*/ 0 h 35149"/>
              <a:gd name="connsiteX2" fmla="*/ 453939 w 475929"/>
              <a:gd name="connsiteY2" fmla="*/ 603 h 35149"/>
              <a:gd name="connsiteX3" fmla="*/ 459175 w 475929"/>
              <a:gd name="connsiteY3" fmla="*/ 1808 h 35149"/>
              <a:gd name="connsiteX4" fmla="*/ 463887 w 475929"/>
              <a:gd name="connsiteY4" fmla="*/ 3616 h 35149"/>
              <a:gd name="connsiteX5" fmla="*/ 468076 w 475929"/>
              <a:gd name="connsiteY5" fmla="*/ 5424 h 35149"/>
              <a:gd name="connsiteX6" fmla="*/ 471217 w 475929"/>
              <a:gd name="connsiteY6" fmla="*/ 7834 h 35149"/>
              <a:gd name="connsiteX7" fmla="*/ 473311 w 475929"/>
              <a:gd name="connsiteY7" fmla="*/ 11450 h 35149"/>
              <a:gd name="connsiteX8" fmla="*/ 474882 w 475929"/>
              <a:gd name="connsiteY8" fmla="*/ 15065 h 35149"/>
              <a:gd name="connsiteX9" fmla="*/ 475929 w 475929"/>
              <a:gd name="connsiteY9" fmla="*/ 18681 h 35149"/>
              <a:gd name="connsiteX10" fmla="*/ 475929 w 475929"/>
              <a:gd name="connsiteY10" fmla="*/ 22296 h 35149"/>
              <a:gd name="connsiteX11" fmla="*/ 474882 w 475929"/>
              <a:gd name="connsiteY11" fmla="*/ 25912 h 35149"/>
              <a:gd name="connsiteX12" fmla="*/ 473311 w 475929"/>
              <a:gd name="connsiteY12" fmla="*/ 30733 h 35149"/>
              <a:gd name="connsiteX13" fmla="*/ 471217 w 475929"/>
              <a:gd name="connsiteY13" fmla="*/ 34349 h 35149"/>
              <a:gd name="connsiteX14" fmla="*/ 470622 w 475929"/>
              <a:gd name="connsiteY14" fmla="*/ 35149 h 35149"/>
              <a:gd name="connsiteX15" fmla="*/ 471106 w 475929"/>
              <a:gd name="connsiteY15" fmla="*/ 34313 h 35149"/>
              <a:gd name="connsiteX16" fmla="*/ 472677 w 475929"/>
              <a:gd name="connsiteY16" fmla="*/ 29497 h 35149"/>
              <a:gd name="connsiteX17" fmla="*/ 473724 w 475929"/>
              <a:gd name="connsiteY17" fmla="*/ 25885 h 35149"/>
              <a:gd name="connsiteX18" fmla="*/ 473724 w 475929"/>
              <a:gd name="connsiteY18" fmla="*/ 22273 h 35149"/>
              <a:gd name="connsiteX19" fmla="*/ 472677 w 475929"/>
              <a:gd name="connsiteY19" fmla="*/ 18060 h 35149"/>
              <a:gd name="connsiteX20" fmla="*/ 471106 w 475929"/>
              <a:gd name="connsiteY20" fmla="*/ 15050 h 35149"/>
              <a:gd name="connsiteX21" fmla="*/ 469012 w 475929"/>
              <a:gd name="connsiteY21" fmla="*/ 11438 h 35149"/>
              <a:gd name="connsiteX22" fmla="*/ 465870 w 475929"/>
              <a:gd name="connsiteY22" fmla="*/ 9030 h 35149"/>
              <a:gd name="connsiteX23" fmla="*/ 461681 w 475929"/>
              <a:gd name="connsiteY23" fmla="*/ 7224 h 35149"/>
              <a:gd name="connsiteX24" fmla="*/ 456969 w 475929"/>
              <a:gd name="connsiteY24" fmla="*/ 5418 h 35149"/>
              <a:gd name="connsiteX25" fmla="*/ 451732 w 475929"/>
              <a:gd name="connsiteY25" fmla="*/ 4214 h 35149"/>
              <a:gd name="connsiteX26" fmla="*/ 445973 w 475929"/>
              <a:gd name="connsiteY26" fmla="*/ 3612 h 35149"/>
              <a:gd name="connsiteX27" fmla="*/ 0 w 475929"/>
              <a:gd name="connsiteY27" fmla="*/ 3612 h 35149"/>
              <a:gd name="connsiteX28" fmla="*/ 0 w 475929"/>
              <a:gd name="connsiteY28" fmla="*/ 0 h 3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5929" h="35149">
                <a:moveTo>
                  <a:pt x="0" y="0"/>
                </a:moveTo>
                <a:lnTo>
                  <a:pt x="448180" y="0"/>
                </a:lnTo>
                <a:lnTo>
                  <a:pt x="453939" y="603"/>
                </a:lnTo>
                <a:lnTo>
                  <a:pt x="459175" y="1808"/>
                </a:lnTo>
                <a:lnTo>
                  <a:pt x="463887" y="3616"/>
                </a:lnTo>
                <a:lnTo>
                  <a:pt x="468076" y="5424"/>
                </a:lnTo>
                <a:lnTo>
                  <a:pt x="471217" y="7834"/>
                </a:lnTo>
                <a:lnTo>
                  <a:pt x="473311" y="11450"/>
                </a:lnTo>
                <a:lnTo>
                  <a:pt x="474882" y="15065"/>
                </a:lnTo>
                <a:lnTo>
                  <a:pt x="475929" y="18681"/>
                </a:lnTo>
                <a:lnTo>
                  <a:pt x="475929" y="22296"/>
                </a:lnTo>
                <a:lnTo>
                  <a:pt x="474882" y="25912"/>
                </a:lnTo>
                <a:lnTo>
                  <a:pt x="473311" y="30733"/>
                </a:lnTo>
                <a:lnTo>
                  <a:pt x="471217" y="34349"/>
                </a:lnTo>
                <a:lnTo>
                  <a:pt x="470622" y="35149"/>
                </a:lnTo>
                <a:lnTo>
                  <a:pt x="471106" y="34313"/>
                </a:lnTo>
                <a:lnTo>
                  <a:pt x="472677" y="29497"/>
                </a:lnTo>
                <a:lnTo>
                  <a:pt x="473724" y="25885"/>
                </a:lnTo>
                <a:lnTo>
                  <a:pt x="473724" y="22273"/>
                </a:lnTo>
                <a:lnTo>
                  <a:pt x="472677" y="18060"/>
                </a:lnTo>
                <a:lnTo>
                  <a:pt x="471106" y="15050"/>
                </a:lnTo>
                <a:lnTo>
                  <a:pt x="469012" y="11438"/>
                </a:lnTo>
                <a:lnTo>
                  <a:pt x="465870" y="9030"/>
                </a:lnTo>
                <a:lnTo>
                  <a:pt x="461681" y="7224"/>
                </a:lnTo>
                <a:lnTo>
                  <a:pt x="456969" y="5418"/>
                </a:lnTo>
                <a:lnTo>
                  <a:pt x="451732" y="4214"/>
                </a:lnTo>
                <a:lnTo>
                  <a:pt x="445973" y="3612"/>
                </a:lnTo>
                <a:lnTo>
                  <a:pt x="0" y="3612"/>
                </a:lnTo>
                <a:lnTo>
                  <a:pt x="0" y="0"/>
                </a:lnTo>
                <a:close/>
              </a:path>
            </a:pathLst>
          </a:cu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921578" y="3473408"/>
            <a:ext cx="3270422" cy="1568291"/>
          </a:xfrm>
          <a:prstGeom prst="rect">
            <a:avLst/>
          </a:prstGeom>
        </p:spPr>
      </p:pic>
      <p:sp>
        <p:nvSpPr>
          <p:cNvPr id="25" name="TextBox 24"/>
          <p:cNvSpPr txBox="1"/>
          <p:nvPr/>
        </p:nvSpPr>
        <p:spPr>
          <a:xfrm>
            <a:off x="122512" y="151893"/>
            <a:ext cx="7604518" cy="646331"/>
          </a:xfrm>
          <a:prstGeom prst="rect">
            <a:avLst/>
          </a:prstGeom>
          <a:noFill/>
        </p:spPr>
        <p:txBody>
          <a:bodyPr wrap="none" rtlCol="0">
            <a:spAutoFit/>
          </a:bodyPr>
          <a:lstStyle/>
          <a:p>
            <a:r>
              <a:rPr lang="en-US" sz="3600" dirty="0">
                <a:solidFill>
                  <a:schemeClr val="bg1"/>
                </a:solidFill>
              </a:rPr>
              <a:t>County Veteran Service Officer Program</a:t>
            </a:r>
          </a:p>
        </p:txBody>
      </p:sp>
    </p:spTree>
    <p:extLst>
      <p:ext uri="{BB962C8B-B14F-4D97-AF65-F5344CB8AC3E}">
        <p14:creationId xmlns:p14="http://schemas.microsoft.com/office/powerpoint/2010/main" val="2564611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176920" y="475058"/>
            <a:ext cx="1808637" cy="461665"/>
          </a:xfrm>
          <a:prstGeom prst="rect">
            <a:avLst/>
          </a:prstGeom>
          <a:noFill/>
        </p:spPr>
        <p:txBody>
          <a:bodyPr wrap="none" rtlCol="0">
            <a:spAutoFit/>
          </a:bodyPr>
          <a:lstStyle/>
          <a:p>
            <a:r>
              <a:rPr lang="en-US" sz="2400" dirty="0" smtClean="0">
                <a:solidFill>
                  <a:schemeClr val="bg1"/>
                </a:solidFill>
              </a:rPr>
              <a:t>Levied Funds</a:t>
            </a:r>
            <a:endParaRPr lang="en-US" sz="2400" dirty="0">
              <a:solidFill>
                <a:schemeClr val="bg1"/>
              </a:solidFill>
            </a:endParaRPr>
          </a:p>
        </p:txBody>
      </p:sp>
      <p:sp>
        <p:nvSpPr>
          <p:cNvPr id="9" name="TextBox 8"/>
          <p:cNvSpPr txBox="1"/>
          <p:nvPr/>
        </p:nvSpPr>
        <p:spPr>
          <a:xfrm>
            <a:off x="224010" y="1644875"/>
            <a:ext cx="11193633" cy="830997"/>
          </a:xfrm>
          <a:prstGeom prst="rect">
            <a:avLst/>
          </a:prstGeom>
          <a:noFill/>
          <a:ln w="25400">
            <a:solidFill>
              <a:srgbClr val="FF0000"/>
            </a:solidFill>
          </a:ln>
        </p:spPr>
        <p:txBody>
          <a:bodyPr wrap="square" rtlCol="0">
            <a:spAutoFit/>
          </a:bodyPr>
          <a:lstStyle/>
          <a:p>
            <a:r>
              <a:rPr lang="en-US" sz="1600" b="1" dirty="0" smtClean="0"/>
              <a:t>73.08.010 RCW</a:t>
            </a:r>
            <a:r>
              <a:rPr lang="en-US" sz="1600" b="1" dirty="0"/>
              <a:t/>
            </a:r>
            <a:br>
              <a:rPr lang="en-US" sz="1600" b="1" dirty="0"/>
            </a:br>
            <a:r>
              <a:rPr lang="en-US" sz="1600" b="1" dirty="0"/>
              <a:t>County veterans' assistance programs for indigent veterans and </a:t>
            </a:r>
            <a:r>
              <a:rPr lang="en-US" sz="1600" b="1" dirty="0" smtClean="0"/>
              <a:t>families.</a:t>
            </a:r>
          </a:p>
          <a:p>
            <a:r>
              <a:rPr lang="en-US" sz="1600" dirty="0" smtClean="0"/>
              <a:t>This RCW allows for Counties to develop programs to assist veterans that are in need based on criteria set by the individual counties.</a:t>
            </a:r>
            <a:endParaRPr lang="en-US" sz="1600" dirty="0"/>
          </a:p>
        </p:txBody>
      </p:sp>
      <p:sp>
        <p:nvSpPr>
          <p:cNvPr id="2" name="Rectangle 1"/>
          <p:cNvSpPr/>
          <p:nvPr/>
        </p:nvSpPr>
        <p:spPr>
          <a:xfrm>
            <a:off x="4979277" y="4521681"/>
            <a:ext cx="342900" cy="118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51136" y="4547202"/>
            <a:ext cx="377190" cy="84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22512" y="151893"/>
            <a:ext cx="7604518" cy="646331"/>
          </a:xfrm>
          <a:prstGeom prst="rect">
            <a:avLst/>
          </a:prstGeom>
          <a:noFill/>
        </p:spPr>
        <p:txBody>
          <a:bodyPr wrap="none" rtlCol="0">
            <a:spAutoFit/>
          </a:bodyPr>
          <a:lstStyle/>
          <a:p>
            <a:r>
              <a:rPr lang="en-US" sz="3600" dirty="0">
                <a:solidFill>
                  <a:schemeClr val="bg1"/>
                </a:solidFill>
              </a:rPr>
              <a:t>County Veteran Service Officer Program</a:t>
            </a:r>
          </a:p>
        </p:txBody>
      </p:sp>
      <p:pic>
        <p:nvPicPr>
          <p:cNvPr id="19" name="Picture 18"/>
          <p:cNvPicPr>
            <a:picLocks noChangeAspect="1"/>
          </p:cNvPicPr>
          <p:nvPr/>
        </p:nvPicPr>
        <p:blipFill rotWithShape="1">
          <a:blip r:embed="rId3"/>
          <a:srcRect l="7070"/>
          <a:stretch/>
        </p:blipFill>
        <p:spPr>
          <a:xfrm>
            <a:off x="687449" y="2511919"/>
            <a:ext cx="4743785" cy="4184352"/>
          </a:xfrm>
          <a:prstGeom prst="rect">
            <a:avLst/>
          </a:prstGeom>
        </p:spPr>
      </p:pic>
      <p:grpSp>
        <p:nvGrpSpPr>
          <p:cNvPr id="22" name="Group 21"/>
          <p:cNvGrpSpPr/>
          <p:nvPr/>
        </p:nvGrpSpPr>
        <p:grpSpPr>
          <a:xfrm>
            <a:off x="5662013" y="2510199"/>
            <a:ext cx="5096228" cy="4171013"/>
            <a:chOff x="5629962" y="2511919"/>
            <a:chExt cx="5096228" cy="4171013"/>
          </a:xfrm>
        </p:grpSpPr>
        <p:pic>
          <p:nvPicPr>
            <p:cNvPr id="20" name="Picture 19"/>
            <p:cNvPicPr>
              <a:picLocks noChangeAspect="1"/>
            </p:cNvPicPr>
            <p:nvPr/>
          </p:nvPicPr>
          <p:blipFill rotWithShape="1">
            <a:blip r:embed="rId4"/>
            <a:srcRect l="252"/>
            <a:stretch/>
          </p:blipFill>
          <p:spPr>
            <a:xfrm>
              <a:off x="5629962" y="3018639"/>
              <a:ext cx="5096228" cy="3664293"/>
            </a:xfrm>
            <a:prstGeom prst="rect">
              <a:avLst/>
            </a:prstGeom>
          </p:spPr>
        </p:pic>
        <p:pic>
          <p:nvPicPr>
            <p:cNvPr id="21" name="Picture 20"/>
            <p:cNvPicPr>
              <a:picLocks noChangeAspect="1"/>
            </p:cNvPicPr>
            <p:nvPr/>
          </p:nvPicPr>
          <p:blipFill rotWithShape="1">
            <a:blip r:embed="rId3"/>
            <a:srcRect l="7070" b="87890"/>
            <a:stretch/>
          </p:blipFill>
          <p:spPr>
            <a:xfrm>
              <a:off x="5629962" y="2511919"/>
              <a:ext cx="5096228" cy="506720"/>
            </a:xfrm>
            <a:prstGeom prst="rect">
              <a:avLst/>
            </a:prstGeom>
          </p:spPr>
        </p:pic>
      </p:grpSp>
    </p:spTree>
    <p:extLst>
      <p:ext uri="{BB962C8B-B14F-4D97-AF65-F5344CB8AC3E}">
        <p14:creationId xmlns:p14="http://schemas.microsoft.com/office/powerpoint/2010/main" val="20333174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399678" y="427395"/>
            <a:ext cx="3239477" cy="461665"/>
          </a:xfrm>
          <a:prstGeom prst="rect">
            <a:avLst/>
          </a:prstGeom>
          <a:noFill/>
        </p:spPr>
        <p:txBody>
          <a:bodyPr wrap="none" rtlCol="0">
            <a:spAutoFit/>
          </a:bodyPr>
          <a:lstStyle/>
          <a:p>
            <a:r>
              <a:rPr lang="en-US" sz="2400" dirty="0" smtClean="0">
                <a:solidFill>
                  <a:schemeClr val="bg1"/>
                </a:solidFill>
              </a:rPr>
              <a:t>Veteran Advisory Boards</a:t>
            </a:r>
            <a:endParaRPr lang="en-US" sz="2400" dirty="0">
              <a:solidFill>
                <a:schemeClr val="bg1"/>
              </a:solidFill>
            </a:endParaRPr>
          </a:p>
        </p:txBody>
      </p:sp>
      <p:sp>
        <p:nvSpPr>
          <p:cNvPr id="11" name="TextBox 10"/>
          <p:cNvSpPr txBox="1"/>
          <p:nvPr/>
        </p:nvSpPr>
        <p:spPr>
          <a:xfrm>
            <a:off x="1712760" y="1480237"/>
            <a:ext cx="6935940" cy="369332"/>
          </a:xfrm>
          <a:prstGeom prst="rect">
            <a:avLst/>
          </a:prstGeom>
          <a:noFill/>
          <a:ln w="25400">
            <a:solidFill>
              <a:srgbClr val="FF0000"/>
            </a:solidFill>
          </a:ln>
        </p:spPr>
        <p:txBody>
          <a:bodyPr wrap="square" rtlCol="0">
            <a:spAutoFit/>
          </a:bodyPr>
          <a:lstStyle/>
          <a:p>
            <a:pPr marL="285750" indent="-285750">
              <a:buFont typeface="Arial" panose="020B0604020202020204" pitchFamily="34" charset="0"/>
              <a:buChar char="•"/>
            </a:pPr>
            <a:r>
              <a:rPr lang="en-US" dirty="0" smtClean="0"/>
              <a:t>It all starts with an Advisory Board to provide direction and guidance</a:t>
            </a:r>
          </a:p>
        </p:txBody>
      </p:sp>
      <p:sp>
        <p:nvSpPr>
          <p:cNvPr id="6" name="TextBox 5"/>
          <p:cNvSpPr txBox="1"/>
          <p:nvPr/>
        </p:nvSpPr>
        <p:spPr>
          <a:xfrm>
            <a:off x="122512" y="151893"/>
            <a:ext cx="7604518" cy="646331"/>
          </a:xfrm>
          <a:prstGeom prst="rect">
            <a:avLst/>
          </a:prstGeom>
          <a:noFill/>
        </p:spPr>
        <p:txBody>
          <a:bodyPr wrap="none" rtlCol="0">
            <a:spAutoFit/>
          </a:bodyPr>
          <a:lstStyle/>
          <a:p>
            <a:r>
              <a:rPr lang="en-US" sz="3600" dirty="0">
                <a:solidFill>
                  <a:schemeClr val="bg1"/>
                </a:solidFill>
              </a:rPr>
              <a:t>County Veteran Service Officer Program</a:t>
            </a:r>
          </a:p>
        </p:txBody>
      </p:sp>
      <p:sp>
        <p:nvSpPr>
          <p:cNvPr id="7" name="Rectangle 6"/>
          <p:cNvSpPr/>
          <p:nvPr/>
        </p:nvSpPr>
        <p:spPr>
          <a:xfrm>
            <a:off x="122512" y="1940808"/>
            <a:ext cx="11878961" cy="2800767"/>
          </a:xfrm>
          <a:prstGeom prst="rect">
            <a:avLst/>
          </a:prstGeom>
        </p:spPr>
        <p:txBody>
          <a:bodyPr wrap="square">
            <a:spAutoFit/>
          </a:bodyPr>
          <a:lstStyle/>
          <a:p>
            <a:r>
              <a:rPr lang="en-US" sz="1600" b="1" dirty="0">
                <a:solidFill>
                  <a:srgbClr val="000000"/>
                </a:solidFill>
                <a:latin typeface="Open Sans"/>
              </a:rPr>
              <a:t>RCW </a:t>
            </a:r>
            <a:r>
              <a:rPr lang="en-US" sz="1600" b="1" dirty="0">
                <a:solidFill>
                  <a:srgbClr val="7DAB8A"/>
                </a:solidFill>
                <a:latin typeface="Open Sans"/>
                <a:hlinkClick r:id="rId3"/>
              </a:rPr>
              <a:t>73.08.035</a:t>
            </a:r>
            <a:endParaRPr lang="en-US" sz="1600" b="1" dirty="0">
              <a:solidFill>
                <a:srgbClr val="000000"/>
              </a:solidFill>
              <a:latin typeface="Open Sans"/>
            </a:endParaRPr>
          </a:p>
          <a:p>
            <a:r>
              <a:rPr lang="en-US" sz="1600" b="1" dirty="0">
                <a:solidFill>
                  <a:srgbClr val="000000"/>
                </a:solidFill>
                <a:latin typeface="Open Sans"/>
              </a:rPr>
              <a:t>Veterans' advisory boards.</a:t>
            </a:r>
          </a:p>
          <a:p>
            <a:pPr indent="457200"/>
            <a:r>
              <a:rPr lang="en-US" sz="1600" dirty="0">
                <a:solidFill>
                  <a:srgbClr val="000000"/>
                </a:solidFill>
                <a:latin typeface="Open Sans"/>
              </a:rPr>
              <a:t>(1) The legislative authority for each county must establish a veterans' advisory board. Upon its establishment, the board shall advise the county legislative authority on the needs of local indigent veterans, the resources available to local indigent veterans, and programs that could benefit the needs of local indigent veterans and their families.</a:t>
            </a:r>
          </a:p>
          <a:p>
            <a:pPr indent="457200"/>
            <a:r>
              <a:rPr lang="en-US" sz="1600" dirty="0">
                <a:solidFill>
                  <a:srgbClr val="000000"/>
                </a:solidFill>
                <a:latin typeface="Open Sans"/>
              </a:rPr>
              <a:t>(2) The county legislative authority must solicit representatives from either local branches of nationally recognized veterans' service organizations or the veterans' community at large, or both, to serve on the board. No fewer than a majority of the board members shall be members from nationally recognized veterans' service organizations and only veterans are eligible to serve as board members.</a:t>
            </a:r>
          </a:p>
          <a:p>
            <a:pPr indent="457200"/>
            <a:r>
              <a:rPr lang="en-US" sz="1600" dirty="0">
                <a:solidFill>
                  <a:srgbClr val="000000"/>
                </a:solidFill>
                <a:latin typeface="Open Sans"/>
              </a:rPr>
              <a:t>(3) Service on the board is voluntary. The county legislative authority may provide for reimbursement to board members for expenses incurred.</a:t>
            </a:r>
            <a:endParaRPr lang="en-US" sz="1600" b="0" i="0" dirty="0">
              <a:solidFill>
                <a:srgbClr val="000000"/>
              </a:solidFill>
              <a:effectLst/>
              <a:latin typeface="Open Sans"/>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4389" y="4557278"/>
            <a:ext cx="4942641" cy="2143851"/>
          </a:xfrm>
          <a:prstGeom prst="rect">
            <a:avLst/>
          </a:prstGeom>
        </p:spPr>
      </p:pic>
    </p:spTree>
    <p:extLst>
      <p:ext uri="{BB962C8B-B14F-4D97-AF65-F5344CB8AC3E}">
        <p14:creationId xmlns:p14="http://schemas.microsoft.com/office/powerpoint/2010/main" val="12293017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19918" y="1751851"/>
            <a:ext cx="2542846" cy="361395"/>
            <a:chOff x="293415" y="2062244"/>
            <a:chExt cx="2542846" cy="361395"/>
          </a:xfrm>
        </p:grpSpPr>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6433" t="30712" r="5847" b="31945"/>
            <a:stretch/>
          </p:blipFill>
          <p:spPr>
            <a:xfrm>
              <a:off x="293415" y="2062246"/>
              <a:ext cx="848932" cy="361393"/>
            </a:xfrm>
            <a:prstGeom prst="rect">
              <a:avLst/>
            </a:prstGeom>
          </p:spPr>
        </p:pic>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6433" t="30712" r="5847" b="31945"/>
            <a:stretch/>
          </p:blipFill>
          <p:spPr>
            <a:xfrm>
              <a:off x="1140372" y="2062245"/>
              <a:ext cx="848932" cy="361393"/>
            </a:xfrm>
            <a:prstGeom prst="rect">
              <a:avLst/>
            </a:prstGeom>
          </p:spPr>
        </p:pic>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l="6433" t="30712" r="5847" b="31945"/>
            <a:stretch/>
          </p:blipFill>
          <p:spPr>
            <a:xfrm>
              <a:off x="1987329" y="2062244"/>
              <a:ext cx="848932" cy="361393"/>
            </a:xfrm>
            <a:prstGeom prst="rect">
              <a:avLst/>
            </a:prstGeom>
          </p:spPr>
        </p:pic>
      </p:grpSp>
      <p:sp>
        <p:nvSpPr>
          <p:cNvPr id="7" name="TextBox 6"/>
          <p:cNvSpPr txBox="1"/>
          <p:nvPr/>
        </p:nvSpPr>
        <p:spPr>
          <a:xfrm>
            <a:off x="122512" y="151893"/>
            <a:ext cx="7604518" cy="646331"/>
          </a:xfrm>
          <a:prstGeom prst="rect">
            <a:avLst/>
          </a:prstGeom>
          <a:noFill/>
        </p:spPr>
        <p:txBody>
          <a:bodyPr wrap="none" rtlCol="0">
            <a:spAutoFit/>
          </a:bodyPr>
          <a:lstStyle/>
          <a:p>
            <a:r>
              <a:rPr lang="en-US" sz="3600" dirty="0">
                <a:solidFill>
                  <a:schemeClr val="bg1"/>
                </a:solidFill>
              </a:rPr>
              <a:t>County Veteran Service Officer Program</a:t>
            </a:r>
          </a:p>
        </p:txBody>
      </p:sp>
      <p:sp>
        <p:nvSpPr>
          <p:cNvPr id="8" name="TextBox 7"/>
          <p:cNvSpPr txBox="1"/>
          <p:nvPr/>
        </p:nvSpPr>
        <p:spPr>
          <a:xfrm>
            <a:off x="9869076" y="494045"/>
            <a:ext cx="2239716" cy="461665"/>
          </a:xfrm>
          <a:prstGeom prst="rect">
            <a:avLst/>
          </a:prstGeom>
          <a:noFill/>
        </p:spPr>
        <p:txBody>
          <a:bodyPr wrap="none" rtlCol="0">
            <a:spAutoFit/>
          </a:bodyPr>
          <a:lstStyle/>
          <a:p>
            <a:r>
              <a:rPr lang="en-US" sz="2400" dirty="0" smtClean="0">
                <a:solidFill>
                  <a:schemeClr val="bg1"/>
                </a:solidFill>
              </a:rPr>
              <a:t>Program Outline</a:t>
            </a:r>
            <a:endParaRPr lang="en-US" sz="2400" dirty="0">
              <a:solidFill>
                <a:schemeClr val="bg1"/>
              </a:solidFill>
            </a:endParaRPr>
          </a:p>
        </p:txBody>
      </p:sp>
      <p:sp>
        <p:nvSpPr>
          <p:cNvPr id="11" name="TextBox 10"/>
          <p:cNvSpPr txBox="1"/>
          <p:nvPr/>
        </p:nvSpPr>
        <p:spPr>
          <a:xfrm>
            <a:off x="270223" y="2113247"/>
            <a:ext cx="3096956" cy="369332"/>
          </a:xfrm>
          <a:prstGeom prst="rect">
            <a:avLst/>
          </a:prstGeom>
          <a:noFill/>
          <a:ln w="25400">
            <a:solidFill>
              <a:srgbClr val="FF0000"/>
            </a:solidFill>
          </a:ln>
        </p:spPr>
        <p:txBody>
          <a:bodyPr wrap="square" rtlCol="0">
            <a:spAutoFit/>
          </a:bodyPr>
          <a:lstStyle/>
          <a:p>
            <a:pPr algn="ctr"/>
            <a:r>
              <a:rPr lang="en-US" dirty="0" smtClean="0"/>
              <a:t>County Commissioners</a:t>
            </a:r>
            <a:endParaRPr lang="en-US"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0739" y="4680852"/>
            <a:ext cx="899027" cy="899027"/>
          </a:xfrm>
          <a:prstGeom prst="rect">
            <a:avLst/>
          </a:prstGeom>
        </p:spPr>
      </p:pic>
      <p:cxnSp>
        <p:nvCxnSpPr>
          <p:cNvPr id="18" name="Straight Arrow Connector 17"/>
          <p:cNvCxnSpPr>
            <a:stCxn id="11" idx="3"/>
          </p:cNvCxnSpPr>
          <p:nvPr/>
        </p:nvCxnSpPr>
        <p:spPr>
          <a:xfrm>
            <a:off x="3367179" y="2297913"/>
            <a:ext cx="551767" cy="59254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 idx="3"/>
          </p:cNvCxnSpPr>
          <p:nvPr/>
        </p:nvCxnSpPr>
        <p:spPr>
          <a:xfrm>
            <a:off x="6467913" y="3713493"/>
            <a:ext cx="1097632" cy="176242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6014" y="4680852"/>
            <a:ext cx="1195648" cy="786467"/>
          </a:xfrm>
          <a:prstGeom prst="rect">
            <a:avLst/>
          </a:prstGeom>
        </p:spPr>
      </p:pic>
      <p:sp>
        <p:nvSpPr>
          <p:cNvPr id="41" name="TextBox 40"/>
          <p:cNvSpPr txBox="1"/>
          <p:nvPr/>
        </p:nvSpPr>
        <p:spPr>
          <a:xfrm>
            <a:off x="8694127" y="4553894"/>
            <a:ext cx="1312249" cy="253916"/>
          </a:xfrm>
          <a:prstGeom prst="rect">
            <a:avLst/>
          </a:prstGeom>
          <a:noFill/>
          <a:ln w="25400">
            <a:noFill/>
          </a:ln>
        </p:spPr>
        <p:txBody>
          <a:bodyPr wrap="square" rtlCol="0">
            <a:spAutoFit/>
          </a:bodyPr>
          <a:lstStyle/>
          <a:p>
            <a:pPr algn="ctr"/>
            <a:r>
              <a:rPr lang="en-US" sz="1050" dirty="0" smtClean="0"/>
              <a:t>Accredited through</a:t>
            </a:r>
            <a:endParaRPr lang="en-US" sz="1050" dirty="0"/>
          </a:p>
        </p:txBody>
      </p:sp>
      <p:sp>
        <p:nvSpPr>
          <p:cNvPr id="2" name="TextBox 1"/>
          <p:cNvSpPr txBox="1"/>
          <p:nvPr/>
        </p:nvSpPr>
        <p:spPr>
          <a:xfrm>
            <a:off x="3023231" y="3528827"/>
            <a:ext cx="3444682" cy="369332"/>
          </a:xfrm>
          <a:prstGeom prst="rect">
            <a:avLst/>
          </a:prstGeom>
          <a:noFill/>
          <a:ln w="25400">
            <a:solidFill>
              <a:srgbClr val="FF0000"/>
            </a:solidFill>
          </a:ln>
        </p:spPr>
        <p:txBody>
          <a:bodyPr wrap="square" rtlCol="0">
            <a:spAutoFit/>
          </a:bodyPr>
          <a:lstStyle/>
          <a:p>
            <a:r>
              <a:rPr lang="en-US" dirty="0" smtClean="0"/>
              <a:t>County Veterans Advisory Board</a:t>
            </a:r>
            <a:endParaRPr lang="en-US" dirty="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50655" y="2996334"/>
            <a:ext cx="746159" cy="359262"/>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17268" y="2996334"/>
            <a:ext cx="774299" cy="496842"/>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11223" y="2996334"/>
            <a:ext cx="467330" cy="46733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0113" y="2971900"/>
            <a:ext cx="516199" cy="516199"/>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69211" y="2996334"/>
            <a:ext cx="522889" cy="491765"/>
          </a:xfrm>
          <a:prstGeom prst="rect">
            <a:avLst/>
          </a:prstGeom>
        </p:spPr>
      </p:pic>
      <p:sp>
        <p:nvSpPr>
          <p:cNvPr id="30" name="TextBox 29"/>
          <p:cNvSpPr txBox="1"/>
          <p:nvPr/>
        </p:nvSpPr>
        <p:spPr>
          <a:xfrm>
            <a:off x="7016729" y="5522171"/>
            <a:ext cx="3184284" cy="369332"/>
          </a:xfrm>
          <a:prstGeom prst="rect">
            <a:avLst/>
          </a:prstGeom>
          <a:noFill/>
          <a:ln w="25400">
            <a:solidFill>
              <a:srgbClr val="FF0000"/>
            </a:solidFill>
          </a:ln>
        </p:spPr>
        <p:txBody>
          <a:bodyPr wrap="square" rtlCol="0">
            <a:spAutoFit/>
          </a:bodyPr>
          <a:lstStyle/>
          <a:p>
            <a:r>
              <a:rPr lang="en-US" dirty="0" smtClean="0"/>
              <a:t>County Veterans Service Officer</a:t>
            </a:r>
            <a:endParaRPr lang="en-US" dirty="0"/>
          </a:p>
        </p:txBody>
      </p:sp>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436" y="4120423"/>
            <a:ext cx="6466644" cy="2714625"/>
          </a:xfrm>
          <a:prstGeom prst="rect">
            <a:avLst/>
          </a:prstGeom>
        </p:spPr>
      </p:pic>
      <p:pic>
        <p:nvPicPr>
          <p:cNvPr id="25" name="Picture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21563" y="1751851"/>
            <a:ext cx="3380976" cy="2142534"/>
          </a:xfrm>
          <a:prstGeom prst="rect">
            <a:avLst/>
          </a:prstGeom>
        </p:spPr>
      </p:pic>
    </p:spTree>
    <p:extLst>
      <p:ext uri="{BB962C8B-B14F-4D97-AF65-F5344CB8AC3E}">
        <p14:creationId xmlns:p14="http://schemas.microsoft.com/office/powerpoint/2010/main" val="22623978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395" y="4496186"/>
            <a:ext cx="3096956" cy="655281"/>
          </a:xfrm>
          <a:prstGeom prst="rect">
            <a:avLst/>
          </a:prstGeom>
        </p:spPr>
      </p:pic>
      <p:sp>
        <p:nvSpPr>
          <p:cNvPr id="7" name="TextBox 6"/>
          <p:cNvSpPr txBox="1"/>
          <p:nvPr/>
        </p:nvSpPr>
        <p:spPr>
          <a:xfrm>
            <a:off x="122512" y="151893"/>
            <a:ext cx="7604518" cy="646331"/>
          </a:xfrm>
          <a:prstGeom prst="rect">
            <a:avLst/>
          </a:prstGeom>
          <a:noFill/>
        </p:spPr>
        <p:txBody>
          <a:bodyPr wrap="none" rtlCol="0">
            <a:spAutoFit/>
          </a:bodyPr>
          <a:lstStyle/>
          <a:p>
            <a:r>
              <a:rPr lang="en-US" sz="3600" dirty="0">
                <a:solidFill>
                  <a:schemeClr val="bg1"/>
                </a:solidFill>
              </a:rPr>
              <a:t>County Veteran Service Officer Program</a:t>
            </a:r>
          </a:p>
        </p:txBody>
      </p:sp>
      <p:sp>
        <p:nvSpPr>
          <p:cNvPr id="8" name="TextBox 7"/>
          <p:cNvSpPr txBox="1"/>
          <p:nvPr/>
        </p:nvSpPr>
        <p:spPr>
          <a:xfrm>
            <a:off x="9869076" y="494045"/>
            <a:ext cx="2239716" cy="461665"/>
          </a:xfrm>
          <a:prstGeom prst="rect">
            <a:avLst/>
          </a:prstGeom>
          <a:noFill/>
        </p:spPr>
        <p:txBody>
          <a:bodyPr wrap="none" rtlCol="0">
            <a:spAutoFit/>
          </a:bodyPr>
          <a:lstStyle/>
          <a:p>
            <a:r>
              <a:rPr lang="en-US" sz="2400" dirty="0" smtClean="0">
                <a:solidFill>
                  <a:schemeClr val="bg1"/>
                </a:solidFill>
              </a:rPr>
              <a:t>Program Outline</a:t>
            </a:r>
            <a:endParaRPr lang="en-US" sz="2400" dirty="0">
              <a:solidFill>
                <a:schemeClr val="bg1"/>
              </a:solidFill>
            </a:endParaRPr>
          </a:p>
        </p:txBody>
      </p:sp>
      <p:sp>
        <p:nvSpPr>
          <p:cNvPr id="10" name="TextBox 9"/>
          <p:cNvSpPr txBox="1"/>
          <p:nvPr/>
        </p:nvSpPr>
        <p:spPr>
          <a:xfrm>
            <a:off x="622481" y="1786687"/>
            <a:ext cx="6956330" cy="2308324"/>
          </a:xfrm>
          <a:prstGeom prst="rect">
            <a:avLst/>
          </a:prstGeom>
          <a:noFill/>
          <a:ln w="25400">
            <a:solidFill>
              <a:srgbClr val="FF0000"/>
            </a:solidFill>
          </a:ln>
        </p:spPr>
        <p:txBody>
          <a:bodyPr wrap="square" rtlCol="0">
            <a:spAutoFit/>
          </a:bodyPr>
          <a:lstStyle/>
          <a:p>
            <a:pPr marL="285750" indent="-285750">
              <a:buFont typeface="Arial" panose="020B0604020202020204" pitchFamily="34" charset="0"/>
              <a:buChar char="•"/>
            </a:pPr>
            <a:r>
              <a:rPr lang="en-US" dirty="0" smtClean="0"/>
              <a:t>County Service Officer Programs were designed to aide aging Volunteer Service Officer Programs</a:t>
            </a:r>
          </a:p>
          <a:p>
            <a:pPr marL="285750" indent="-285750">
              <a:buFont typeface="Arial" panose="020B0604020202020204" pitchFamily="34" charset="0"/>
              <a:buChar char="•"/>
            </a:pPr>
            <a:r>
              <a:rPr lang="en-US" dirty="0" smtClean="0"/>
              <a:t>County Service Officer Programs create a direct approach to Claims and Service</a:t>
            </a:r>
          </a:p>
          <a:p>
            <a:pPr marL="285750" indent="-285750">
              <a:buFont typeface="Arial" panose="020B0604020202020204" pitchFamily="34" charset="0"/>
              <a:buChar char="•"/>
            </a:pPr>
            <a:r>
              <a:rPr lang="en-US" dirty="0" smtClean="0"/>
              <a:t>The program starts with a contract between the County and Washington Department of Veterans Affairs</a:t>
            </a:r>
          </a:p>
          <a:p>
            <a:pPr marL="285750" indent="-285750">
              <a:buFont typeface="Arial" panose="020B0604020202020204" pitchFamily="34" charset="0"/>
              <a:buChar char="•"/>
            </a:pPr>
            <a:r>
              <a:rPr lang="en-US" dirty="0" smtClean="0"/>
              <a:t>Then hiring a Veteran Service Officer that will be supported by WDVA</a:t>
            </a:r>
          </a:p>
          <a:p>
            <a:pPr marL="285750" indent="-285750">
              <a:buFont typeface="Arial" panose="020B0604020202020204" pitchFamily="34" charset="0"/>
              <a:buChar char="•"/>
            </a:pPr>
            <a:r>
              <a:rPr lang="en-US" dirty="0" smtClean="0"/>
              <a:t>Then getting that Service Officer Accredited through WDVA</a:t>
            </a:r>
            <a:endParaRPr lang="en-US" dirty="0"/>
          </a:p>
        </p:txBody>
      </p:sp>
      <p:sp>
        <p:nvSpPr>
          <p:cNvPr id="11" name="TextBox 10"/>
          <p:cNvSpPr txBox="1"/>
          <p:nvPr/>
        </p:nvSpPr>
        <p:spPr>
          <a:xfrm>
            <a:off x="730736" y="5152750"/>
            <a:ext cx="3096956" cy="646331"/>
          </a:xfrm>
          <a:prstGeom prst="rect">
            <a:avLst/>
          </a:prstGeom>
          <a:noFill/>
          <a:ln w="25400">
            <a:solidFill>
              <a:srgbClr val="FF0000"/>
            </a:solidFill>
          </a:ln>
        </p:spPr>
        <p:txBody>
          <a:bodyPr wrap="square" rtlCol="0">
            <a:spAutoFit/>
          </a:bodyPr>
          <a:lstStyle/>
          <a:p>
            <a:pPr algn="ctr"/>
            <a:r>
              <a:rPr lang="en-US" dirty="0" smtClean="0"/>
              <a:t>County Service Officer Program</a:t>
            </a:r>
          </a:p>
          <a:p>
            <a:pPr algn="ctr"/>
            <a:r>
              <a:rPr lang="en-US" dirty="0" smtClean="0"/>
              <a:t>(Accredited)</a:t>
            </a:r>
            <a:endParaRPr lang="en-US"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9907" y="4576886"/>
            <a:ext cx="1798055" cy="1798055"/>
          </a:xfrm>
          <a:prstGeom prst="rect">
            <a:avLst/>
          </a:prstGeom>
        </p:spPr>
      </p:pic>
      <p:cxnSp>
        <p:nvCxnSpPr>
          <p:cNvPr id="18" name="Straight Arrow Connector 17"/>
          <p:cNvCxnSpPr>
            <a:stCxn id="11" idx="3"/>
          </p:cNvCxnSpPr>
          <p:nvPr/>
        </p:nvCxnSpPr>
        <p:spPr>
          <a:xfrm flipV="1">
            <a:off x="3827692" y="5475915"/>
            <a:ext cx="653692" cy="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6248" y="4414452"/>
            <a:ext cx="2438400" cy="1876425"/>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4538" y="4354713"/>
            <a:ext cx="888414" cy="430749"/>
          </a:xfrm>
          <a:prstGeom prst="rect">
            <a:avLst/>
          </a:prstGeom>
        </p:spPr>
      </p:pic>
      <p:cxnSp>
        <p:nvCxnSpPr>
          <p:cNvPr id="37" name="Straight Arrow Connector 36"/>
          <p:cNvCxnSpPr/>
          <p:nvPr/>
        </p:nvCxnSpPr>
        <p:spPr>
          <a:xfrm flipV="1">
            <a:off x="9393234" y="5475914"/>
            <a:ext cx="653692" cy="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6911853" y="5475915"/>
            <a:ext cx="653692" cy="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8710" y="4982683"/>
            <a:ext cx="1761543" cy="986464"/>
          </a:xfrm>
          <a:prstGeom prst="rect">
            <a:avLst/>
          </a:prstGeom>
        </p:spPr>
      </p:pic>
      <p:sp>
        <p:nvSpPr>
          <p:cNvPr id="41" name="TextBox 40"/>
          <p:cNvSpPr txBox="1"/>
          <p:nvPr/>
        </p:nvSpPr>
        <p:spPr>
          <a:xfrm>
            <a:off x="9350253" y="4496186"/>
            <a:ext cx="3096956" cy="369332"/>
          </a:xfrm>
          <a:prstGeom prst="rect">
            <a:avLst/>
          </a:prstGeom>
          <a:noFill/>
          <a:ln w="25400">
            <a:noFill/>
          </a:ln>
        </p:spPr>
        <p:txBody>
          <a:bodyPr wrap="square" rtlCol="0">
            <a:spAutoFit/>
          </a:bodyPr>
          <a:lstStyle/>
          <a:p>
            <a:pPr algn="ctr"/>
            <a:r>
              <a:rPr lang="en-US" dirty="0" smtClean="0"/>
              <a:t>Accredited through</a:t>
            </a:r>
            <a:endParaRPr lang="en-US" dirty="0"/>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26201" y="1894290"/>
            <a:ext cx="3821890" cy="2149813"/>
          </a:xfrm>
          <a:prstGeom prst="rect">
            <a:avLst/>
          </a:prstGeom>
        </p:spPr>
      </p:pic>
      <p:sp>
        <p:nvSpPr>
          <p:cNvPr id="2" name="TextBox 1"/>
          <p:cNvSpPr txBox="1"/>
          <p:nvPr/>
        </p:nvSpPr>
        <p:spPr>
          <a:xfrm>
            <a:off x="6349698" y="4696671"/>
            <a:ext cx="854573" cy="369332"/>
          </a:xfrm>
          <a:prstGeom prst="rect">
            <a:avLst/>
          </a:prstGeom>
          <a:noFill/>
          <a:ln w="25400">
            <a:solidFill>
              <a:srgbClr val="FF0000"/>
            </a:solidFill>
          </a:ln>
        </p:spPr>
        <p:txBody>
          <a:bodyPr wrap="square" rtlCol="0">
            <a:spAutoFit/>
          </a:bodyPr>
          <a:lstStyle/>
          <a:p>
            <a:r>
              <a:rPr lang="en-US" dirty="0" smtClean="0"/>
              <a:t>County</a:t>
            </a:r>
            <a:endParaRPr lang="en-US" dirty="0"/>
          </a:p>
        </p:txBody>
      </p:sp>
    </p:spTree>
    <p:extLst>
      <p:ext uri="{BB962C8B-B14F-4D97-AF65-F5344CB8AC3E}">
        <p14:creationId xmlns:p14="http://schemas.microsoft.com/office/powerpoint/2010/main" val="37901235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2249"/>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383983" y="475058"/>
            <a:ext cx="2672976" cy="461665"/>
          </a:xfrm>
          <a:prstGeom prst="rect">
            <a:avLst/>
          </a:prstGeom>
          <a:noFill/>
        </p:spPr>
        <p:txBody>
          <a:bodyPr wrap="none" rtlCol="0">
            <a:spAutoFit/>
          </a:bodyPr>
          <a:lstStyle/>
          <a:p>
            <a:r>
              <a:rPr lang="en-US" sz="2400" dirty="0" smtClean="0">
                <a:solidFill>
                  <a:schemeClr val="bg1"/>
                </a:solidFill>
              </a:rPr>
              <a:t>Partnering Agencies</a:t>
            </a:r>
            <a:endParaRPr lang="en-US" sz="2400" dirty="0">
              <a:solidFill>
                <a:schemeClr val="bg1"/>
              </a:solidFill>
            </a:endParaRPr>
          </a:p>
        </p:txBody>
      </p:sp>
      <p:sp>
        <p:nvSpPr>
          <p:cNvPr id="12" name="TextBox 11"/>
          <p:cNvSpPr txBox="1"/>
          <p:nvPr/>
        </p:nvSpPr>
        <p:spPr>
          <a:xfrm>
            <a:off x="613282" y="1900399"/>
            <a:ext cx="3541407" cy="2031325"/>
          </a:xfrm>
          <a:prstGeom prst="rect">
            <a:avLst/>
          </a:prstGeom>
          <a:noFill/>
          <a:ln w="25400">
            <a:solidFill>
              <a:srgbClr val="FF0000"/>
            </a:solidFill>
          </a:ln>
        </p:spPr>
        <p:txBody>
          <a:bodyPr wrap="square" rtlCol="0">
            <a:spAutoFit/>
          </a:bodyPr>
          <a:lstStyle/>
          <a:p>
            <a:pPr marL="285750" indent="-285750">
              <a:buFont typeface="Arial" panose="020B0604020202020204" pitchFamily="34" charset="0"/>
              <a:buChar char="•"/>
            </a:pPr>
            <a:r>
              <a:rPr lang="en-US" dirty="0" smtClean="0"/>
              <a:t>By partnering </a:t>
            </a:r>
            <a:r>
              <a:rPr lang="en-US" dirty="0"/>
              <a:t>with </a:t>
            </a:r>
            <a:r>
              <a:rPr lang="en-US" dirty="0" smtClean="0"/>
              <a:t>area resources we are able to ensure sustainability for the Veteran.</a:t>
            </a:r>
          </a:p>
          <a:p>
            <a:pPr marL="285750" indent="-285750">
              <a:buFont typeface="Arial" panose="020B0604020202020204" pitchFamily="34" charset="0"/>
              <a:buChar char="•"/>
            </a:pPr>
            <a:r>
              <a:rPr lang="en-US" dirty="0" smtClean="0"/>
              <a:t>This is done by the use of Release of Information forms developed with Partners.</a:t>
            </a:r>
          </a:p>
          <a:p>
            <a:pPr marL="285750" indent="-285750">
              <a:buFont typeface="Arial" panose="020B0604020202020204" pitchFamily="34" charset="0"/>
              <a:buChar char="•"/>
            </a:pPr>
            <a:endParaRPr lang="en-US"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1676" y="2954821"/>
            <a:ext cx="1769919" cy="166456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79" y="1984332"/>
            <a:ext cx="2643705" cy="127289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5561" y="4921794"/>
            <a:ext cx="2495550" cy="183832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6700" y="2925329"/>
            <a:ext cx="1569088" cy="169405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7481" y="5102453"/>
            <a:ext cx="2604404" cy="1242692"/>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26285" y="1588005"/>
            <a:ext cx="2950783" cy="103277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01284" y="5102453"/>
            <a:ext cx="2238375" cy="1371600"/>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8071" y="4971717"/>
            <a:ext cx="1475914" cy="1475914"/>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58471" y="3463364"/>
            <a:ext cx="1524000" cy="1524000"/>
          </a:xfrm>
          <a:prstGeom prst="rect">
            <a:avLst/>
          </a:prstGeom>
        </p:spPr>
      </p:pic>
      <p:sp>
        <p:nvSpPr>
          <p:cNvPr id="17" name="TextBox 16"/>
          <p:cNvSpPr txBox="1"/>
          <p:nvPr/>
        </p:nvSpPr>
        <p:spPr>
          <a:xfrm>
            <a:off x="122512" y="151893"/>
            <a:ext cx="7604518" cy="646331"/>
          </a:xfrm>
          <a:prstGeom prst="rect">
            <a:avLst/>
          </a:prstGeom>
          <a:noFill/>
        </p:spPr>
        <p:txBody>
          <a:bodyPr wrap="none" rtlCol="0">
            <a:spAutoFit/>
          </a:bodyPr>
          <a:lstStyle/>
          <a:p>
            <a:r>
              <a:rPr lang="en-US" sz="3600" dirty="0">
                <a:solidFill>
                  <a:schemeClr val="bg1"/>
                </a:solidFill>
              </a:rPr>
              <a:t>County Veteran Service Officer Program</a:t>
            </a:r>
          </a:p>
        </p:txBody>
      </p:sp>
    </p:spTree>
    <p:extLst>
      <p:ext uri="{BB962C8B-B14F-4D97-AF65-F5344CB8AC3E}">
        <p14:creationId xmlns:p14="http://schemas.microsoft.com/office/powerpoint/2010/main" val="1588840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8203"/>
          <a:stretch/>
        </p:blipFill>
        <p:spPr>
          <a:xfrm>
            <a:off x="2073213" y="1891313"/>
            <a:ext cx="7200183" cy="4388717"/>
          </a:xfrm>
          <a:prstGeom prst="rect">
            <a:avLst/>
          </a:prstGeom>
        </p:spPr>
      </p:pic>
      <p:sp>
        <p:nvSpPr>
          <p:cNvPr id="8" name="TextBox 7"/>
          <p:cNvSpPr txBox="1"/>
          <p:nvPr/>
        </p:nvSpPr>
        <p:spPr>
          <a:xfrm>
            <a:off x="10514672" y="475058"/>
            <a:ext cx="1441164" cy="461665"/>
          </a:xfrm>
          <a:prstGeom prst="rect">
            <a:avLst/>
          </a:prstGeom>
          <a:noFill/>
        </p:spPr>
        <p:txBody>
          <a:bodyPr wrap="none" rtlCol="0">
            <a:spAutoFit/>
          </a:bodyPr>
          <a:lstStyle/>
          <a:p>
            <a:r>
              <a:rPr lang="en-US" sz="2400" dirty="0" smtClean="0">
                <a:solidFill>
                  <a:schemeClr val="bg1"/>
                </a:solidFill>
              </a:rPr>
              <a:t>Questions</a:t>
            </a:r>
            <a:endParaRPr lang="en-US" sz="2400" dirty="0">
              <a:solidFill>
                <a:schemeClr val="bg1"/>
              </a:solidFill>
            </a:endParaRPr>
          </a:p>
        </p:txBody>
      </p:sp>
      <p:sp>
        <p:nvSpPr>
          <p:cNvPr id="7" name="TextBox 6"/>
          <p:cNvSpPr txBox="1"/>
          <p:nvPr/>
        </p:nvSpPr>
        <p:spPr>
          <a:xfrm>
            <a:off x="122512" y="151893"/>
            <a:ext cx="7604518" cy="646331"/>
          </a:xfrm>
          <a:prstGeom prst="rect">
            <a:avLst/>
          </a:prstGeom>
          <a:noFill/>
        </p:spPr>
        <p:txBody>
          <a:bodyPr wrap="none" rtlCol="0">
            <a:spAutoFit/>
          </a:bodyPr>
          <a:lstStyle/>
          <a:p>
            <a:r>
              <a:rPr lang="en-US" sz="3600" dirty="0">
                <a:solidFill>
                  <a:schemeClr val="bg1"/>
                </a:solidFill>
              </a:rPr>
              <a:t>County Veteran Service Officer Program</a:t>
            </a:r>
          </a:p>
        </p:txBody>
      </p:sp>
    </p:spTree>
    <p:extLst>
      <p:ext uri="{BB962C8B-B14F-4D97-AF65-F5344CB8AC3E}">
        <p14:creationId xmlns:p14="http://schemas.microsoft.com/office/powerpoint/2010/main" val="6253624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247</Words>
  <Application>Microsoft Office PowerPoint</Application>
  <PresentationFormat>Widescreen</PresentationFormat>
  <Paragraphs>74</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fritts</dc:creator>
  <cp:lastModifiedBy>Rhault, Melissa (DVA)</cp:lastModifiedBy>
  <cp:revision>21</cp:revision>
  <dcterms:created xsi:type="dcterms:W3CDTF">2018-02-23T21:38:37Z</dcterms:created>
  <dcterms:modified xsi:type="dcterms:W3CDTF">2019-07-03T20:55:56Z</dcterms:modified>
</cp:coreProperties>
</file>