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6" r:id="rId2"/>
    <p:sldId id="257" r:id="rId3"/>
    <p:sldId id="314" r:id="rId4"/>
    <p:sldId id="286" r:id="rId5"/>
    <p:sldId id="325" r:id="rId6"/>
    <p:sldId id="289" r:id="rId7"/>
    <p:sldId id="298" r:id="rId8"/>
    <p:sldId id="308" r:id="rId9"/>
    <p:sldId id="280" r:id="rId10"/>
    <p:sldId id="270" r:id="rId11"/>
    <p:sldId id="296" r:id="rId12"/>
    <p:sldId id="300" r:id="rId13"/>
    <p:sldId id="315" r:id="rId14"/>
    <p:sldId id="304" r:id="rId15"/>
    <p:sldId id="324" r:id="rId16"/>
    <p:sldId id="277"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23F60E"/>
    <a:srgbClr val="6600FF"/>
    <a:srgbClr val="CCCCFF"/>
    <a:srgbClr val="FF6699"/>
    <a:srgbClr val="CCECFF"/>
    <a:srgbClr val="D2000B"/>
    <a:srgbClr val="9600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32" autoAdjust="0"/>
  </p:normalViewPr>
  <p:slideViewPr>
    <p:cSldViewPr>
      <p:cViewPr varScale="1">
        <p:scale>
          <a:sx n="94" d="100"/>
          <a:sy n="94" d="100"/>
        </p:scale>
        <p:origin x="201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995"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Veteran%20Affairs\Prison%20Demographic%20Graphs%20and%20Charts%20(July%2020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Veteran%20Affairs\Prison%20Demographic%20Graphs%20and%20Charts%20(July%20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Veteran%20Affairs\Prison%20Demographic%20Graphs%20and%20Charts%20(July%2020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dPt>
            <c:idx val="0"/>
            <c:bubble3D val="0"/>
            <c:explosion val="313"/>
            <c:spPr>
              <a:solidFill>
                <a:srgbClr val="FFC000"/>
              </a:solidFill>
              <a:ln>
                <a:noFill/>
              </a:ln>
              <a:effectLst>
                <a:outerShdw blurRad="254000" sx="102000" sy="102000" algn="ctr" rotWithShape="0">
                  <a:prstClr val="black">
                    <a:alpha val="20000"/>
                  </a:prstClr>
                </a:outerShdw>
              </a:effectLst>
            </c:spPr>
          </c:dPt>
          <c:dPt>
            <c:idx val="1"/>
            <c:bubble3D val="0"/>
            <c:spPr>
              <a:solidFill>
                <a:srgbClr val="7030A0"/>
              </a:solidFill>
              <a:ln>
                <a:noFill/>
              </a:ln>
              <a:effectLst>
                <a:outerShdw blurRad="254000" sx="102000" sy="102000" algn="ctr" rotWithShape="0">
                  <a:prstClr val="black">
                    <a:alpha val="20000"/>
                  </a:prstClr>
                </a:outerShdw>
              </a:effectLst>
            </c:spPr>
          </c:dPt>
          <c:dLbls>
            <c:dLbl>
              <c:idx val="0"/>
              <c:layout>
                <c:manualLayout>
                  <c:x val="0.12359106153397501"/>
                  <c:y val="-0.3015616797900260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0.1228453018601024"/>
                      <c:h val="0.15026870078740157"/>
                    </c:manualLayout>
                  </c15:layout>
                </c:ext>
              </c:extLst>
            </c:dLbl>
            <c:dLbl>
              <c:idx val="1"/>
              <c:layout>
                <c:manualLayout>
                  <c:x val="5.4685987777907299E-2"/>
                  <c:y val="0.102891732283465"/>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Gender!$A$1:$A$2</c:f>
              <c:strCache>
                <c:ptCount val="2"/>
                <c:pt idx="0">
                  <c:v>Male</c:v>
                </c:pt>
                <c:pt idx="1">
                  <c:v>Female</c:v>
                </c:pt>
              </c:strCache>
            </c:strRef>
          </c:cat>
          <c:val>
            <c:numRef>
              <c:f>Gender!$B$1:$B$2</c:f>
              <c:numCache>
                <c:formatCode>General</c:formatCode>
                <c:ptCount val="2"/>
                <c:pt idx="0">
                  <c:v>92</c:v>
                </c:pt>
                <c:pt idx="1">
                  <c:v>8</c:v>
                </c:pt>
              </c:numCache>
            </c:numRef>
          </c:val>
        </c:ser>
        <c:dLbls>
          <c:dLblPos val="outEnd"/>
          <c:showLegendKey val="0"/>
          <c:showVal val="0"/>
          <c:showCatName val="0"/>
          <c:showSerName val="0"/>
          <c:showPercent val="1"/>
          <c:showBubbleSize val="0"/>
          <c:showLeaderLines val="1"/>
        </c:dLbls>
        <c:firstSliceAng val="60"/>
      </c:pieChart>
      <c:spPr>
        <a:noFill/>
        <a:ln>
          <a:noFill/>
        </a:ln>
        <a:effectLst/>
      </c:spPr>
    </c:plotArea>
    <c:legend>
      <c:legendPos val="r"/>
      <c:layout>
        <c:manualLayout>
          <c:xMode val="edge"/>
          <c:yMode val="edge"/>
          <c:x val="0.69418407503720503"/>
          <c:y val="0.49913123359580103"/>
          <c:w val="0.24431219648268601"/>
          <c:h val="0.22275820209973701"/>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mn-cs"/>
            </a:defRPr>
          </a:pPr>
          <a:endParaRPr lang="en-US"/>
        </a:p>
      </c:txPr>
    </c:legend>
    <c:plotVisOnly val="1"/>
    <c:dispBlanksAs val="gap"/>
    <c:showDLblsOverMax val="0"/>
  </c:chart>
  <c:spPr>
    <a:noFill/>
    <a:ln w="19050"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78676451851301"/>
          <c:y val="0.26836981791237102"/>
          <c:w val="0.38860258092738398"/>
          <c:h val="0.64767096821230696"/>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Pt>
            <c:idx val="5"/>
            <c:bubble3D val="0"/>
            <c:spPr>
              <a:solidFill>
                <a:schemeClr val="accent6"/>
              </a:solidFill>
              <a:ln>
                <a:noFill/>
              </a:ln>
              <a:effectLst>
                <a:outerShdw blurRad="254000" sx="102000" sy="102000" algn="ctr" rotWithShape="0">
                  <a:prstClr val="black">
                    <a:alpha val="20000"/>
                  </a:prstClr>
                </a:outerShdw>
              </a:effectLst>
            </c:spPr>
          </c:dPt>
          <c:dLbls>
            <c:dLbl>
              <c:idx val="0"/>
              <c:layout>
                <c:manualLayout>
                  <c:x val="-9.5469255663430494E-2"/>
                  <c:y val="-0.151741323254069"/>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9.0614886731391606E-2"/>
                  <c:y val="5.2238816202220401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7.6806946461789399E-2"/>
                  <c:y val="-2.8261454197801201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5.1779935275080909E-2"/>
                      <c:h val="5.2238816202220435E-2"/>
                    </c:manualLayout>
                  </c15:layout>
                </c:ext>
              </c:extLst>
            </c:dLbl>
            <c:dLbl>
              <c:idx val="3"/>
              <c:layout>
                <c:manualLayout>
                  <c:x val="-9.9676375404530698E-2"/>
                  <c:y val="-6.26726725962065E-2"/>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7.51079173355758E-2"/>
                  <c:y val="-0.10033162932025499"/>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5.0161812297734629E-2"/>
                      <c:h val="7.4626880288886338E-2"/>
                    </c:manualLayout>
                  </c15:layout>
                </c:ext>
              </c:extLst>
            </c:dLbl>
            <c:dLbl>
              <c:idx val="5"/>
              <c:layout>
                <c:manualLayout>
                  <c:x val="-5.5555555555555497E-3"/>
                  <c:y val="-0.115740740740741"/>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28575">
                  <a:solidFill>
                    <a:schemeClr val="tx1"/>
                  </a:solidFill>
                </a:ln>
                <a:effectLst/>
              </c:spPr>
            </c:leaderLines>
            <c:extLst>
              <c:ext xmlns:c15="http://schemas.microsoft.com/office/drawing/2012/chart" uri="{CE6537A1-D6FC-4f65-9D91-7224C49458BB}"/>
            </c:extLst>
          </c:dLbls>
          <c:cat>
            <c:strRef>
              <c:f>Race!$A$1:$A$6</c:f>
              <c:strCache>
                <c:ptCount val="6"/>
                <c:pt idx="0">
                  <c:v>Caucasian</c:v>
                </c:pt>
                <c:pt idx="1">
                  <c:v>African American</c:v>
                </c:pt>
                <c:pt idx="2">
                  <c:v>American Indian/Alaska Native</c:v>
                </c:pt>
                <c:pt idx="3">
                  <c:v>Asian/Pacific Islander</c:v>
                </c:pt>
                <c:pt idx="4">
                  <c:v>Other</c:v>
                </c:pt>
                <c:pt idx="5">
                  <c:v>Unknown</c:v>
                </c:pt>
              </c:strCache>
            </c:strRef>
          </c:cat>
          <c:val>
            <c:numRef>
              <c:f>Race!$B$1:$B$6</c:f>
              <c:numCache>
                <c:formatCode>General</c:formatCode>
                <c:ptCount val="6"/>
                <c:pt idx="0">
                  <c:v>71</c:v>
                </c:pt>
                <c:pt idx="1">
                  <c:v>18.5</c:v>
                </c:pt>
                <c:pt idx="2">
                  <c:v>4.8</c:v>
                </c:pt>
                <c:pt idx="3">
                  <c:v>4</c:v>
                </c:pt>
                <c:pt idx="4">
                  <c:v>0.9</c:v>
                </c:pt>
                <c:pt idx="5">
                  <c:v>0.8</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61245954692557"/>
          <c:y val="0.32903990461861998"/>
          <c:w val="0.42742718446601902"/>
          <c:h val="0.5967825433428419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dLbls>
          <c:dLblPos val="outEnd"/>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69044555633004301"/>
          <c:y val="0.27413123359580099"/>
          <c:w val="0.24431219648268601"/>
          <c:h val="0.22275820209973701"/>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mn-cs"/>
            </a:defRPr>
          </a:pPr>
          <a:endParaRPr lang="en-US"/>
        </a:p>
      </c:txPr>
    </c:legend>
    <c:plotVisOnly val="1"/>
    <c:dispBlanksAs val="gap"/>
    <c:showDLblsOverMax val="0"/>
  </c:chart>
  <c:spPr>
    <a:noFill/>
    <a:ln w="19050"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w="28575">
              <a:solidFill>
                <a:schemeClr val="bg1"/>
              </a:solidFill>
            </a:ln>
          </c:spPr>
          <c:dPt>
            <c:idx val="0"/>
            <c:bubble3D val="0"/>
            <c:spPr>
              <a:solidFill>
                <a:srgbClr val="FFFF00"/>
              </a:solidFill>
              <a:ln w="28575">
                <a:solidFill>
                  <a:schemeClr val="bg1"/>
                </a:solidFill>
              </a:ln>
              <a:effectLst>
                <a:outerShdw blurRad="57150" dist="19050" dir="5400000" algn="ctr" rotWithShape="0">
                  <a:srgbClr val="000000">
                    <a:alpha val="63000"/>
                  </a:srgbClr>
                </a:outerShdw>
              </a:effectLst>
            </c:spPr>
          </c:dPt>
          <c:dPt>
            <c:idx val="1"/>
            <c:bubble3D val="0"/>
            <c:spPr>
              <a:solidFill>
                <a:srgbClr val="0066FF"/>
              </a:solidFill>
              <a:ln w="28575">
                <a:solidFill>
                  <a:schemeClr val="bg1"/>
                </a:solidFill>
              </a:ln>
              <a:effectLst>
                <a:outerShdw blurRad="57150" dist="19050" dir="5400000" algn="ctr" rotWithShape="0">
                  <a:srgbClr val="000000">
                    <a:alpha val="63000"/>
                  </a:srgbClr>
                </a:outerShdw>
              </a:effectLst>
            </c:spPr>
          </c:dPt>
          <c:dLbls>
            <c:dLbl>
              <c:idx val="0"/>
              <c:layout>
                <c:manualLayout>
                  <c:x val="-5.2874286332765107E-2"/>
                  <c:y val="9.8230351414406517E-2"/>
                </c:manualLayout>
              </c:layout>
              <c:tx>
                <c:rich>
                  <a:bodyPr rot="0" spcFirstLastPara="1" vertOverflow="ellipsis" vert="horz" wrap="square" lIns="38100" tIns="19050" rIns="38100" bIns="19050" anchor="ctr" anchorCtr="1">
                    <a:noAutofit/>
                  </a:bodyPr>
                  <a:lstStyle/>
                  <a:p>
                    <a:pPr>
                      <a:defRPr sz="24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fld id="{D5034060-FDFB-4948-A1B8-90F6D58DE62C}" type="PERCENTAGE">
                      <a:rPr lang="en-US" sz="2400" b="1" i="0" u="none" strike="noStrike" kern="1200" baseline="0">
                        <a:solidFill>
                          <a:schemeClr val="bg1"/>
                        </a:solidFill>
                        <a:latin typeface="Times New Roman" panose="02020603050405020304" pitchFamily="18" charset="0"/>
                        <a:ea typeface="+mn-ea"/>
                        <a:cs typeface="Times New Roman" panose="02020603050405020304" pitchFamily="18" charset="0"/>
                      </a:rPr>
                      <a:pPr>
                        <a:defRPr sz="2400" b="1">
                          <a:latin typeface="Times New Roman" panose="02020603050405020304" pitchFamily="18" charset="0"/>
                          <a:cs typeface="Times New Roman" panose="02020603050405020304" pitchFamily="18" charset="0"/>
                        </a:defRPr>
                      </a:pPr>
                      <a:t>[PERCENTAGE]</a:t>
                    </a:fld>
                    <a:endParaRPr lang="en-US"/>
                  </a:p>
                </c:rich>
              </c:tx>
              <c:spPr>
                <a:noFill/>
                <a:ln>
                  <a:noFill/>
                </a:ln>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0.11031699382647592"/>
                      <c:h val="7.6817048812294675E-2"/>
                    </c:manualLayout>
                  </c15:layout>
                  <c15:dlblFieldTable/>
                  <c15:showDataLabelsRange val="0"/>
                </c:ext>
              </c:extLst>
            </c:dLbl>
            <c:dLbl>
              <c:idx val="1"/>
              <c:layout>
                <c:manualLayout>
                  <c:x val="8.3243685861393635E-2"/>
                  <c:y val="-0.30332897665730824"/>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lt1">
                            <a:lumMod val="85000"/>
                          </a:schemeClr>
                        </a:solidFill>
                        <a:latin typeface="+mn-lt"/>
                        <a:ea typeface="+mn-ea"/>
                        <a:cs typeface="+mn-cs"/>
                      </a:defRPr>
                    </a:pPr>
                    <a:fld id="{8AB956AB-B232-40CC-B36C-1E0DADB8D94C}" type="PERCENTAGE">
                      <a:rPr lang="en-US" sz="2400" b="1">
                        <a:solidFill>
                          <a:schemeClr val="bg1"/>
                        </a:solidFill>
                        <a:latin typeface="Times New Roman" panose="02020603050405020304" pitchFamily="18" charset="0"/>
                        <a:cs typeface="Times New Roman" panose="02020603050405020304" pitchFamily="18" charset="0"/>
                      </a:rPr>
                      <a:pPr>
                        <a:defRPr sz="2400"/>
                      </a:pPr>
                      <a:t>[PERCENTAGE]</a:t>
                    </a:fld>
                    <a:endParaRPr lang="en-US"/>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lt1">
                          <a:lumMod val="85000"/>
                        </a:schemeClr>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0.11392854119041572"/>
                      <c:h val="9.2201695941853415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Sheet1!$A$1:$A$2</c:f>
              <c:strCache>
                <c:ptCount val="2"/>
                <c:pt idx="0">
                  <c:v>Veterans</c:v>
                </c:pt>
                <c:pt idx="1">
                  <c:v>Non-veterans</c:v>
                </c:pt>
              </c:strCache>
            </c:strRef>
          </c:cat>
          <c:val>
            <c:numRef>
              <c:f>Sheet1!$B$1:$B$2</c:f>
              <c:numCache>
                <c:formatCode>General</c:formatCode>
                <c:ptCount val="2"/>
                <c:pt idx="0">
                  <c:v>7</c:v>
                </c:pt>
                <c:pt idx="1">
                  <c:v>93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20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1"/>
        <c:txPr>
          <a:bodyPr rot="0" spcFirstLastPara="1" vertOverflow="ellipsis" vert="horz" wrap="square" anchor="ctr" anchorCtr="1"/>
          <a:lstStyle/>
          <a:p>
            <a:pPr>
              <a:defRPr sz="2000" b="1"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legendEntry>
      <c:layout>
        <c:manualLayout>
          <c:xMode val="edge"/>
          <c:yMode val="edge"/>
          <c:x val="0.72991311849907647"/>
          <c:y val="4.0212773403324582E-2"/>
          <c:w val="0.25789843977836102"/>
          <c:h val="0.2527970926711083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noFill/>
    <a:ln>
      <a:solidFill>
        <a:schemeClr val="bg1">
          <a:alpha val="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C45AAF3-104B-4A88-B690-3956E2B2F79B}" type="slidenum">
              <a:rPr lang="en-US" smtClean="0"/>
              <a:t>‹#›</a:t>
            </a:fld>
            <a:endParaRPr lang="en-US"/>
          </a:p>
        </p:txBody>
      </p:sp>
    </p:spTree>
    <p:extLst>
      <p:ext uri="{BB962C8B-B14F-4D97-AF65-F5344CB8AC3E}">
        <p14:creationId xmlns:p14="http://schemas.microsoft.com/office/powerpoint/2010/main" val="3491512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5FDEF8-A4BB-4D68-8889-AB16C1A51C6E}" type="datetimeFigureOut">
              <a:rPr lang="en-US" smtClean="0"/>
              <a:t>7/5/2019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780D63A-96A9-4E30-8666-39D507C89243}" type="slidenum">
              <a:rPr lang="en-US" smtClean="0"/>
              <a:t>‹#›</a:t>
            </a:fld>
            <a:endParaRPr lang="en-US"/>
          </a:p>
        </p:txBody>
      </p:sp>
    </p:spTree>
    <p:extLst>
      <p:ext uri="{BB962C8B-B14F-4D97-AF65-F5344CB8AC3E}">
        <p14:creationId xmlns:p14="http://schemas.microsoft.com/office/powerpoint/2010/main" val="185976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220788" y="236538"/>
            <a:ext cx="4725987" cy="3544887"/>
          </a:xfrm>
          <a:ln/>
        </p:spPr>
      </p:sp>
      <p:sp>
        <p:nvSpPr>
          <p:cNvPr id="1095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smtClean="0"/>
              <a:t>The take-home message of this slide is that the concentration of mental illness in prisons is SIGNIFICANTLY HIGHER than in the general population. Prisons have come to be known as “the new asylums” in that more folks are receiving treatment for major mental disorders within correctional facilities than through providers in the community and this significantly taxes our already limited resources. It may be helpful to point out that the structure and routine of prisons can often mask some of the more overt symptomatology that would be more readily manifest in the community, where a greater number of stressors and destabilizers might be present. </a:t>
            </a:r>
          </a:p>
          <a:p>
            <a:r>
              <a:rPr lang="en-US" altLang="en-US" smtClean="0"/>
              <a:t>It is also important to lay the groundwork for the next slide, which points out that although there may be a greater concentration of the mentally ill in prisons, it does not translate into an increased risk for violence with this population and in fact makes these inmates more likely to be the victims of crime or predation due to their level of impairment, degree of distress, and/or lack of organization. </a:t>
            </a:r>
          </a:p>
        </p:txBody>
      </p:sp>
      <p:sp>
        <p:nvSpPr>
          <p:cNvPr id="5" name="Date Placeholder 4"/>
          <p:cNvSpPr>
            <a:spLocks noGrp="1"/>
          </p:cNvSpPr>
          <p:nvPr>
            <p:ph type="dt" sz="quarter" idx="1"/>
          </p:nvPr>
        </p:nvSpPr>
        <p:spPr/>
        <p:txBody>
          <a:bodyPr/>
          <a:lstStyle/>
          <a:p>
            <a:pPr>
              <a:defRPr/>
            </a:pPr>
            <a:fld id="{33C3B029-8A25-4EF7-ADB1-4228E4295384}" type="datetime1">
              <a:rPr lang="en-US" smtClean="0"/>
              <a:pPr>
                <a:defRPr/>
              </a:pPr>
              <a:t>7/5/2019</a:t>
            </a:fld>
            <a:endParaRPr lang="en-US"/>
          </a:p>
        </p:txBody>
      </p:sp>
      <p:sp>
        <p:nvSpPr>
          <p:cNvPr id="7" name="Slide Number Placeholder 6"/>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ea typeface="Osaka" pitchFamily="64" charset="-128"/>
              </a:defRPr>
            </a:lvl1pPr>
            <a:lvl2pPr marL="757066" indent="-291179" eaLnBrk="0" hangingPunct="0">
              <a:defRPr sz="2400">
                <a:solidFill>
                  <a:schemeClr val="tx1"/>
                </a:solidFill>
                <a:latin typeface="Times New Roman" panose="02020603050405020304" pitchFamily="18" charset="0"/>
                <a:ea typeface="Osaka" pitchFamily="64" charset="-128"/>
              </a:defRPr>
            </a:lvl2pPr>
            <a:lvl3pPr marL="1164717" indent="-232943" eaLnBrk="0" hangingPunct="0">
              <a:defRPr sz="2400">
                <a:solidFill>
                  <a:schemeClr val="tx1"/>
                </a:solidFill>
                <a:latin typeface="Times New Roman" panose="02020603050405020304" pitchFamily="18" charset="0"/>
                <a:ea typeface="Osaka" pitchFamily="64" charset="-128"/>
              </a:defRPr>
            </a:lvl3pPr>
            <a:lvl4pPr marL="1630604" indent="-232943" eaLnBrk="0" hangingPunct="0">
              <a:defRPr sz="2400">
                <a:solidFill>
                  <a:schemeClr val="tx1"/>
                </a:solidFill>
                <a:latin typeface="Times New Roman" panose="02020603050405020304" pitchFamily="18" charset="0"/>
                <a:ea typeface="Osaka" pitchFamily="64" charset="-128"/>
              </a:defRPr>
            </a:lvl4pPr>
            <a:lvl5pPr marL="2096491" indent="-232943" eaLnBrk="0" hangingPunct="0">
              <a:defRPr sz="2400">
                <a:solidFill>
                  <a:schemeClr val="tx1"/>
                </a:solidFill>
                <a:latin typeface="Times New Roman" panose="02020603050405020304" pitchFamily="18" charset="0"/>
                <a:ea typeface="Osaka" pitchFamily="64" charset="-128"/>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ea typeface="Osaka" pitchFamily="64" charset="-128"/>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ea typeface="Osaka" pitchFamily="64" charset="-128"/>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ea typeface="Osaka" pitchFamily="64" charset="-128"/>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ea typeface="Osaka" pitchFamily="64" charset="-128"/>
              </a:defRPr>
            </a:lvl9pPr>
          </a:lstStyle>
          <a:p>
            <a:pPr eaLnBrk="1" hangingPunct="1"/>
            <a:fld id="{DC74B69D-0B7C-4094-8F86-F93DB11197F4}" type="slidenum">
              <a:rPr lang="en-US" altLang="en-US" sz="1200"/>
              <a:pPr eaLnBrk="1" hangingPunct="1"/>
              <a:t>9</a:t>
            </a:fld>
            <a:endParaRPr lang="en-US" altLang="en-US" sz="1200"/>
          </a:p>
        </p:txBody>
      </p:sp>
    </p:spTree>
    <p:extLst>
      <p:ext uri="{BB962C8B-B14F-4D97-AF65-F5344CB8AC3E}">
        <p14:creationId xmlns:p14="http://schemas.microsoft.com/office/powerpoint/2010/main" val="2038163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7351EDD-97AD-4955-A0D2-8211A7FE2A4D}" type="slidenum">
              <a:rPr lang="en-US" altLang="en-US" smtClean="0"/>
              <a:pPr>
                <a:defRPr/>
              </a:pPr>
              <a:t>‹#›</a:t>
            </a:fld>
            <a:endParaRPr lang="en-US" altLang="en-US"/>
          </a:p>
        </p:txBody>
      </p:sp>
    </p:spTree>
    <p:extLst>
      <p:ext uri="{BB962C8B-B14F-4D97-AF65-F5344CB8AC3E}">
        <p14:creationId xmlns:p14="http://schemas.microsoft.com/office/powerpoint/2010/main" val="3687013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B60FFB1-A422-414F-9586-A553F63BA6E6}" type="slidenum">
              <a:rPr lang="en-US" altLang="en-US" smtClean="0"/>
              <a:pPr>
                <a:defRPr/>
              </a:pPr>
              <a:t>‹#›</a:t>
            </a:fld>
            <a:endParaRPr lang="en-US" altLang="en-US"/>
          </a:p>
        </p:txBody>
      </p:sp>
    </p:spTree>
    <p:extLst>
      <p:ext uri="{BB962C8B-B14F-4D97-AF65-F5344CB8AC3E}">
        <p14:creationId xmlns:p14="http://schemas.microsoft.com/office/powerpoint/2010/main" val="82142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B60FFB1-A422-414F-9586-A553F63BA6E6}" type="slidenum">
              <a:rPr lang="en-US" altLang="en-US" smtClean="0"/>
              <a:pPr>
                <a:defRPr/>
              </a:pPr>
              <a:t>‹#›</a:t>
            </a:fld>
            <a:endParaRPr lang="en-US" altLang="en-US"/>
          </a:p>
        </p:txBody>
      </p:sp>
    </p:spTree>
    <p:extLst>
      <p:ext uri="{BB962C8B-B14F-4D97-AF65-F5344CB8AC3E}">
        <p14:creationId xmlns:p14="http://schemas.microsoft.com/office/powerpoint/2010/main" val="3593306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B60FFB1-A422-414F-9586-A553F63BA6E6}" type="slidenum">
              <a:rPr lang="en-US" altLang="en-US" smtClean="0"/>
              <a:pPr>
                <a:defRPr/>
              </a:pPr>
              <a:t>‹#›</a:t>
            </a:fld>
            <a:endParaRPr lang="en-US" alt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3161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B60FFB1-A422-414F-9586-A553F63BA6E6}" type="slidenum">
              <a:rPr lang="en-US" altLang="en-US" smtClean="0"/>
              <a:pPr>
                <a:defRPr/>
              </a:pPr>
              <a:t>‹#›</a:t>
            </a:fld>
            <a:endParaRPr lang="en-US" altLang="en-US"/>
          </a:p>
        </p:txBody>
      </p:sp>
    </p:spTree>
    <p:extLst>
      <p:ext uri="{BB962C8B-B14F-4D97-AF65-F5344CB8AC3E}">
        <p14:creationId xmlns:p14="http://schemas.microsoft.com/office/powerpoint/2010/main" val="2106766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5B60FFB1-A422-414F-9586-A553F63BA6E6}" type="slidenum">
              <a:rPr lang="en-US" altLang="en-US" smtClean="0"/>
              <a:pPr>
                <a:defRPr/>
              </a:pPr>
              <a:t>‹#›</a:t>
            </a:fld>
            <a:endParaRPr lang="en-US" altLang="en-US"/>
          </a:p>
        </p:txBody>
      </p:sp>
    </p:spTree>
    <p:extLst>
      <p:ext uri="{BB962C8B-B14F-4D97-AF65-F5344CB8AC3E}">
        <p14:creationId xmlns:p14="http://schemas.microsoft.com/office/powerpoint/2010/main" val="2472686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5B60FFB1-A422-414F-9586-A553F63BA6E6}" type="slidenum">
              <a:rPr lang="en-US" altLang="en-US" smtClean="0"/>
              <a:pPr>
                <a:defRPr/>
              </a:pPr>
              <a:t>‹#›</a:t>
            </a:fld>
            <a:endParaRPr lang="en-US" altLang="en-US"/>
          </a:p>
        </p:txBody>
      </p:sp>
    </p:spTree>
    <p:extLst>
      <p:ext uri="{BB962C8B-B14F-4D97-AF65-F5344CB8AC3E}">
        <p14:creationId xmlns:p14="http://schemas.microsoft.com/office/powerpoint/2010/main" val="146355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4366C97-8E92-4FC7-A74F-86428559C29F}" type="slidenum">
              <a:rPr lang="en-US" altLang="en-US" smtClean="0"/>
              <a:pPr>
                <a:defRPr/>
              </a:pPr>
              <a:t>‹#›</a:t>
            </a:fld>
            <a:endParaRPr lang="en-US" altLang="en-US"/>
          </a:p>
        </p:txBody>
      </p:sp>
    </p:spTree>
    <p:extLst>
      <p:ext uri="{BB962C8B-B14F-4D97-AF65-F5344CB8AC3E}">
        <p14:creationId xmlns:p14="http://schemas.microsoft.com/office/powerpoint/2010/main" val="3934714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7D4F2E0-4082-4308-AFC7-85FD9E69ADBB}" type="slidenum">
              <a:rPr lang="en-US" altLang="en-US" smtClean="0"/>
              <a:pPr>
                <a:defRPr/>
              </a:pPr>
              <a:t>‹#›</a:t>
            </a:fld>
            <a:endParaRPr lang="en-US" altLang="en-US"/>
          </a:p>
        </p:txBody>
      </p:sp>
    </p:spTree>
    <p:extLst>
      <p:ext uri="{BB962C8B-B14F-4D97-AF65-F5344CB8AC3E}">
        <p14:creationId xmlns:p14="http://schemas.microsoft.com/office/powerpoint/2010/main" val="4039317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453453-4006-42B4-A4BA-C6653C351B62}" type="slidenum">
              <a:rPr lang="en-US" altLang="en-US" smtClean="0"/>
              <a:pPr>
                <a:defRPr/>
              </a:pPr>
              <a:t>‹#›</a:t>
            </a:fld>
            <a:endParaRPr lang="en-US" altLang="en-US"/>
          </a:p>
        </p:txBody>
      </p:sp>
    </p:spTree>
    <p:extLst>
      <p:ext uri="{BB962C8B-B14F-4D97-AF65-F5344CB8AC3E}">
        <p14:creationId xmlns:p14="http://schemas.microsoft.com/office/powerpoint/2010/main" val="13243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520B9FB-CC02-4D6F-B1F5-17BA973F3FBA}" type="slidenum">
              <a:rPr lang="en-US" altLang="en-US" smtClean="0"/>
              <a:pPr>
                <a:defRPr/>
              </a:pPr>
              <a:t>‹#›</a:t>
            </a:fld>
            <a:endParaRPr lang="en-US" altLang="en-US"/>
          </a:p>
        </p:txBody>
      </p:sp>
    </p:spTree>
    <p:extLst>
      <p:ext uri="{BB962C8B-B14F-4D97-AF65-F5344CB8AC3E}">
        <p14:creationId xmlns:p14="http://schemas.microsoft.com/office/powerpoint/2010/main" val="267620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0DE868E-DC73-4824-920D-5D78EADF2623}" type="slidenum">
              <a:rPr lang="en-US" altLang="en-US" smtClean="0"/>
              <a:pPr>
                <a:defRPr/>
              </a:pPr>
              <a:t>‹#›</a:t>
            </a:fld>
            <a:endParaRPr lang="en-US" altLang="en-US"/>
          </a:p>
        </p:txBody>
      </p:sp>
    </p:spTree>
    <p:extLst>
      <p:ext uri="{BB962C8B-B14F-4D97-AF65-F5344CB8AC3E}">
        <p14:creationId xmlns:p14="http://schemas.microsoft.com/office/powerpoint/2010/main" val="1516399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F908C8F4-D910-4E6F-A86A-BB767CCD229D}" type="slidenum">
              <a:rPr lang="en-US" altLang="en-US" smtClean="0"/>
              <a:pPr>
                <a:defRPr/>
              </a:pPr>
              <a:t>‹#›</a:t>
            </a:fld>
            <a:endParaRPr lang="en-US" altLang="en-US"/>
          </a:p>
        </p:txBody>
      </p:sp>
    </p:spTree>
    <p:extLst>
      <p:ext uri="{BB962C8B-B14F-4D97-AF65-F5344CB8AC3E}">
        <p14:creationId xmlns:p14="http://schemas.microsoft.com/office/powerpoint/2010/main" val="285762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36AB3F24-74C3-4EE9-A204-CF1E7809E0CA}" type="slidenum">
              <a:rPr lang="en-US" altLang="en-US" smtClean="0"/>
              <a:pPr>
                <a:defRPr/>
              </a:pPr>
              <a:t>‹#›</a:t>
            </a:fld>
            <a:endParaRPr lang="en-US" altLang="en-US"/>
          </a:p>
        </p:txBody>
      </p:sp>
    </p:spTree>
    <p:extLst>
      <p:ext uri="{BB962C8B-B14F-4D97-AF65-F5344CB8AC3E}">
        <p14:creationId xmlns:p14="http://schemas.microsoft.com/office/powerpoint/2010/main" val="335647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3AC68501-8D7C-4A71-9EF2-59F36D4725AE}" type="slidenum">
              <a:rPr lang="en-US" altLang="en-US" smtClean="0"/>
              <a:pPr>
                <a:defRPr/>
              </a:pPr>
              <a:t>‹#›</a:t>
            </a:fld>
            <a:endParaRPr lang="en-US" altLang="en-US"/>
          </a:p>
        </p:txBody>
      </p:sp>
    </p:spTree>
    <p:extLst>
      <p:ext uri="{BB962C8B-B14F-4D97-AF65-F5344CB8AC3E}">
        <p14:creationId xmlns:p14="http://schemas.microsoft.com/office/powerpoint/2010/main" val="2345599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AAAB72C-C556-4D92-B4FF-7CA94719E0F4}" type="slidenum">
              <a:rPr lang="en-US" altLang="en-US" smtClean="0"/>
              <a:pPr>
                <a:defRPr/>
              </a:pPr>
              <a:t>‹#›</a:t>
            </a:fld>
            <a:endParaRPr lang="en-US" altLang="en-US"/>
          </a:p>
        </p:txBody>
      </p:sp>
    </p:spTree>
    <p:extLst>
      <p:ext uri="{BB962C8B-B14F-4D97-AF65-F5344CB8AC3E}">
        <p14:creationId xmlns:p14="http://schemas.microsoft.com/office/powerpoint/2010/main" val="24268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96CEE29-2FD9-4E42-AC62-8DE3170E0605}" type="slidenum">
              <a:rPr lang="en-US" altLang="en-US" smtClean="0"/>
              <a:pPr>
                <a:defRPr/>
              </a:pPr>
              <a:t>‹#›</a:t>
            </a:fld>
            <a:endParaRPr lang="en-US" altLang="en-US"/>
          </a:p>
        </p:txBody>
      </p:sp>
    </p:spTree>
    <p:extLst>
      <p:ext uri="{BB962C8B-B14F-4D97-AF65-F5344CB8AC3E}">
        <p14:creationId xmlns:p14="http://schemas.microsoft.com/office/powerpoint/2010/main" val="2107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rgbClr val="3366FF"/>
            </a:gs>
            <a:gs pos="58000">
              <a:schemeClr val="bg1"/>
            </a:gs>
            <a:gs pos="89000">
              <a:schemeClr val="bg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fld id="{5B60FFB1-A422-414F-9586-A553F63BA6E6}" type="slidenum">
              <a:rPr lang="en-US" altLang="en-US" smtClean="0"/>
              <a:pPr>
                <a:defRPr/>
              </a:pPr>
              <a:t>‹#›</a:t>
            </a:fld>
            <a:endParaRPr lang="en-US" altLang="en-US"/>
          </a:p>
        </p:txBody>
      </p:sp>
    </p:spTree>
    <p:extLst>
      <p:ext uri="{BB962C8B-B14F-4D97-AF65-F5344CB8AC3E}">
        <p14:creationId xmlns:p14="http://schemas.microsoft.com/office/powerpoint/2010/main" val="218038387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23900" y="1066800"/>
            <a:ext cx="7772400" cy="2895601"/>
          </a:xfrm>
        </p:spPr>
        <p:txBody>
          <a:bodyPr anchor="ctr"/>
          <a:lstStyle/>
          <a:p>
            <a:pPr algn="ctr" eaLnBrk="1" hangingPunct="1"/>
            <a:r>
              <a:rPr lang="en-US" altLang="en-US" sz="4400" dirty="0" smtClean="0">
                <a:latin typeface="Times New Roman"/>
                <a:cs typeface="Times New Roman"/>
              </a:rPr>
              <a:t>Mental Health Services in</a:t>
            </a:r>
            <a:br>
              <a:rPr lang="en-US" altLang="en-US" sz="4400" dirty="0" smtClean="0">
                <a:latin typeface="Times New Roman"/>
                <a:cs typeface="Times New Roman"/>
              </a:rPr>
            </a:br>
            <a:r>
              <a:rPr lang="en-US" altLang="en-US" sz="4400" dirty="0" smtClean="0">
                <a:latin typeface="Times New Roman"/>
                <a:cs typeface="Times New Roman"/>
              </a:rPr>
              <a:t>Washington DOC</a:t>
            </a:r>
            <a:br>
              <a:rPr lang="en-US" altLang="en-US" sz="4400" dirty="0" smtClean="0">
                <a:latin typeface="Times New Roman"/>
                <a:cs typeface="Times New Roman"/>
              </a:rPr>
            </a:br>
            <a:r>
              <a:rPr lang="en-US" altLang="en-US" sz="4400" dirty="0" smtClean="0">
                <a:latin typeface="Times New Roman"/>
                <a:cs typeface="Times New Roman"/>
              </a:rPr>
              <a:t>2019</a:t>
            </a:r>
          </a:p>
        </p:txBody>
      </p:sp>
      <p:sp>
        <p:nvSpPr>
          <p:cNvPr id="2051" name="Rectangle 3"/>
          <p:cNvSpPr>
            <a:spLocks noGrp="1" noChangeArrowheads="1"/>
          </p:cNvSpPr>
          <p:nvPr>
            <p:ph type="subTitle" idx="1"/>
          </p:nvPr>
        </p:nvSpPr>
        <p:spPr>
          <a:xfrm>
            <a:off x="1066800" y="4114800"/>
            <a:ext cx="7086600" cy="1524000"/>
          </a:xfrm>
        </p:spPr>
        <p:txBody>
          <a:bodyPr>
            <a:normAutofit/>
          </a:bodyPr>
          <a:lstStyle/>
          <a:p>
            <a:pPr algn="ctr" eaLnBrk="1" hangingPunct="1">
              <a:lnSpc>
                <a:spcPct val="100000"/>
              </a:lnSpc>
              <a:spcBef>
                <a:spcPts val="0"/>
              </a:spcBef>
            </a:pPr>
            <a:r>
              <a:rPr lang="en-US" altLang="en-US" sz="2800" dirty="0" smtClean="0">
                <a:latin typeface="Times New Roman"/>
                <a:cs typeface="Times New Roman"/>
              </a:rPr>
              <a:t>Bart Abplanalp, Ph.D.</a:t>
            </a:r>
          </a:p>
          <a:p>
            <a:pPr algn="ctr" eaLnBrk="1" hangingPunct="1">
              <a:lnSpc>
                <a:spcPct val="100000"/>
              </a:lnSpc>
              <a:spcBef>
                <a:spcPts val="0"/>
              </a:spcBef>
            </a:pPr>
            <a:r>
              <a:rPr lang="en-US" altLang="en-US" sz="2800" dirty="0" smtClean="0">
                <a:latin typeface="Times New Roman"/>
                <a:cs typeface="Times New Roman"/>
              </a:rPr>
              <a:t>Chief Psychologist – West</a:t>
            </a:r>
          </a:p>
          <a:p>
            <a:pPr algn="ctr" eaLnBrk="1" hangingPunct="1">
              <a:lnSpc>
                <a:spcPct val="100000"/>
              </a:lnSpc>
              <a:spcBef>
                <a:spcPts val="0"/>
              </a:spcBef>
            </a:pPr>
            <a:r>
              <a:rPr lang="en-US" altLang="en-US" sz="2800" dirty="0" smtClean="0">
                <a:latin typeface="Times New Roman"/>
                <a:cs typeface="Times New Roman"/>
              </a:rPr>
              <a:t>Washington State Department of Corrections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609600"/>
            <a:ext cx="8229600" cy="868362"/>
          </a:xfrm>
        </p:spPr>
        <p:txBody>
          <a:bodyPr>
            <a:normAutofit/>
          </a:bodyPr>
          <a:lstStyle/>
          <a:p>
            <a:pPr algn="ctr" eaLnBrk="1" hangingPunct="1"/>
            <a:r>
              <a:rPr lang="en-US" altLang="en-US" sz="4000" dirty="0" smtClean="0">
                <a:solidFill>
                  <a:srgbClr val="FFFF00"/>
                </a:solidFill>
                <a:latin typeface="Times New Roman"/>
                <a:cs typeface="Times New Roman"/>
              </a:rPr>
              <a:t>Mental Illness in Prison</a:t>
            </a:r>
          </a:p>
        </p:txBody>
      </p:sp>
      <p:sp>
        <p:nvSpPr>
          <p:cNvPr id="4099" name="Rectangle 3"/>
          <p:cNvSpPr>
            <a:spLocks noGrp="1" noChangeArrowheads="1"/>
          </p:cNvSpPr>
          <p:nvPr>
            <p:ph idx="1"/>
          </p:nvPr>
        </p:nvSpPr>
        <p:spPr>
          <a:xfrm>
            <a:off x="723900" y="1905000"/>
            <a:ext cx="7543800" cy="3886200"/>
          </a:xfrm>
        </p:spPr>
        <p:txBody>
          <a:bodyPr>
            <a:noAutofit/>
          </a:bodyPr>
          <a:lstStyle/>
          <a:p>
            <a:pPr marL="233363" indent="-233363">
              <a:lnSpc>
                <a:spcPct val="80000"/>
              </a:lnSpc>
            </a:pPr>
            <a:r>
              <a:rPr lang="en-US" altLang="en-US" dirty="0" smtClean="0">
                <a:latin typeface="Times New Roman"/>
                <a:cs typeface="Times New Roman"/>
              </a:rPr>
              <a:t>1/3 with any potentially qualifying </a:t>
            </a:r>
            <a:r>
              <a:rPr lang="en-US" altLang="en-US" dirty="0">
                <a:latin typeface="Times New Roman"/>
                <a:cs typeface="Times New Roman"/>
              </a:rPr>
              <a:t>diagnosis</a:t>
            </a:r>
            <a:r>
              <a:rPr lang="en-US" altLang="en-US" dirty="0" smtClean="0">
                <a:latin typeface="Times New Roman"/>
                <a:cs typeface="Times New Roman"/>
              </a:rPr>
              <a:t> (about 50% of women)</a:t>
            </a:r>
          </a:p>
          <a:p>
            <a:pPr>
              <a:lnSpc>
                <a:spcPct val="80000"/>
              </a:lnSpc>
            </a:pPr>
            <a:endParaRPr lang="en-US" altLang="en-US" dirty="0" smtClean="0">
              <a:latin typeface="Times New Roman"/>
              <a:cs typeface="Times New Roman"/>
            </a:endParaRPr>
          </a:p>
          <a:p>
            <a:pPr marL="292100" indent="-292100">
              <a:lnSpc>
                <a:spcPct val="80000"/>
              </a:lnSpc>
            </a:pPr>
            <a:r>
              <a:rPr lang="en-US" altLang="en-US" dirty="0" smtClean="0">
                <a:latin typeface="Times New Roman"/>
                <a:cs typeface="Times New Roman"/>
              </a:rPr>
              <a:t>22% seriously mentally ill (16% severe mood disorders, 6% psychosis)</a:t>
            </a:r>
          </a:p>
          <a:p>
            <a:pPr marL="635000" lvl="1" indent="-292100">
              <a:lnSpc>
                <a:spcPct val="80000"/>
              </a:lnSpc>
            </a:pPr>
            <a:r>
              <a:rPr lang="en-US" altLang="en-US" dirty="0" smtClean="0">
                <a:latin typeface="Times New Roman"/>
                <a:cs typeface="Times New Roman"/>
              </a:rPr>
              <a:t>About 5% with debilitating symptoms</a:t>
            </a:r>
          </a:p>
          <a:p>
            <a:pPr marL="292100" indent="-292100">
              <a:lnSpc>
                <a:spcPct val="80000"/>
              </a:lnSpc>
            </a:pPr>
            <a:endParaRPr lang="en-US" altLang="en-US" dirty="0" smtClean="0">
              <a:latin typeface="Times New Roman"/>
              <a:cs typeface="Times New Roman"/>
            </a:endParaRPr>
          </a:p>
          <a:p>
            <a:pPr marL="292100" indent="-292100">
              <a:lnSpc>
                <a:spcPct val="80000"/>
              </a:lnSpc>
            </a:pPr>
            <a:r>
              <a:rPr lang="en-US" altLang="en-US" dirty="0" smtClean="0">
                <a:latin typeface="Times New Roman"/>
                <a:cs typeface="Times New Roman"/>
              </a:rPr>
              <a:t>20% in active </a:t>
            </a:r>
            <a:r>
              <a:rPr lang="en-US" altLang="en-US" dirty="0" err="1" smtClean="0">
                <a:latin typeface="Times New Roman"/>
                <a:cs typeface="Times New Roman"/>
              </a:rPr>
              <a:t>Tx</a:t>
            </a:r>
            <a:r>
              <a:rPr lang="en-US" altLang="en-US" dirty="0" smtClean="0">
                <a:latin typeface="Times New Roman"/>
                <a:cs typeface="Times New Roman"/>
              </a:rPr>
              <a:t> (close to 40% of women) – treatment refusal a problem in substantial minority of SMI</a:t>
            </a:r>
          </a:p>
          <a:p>
            <a:pPr marL="342900" lvl="1" indent="0" eaLnBrk="1" hangingPunct="1">
              <a:lnSpc>
                <a:spcPct val="80000"/>
              </a:lnSpc>
              <a:buNone/>
            </a:pPr>
            <a:endParaRPr lang="en-US" altLang="en-US" sz="2400" dirty="0" smtClean="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752600"/>
            <a:ext cx="8229600" cy="4114800"/>
          </a:xfrm>
        </p:spPr>
        <p:txBody>
          <a:bodyPr>
            <a:noAutofit/>
          </a:bodyPr>
          <a:lstStyle/>
          <a:p>
            <a:pPr marL="334963" indent="-334963" eaLnBrk="1" hangingPunct="1">
              <a:lnSpc>
                <a:spcPct val="80000"/>
              </a:lnSpc>
            </a:pPr>
            <a:r>
              <a:rPr lang="en-US" altLang="en-US" sz="2800" dirty="0">
                <a:latin typeface="Times New Roman"/>
                <a:cs typeface="Times New Roman"/>
              </a:rPr>
              <a:t>S</a:t>
            </a:r>
            <a:r>
              <a:rPr lang="en-US" altLang="en-US" sz="2800" dirty="0" smtClean="0">
                <a:latin typeface="Times New Roman"/>
                <a:cs typeface="Times New Roman"/>
              </a:rPr>
              <a:t>ubstance abuse/dependence problems </a:t>
            </a:r>
          </a:p>
          <a:p>
            <a:pPr marL="677863" lvl="1" indent="-334963">
              <a:lnSpc>
                <a:spcPct val="80000"/>
              </a:lnSpc>
            </a:pPr>
            <a:r>
              <a:rPr lang="en-US" altLang="en-US" dirty="0" smtClean="0">
                <a:latin typeface="Times New Roman"/>
                <a:cs typeface="Times New Roman"/>
              </a:rPr>
              <a:t>At least 75% of WA DOC population</a:t>
            </a:r>
          </a:p>
          <a:p>
            <a:pPr marL="334963" lvl="1" indent="-334963">
              <a:lnSpc>
                <a:spcPct val="80000"/>
              </a:lnSpc>
            </a:pPr>
            <a:endParaRPr lang="en-US" altLang="en-US" sz="2800" dirty="0" smtClean="0">
              <a:latin typeface="Times New Roman"/>
              <a:cs typeface="Times New Roman"/>
            </a:endParaRPr>
          </a:p>
          <a:p>
            <a:pPr marL="334963" indent="-334963" eaLnBrk="1" hangingPunct="1">
              <a:lnSpc>
                <a:spcPct val="80000"/>
              </a:lnSpc>
            </a:pPr>
            <a:r>
              <a:rPr lang="en-US" altLang="en-US" sz="2800" dirty="0" smtClean="0">
                <a:latin typeface="Times New Roman"/>
                <a:cs typeface="Times New Roman"/>
              </a:rPr>
              <a:t>Much higher percentage with history of physical and/  or sexual abuse as children</a:t>
            </a:r>
          </a:p>
          <a:p>
            <a:pPr marL="677863" lvl="1" indent="-334963">
              <a:lnSpc>
                <a:spcPct val="80000"/>
              </a:lnSpc>
            </a:pPr>
            <a:r>
              <a:rPr lang="en-US" altLang="en-US" dirty="0" smtClean="0">
                <a:latin typeface="Times New Roman"/>
                <a:cs typeface="Times New Roman"/>
              </a:rPr>
              <a:t>PTSD is overrepresented –high chance of witnessing or being a victim of violence </a:t>
            </a:r>
          </a:p>
          <a:p>
            <a:pPr marL="334963" indent="-334963" eaLnBrk="1" hangingPunct="1">
              <a:lnSpc>
                <a:spcPct val="80000"/>
              </a:lnSpc>
            </a:pPr>
            <a:endParaRPr lang="en-US" altLang="en-US" sz="2800" dirty="0" smtClean="0">
              <a:latin typeface="Times New Roman"/>
              <a:cs typeface="Times New Roman"/>
            </a:endParaRPr>
          </a:p>
          <a:p>
            <a:pPr marL="334963" indent="-334963" eaLnBrk="1" hangingPunct="1">
              <a:lnSpc>
                <a:spcPct val="80000"/>
              </a:lnSpc>
            </a:pPr>
            <a:r>
              <a:rPr lang="en-US" altLang="en-US" sz="2800" dirty="0" smtClean="0">
                <a:latin typeface="Times New Roman"/>
                <a:cs typeface="Times New Roman"/>
              </a:rPr>
              <a:t>Underdiagnosed TBI, FAS/FAE, and other cognitive disorders</a:t>
            </a:r>
          </a:p>
        </p:txBody>
      </p:sp>
      <p:sp>
        <p:nvSpPr>
          <p:cNvPr id="4" name="Rectangle 2"/>
          <p:cNvSpPr txBox="1">
            <a:spLocks noChangeArrowheads="1"/>
          </p:cNvSpPr>
          <p:nvPr/>
        </p:nvSpPr>
        <p:spPr>
          <a:xfrm>
            <a:off x="381000" y="609600"/>
            <a:ext cx="8229600" cy="86836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fontAlgn="auto">
              <a:spcAft>
                <a:spcPts val="0"/>
              </a:spcAft>
            </a:pPr>
            <a:r>
              <a:rPr lang="en-US" altLang="en-US" sz="4000" smtClean="0">
                <a:solidFill>
                  <a:srgbClr val="FFFF00"/>
                </a:solidFill>
                <a:latin typeface="Times New Roman"/>
                <a:cs typeface="Times New Roman"/>
              </a:rPr>
              <a:t>Mental Illness in Prison</a:t>
            </a:r>
            <a:endParaRPr lang="en-US" altLang="en-US" sz="4000" dirty="0" smtClean="0">
              <a:solidFill>
                <a:srgbClr val="FFFF00"/>
              </a:solidFill>
              <a:latin typeface="Times New Roman"/>
              <a:cs typeface="Times New Roman"/>
            </a:endParaRPr>
          </a:p>
        </p:txBody>
      </p:sp>
    </p:spTree>
    <p:extLst>
      <p:ext uri="{BB962C8B-B14F-4D97-AF65-F5344CB8AC3E}">
        <p14:creationId xmlns:p14="http://schemas.microsoft.com/office/powerpoint/2010/main" val="3861365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00" y="157797"/>
            <a:ext cx="8210550" cy="1325563"/>
          </a:xfrm>
        </p:spPr>
        <p:txBody>
          <a:bodyPr/>
          <a:lstStyle/>
          <a:p>
            <a:r>
              <a:rPr lang="en-US" dirty="0" smtClean="0">
                <a:solidFill>
                  <a:srgbClr val="FFFF00"/>
                </a:solidFill>
                <a:latin typeface="Times New Roman" panose="02020603050405020304" pitchFamily="18" charset="0"/>
                <a:cs typeface="Times New Roman" panose="02020603050405020304" pitchFamily="18" charset="0"/>
              </a:rPr>
              <a:t>Mental Health Treatment</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40000" y="1447800"/>
            <a:ext cx="7675350" cy="4953000"/>
          </a:xfrm>
        </p:spPr>
        <p:txBody>
          <a:bodyPr>
            <a:normAutofit fontScale="92500" lnSpcReduction="10000"/>
          </a:bodyPr>
          <a:lstStyle/>
          <a:p>
            <a:r>
              <a:rPr lang="en-US" sz="2600" dirty="0" smtClean="0">
                <a:latin typeface="Times New Roman" panose="02020603050405020304" pitchFamily="18" charset="0"/>
                <a:cs typeface="Times New Roman" panose="02020603050405020304" pitchFamily="18" charset="0"/>
              </a:rPr>
              <a:t>Referral process</a:t>
            </a:r>
          </a:p>
          <a:p>
            <a:pPr lvl="1"/>
            <a:r>
              <a:rPr lang="en-US" sz="2200" dirty="0" smtClean="0">
                <a:latin typeface="Times New Roman" panose="02020603050405020304" pitchFamily="18" charset="0"/>
                <a:cs typeface="Times New Roman" panose="02020603050405020304" pitchFamily="18" charset="0"/>
              </a:rPr>
              <a:t>Screening triage</a:t>
            </a:r>
          </a:p>
          <a:p>
            <a:pPr lvl="1"/>
            <a:r>
              <a:rPr lang="en-US" sz="2200" dirty="0" smtClean="0">
                <a:latin typeface="Times New Roman" panose="02020603050405020304" pitchFamily="18" charset="0"/>
                <a:cs typeface="Times New Roman" panose="02020603050405020304" pitchFamily="18" charset="0"/>
              </a:rPr>
              <a:t>Inmate self-referred (“Kite”)</a:t>
            </a:r>
            <a:endParaRPr lang="en-US" sz="2200"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Staff referral</a:t>
            </a:r>
          </a:p>
          <a:p>
            <a:pPr lvl="1"/>
            <a:r>
              <a:rPr lang="en-US" sz="2200" dirty="0" smtClean="0">
                <a:latin typeface="Times New Roman" panose="02020603050405020304" pitchFamily="18" charset="0"/>
                <a:cs typeface="Times New Roman" panose="02020603050405020304" pitchFamily="18" charset="0"/>
              </a:rPr>
              <a:t>Emergency</a:t>
            </a:r>
          </a:p>
          <a:p>
            <a:pPr marL="342900" lvl="1" indent="0">
              <a:buNone/>
            </a:pPr>
            <a:endParaRPr lang="en-US" sz="2200" dirty="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Eligibility based on Offender Health Plan (OHP)</a:t>
            </a:r>
            <a:endParaRPr lang="en-US" sz="2600" dirty="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Medical necessity</a:t>
            </a:r>
          </a:p>
          <a:p>
            <a:pPr lvl="1"/>
            <a:r>
              <a:rPr lang="en-US" sz="2200" dirty="0" smtClean="0">
                <a:latin typeface="Times New Roman" panose="02020603050405020304" pitchFamily="18" charset="0"/>
                <a:cs typeface="Times New Roman" panose="02020603050405020304" pitchFamily="18" charset="0"/>
              </a:rPr>
              <a:t>Symptom severity </a:t>
            </a:r>
          </a:p>
          <a:p>
            <a:pPr lvl="1"/>
            <a:r>
              <a:rPr lang="en-US" sz="2200" dirty="0" smtClean="0">
                <a:latin typeface="Times New Roman" panose="02020603050405020304" pitchFamily="18" charset="0"/>
                <a:cs typeface="Times New Roman" panose="02020603050405020304" pitchFamily="18" charset="0"/>
              </a:rPr>
              <a:t>Functional impairment</a:t>
            </a:r>
          </a:p>
          <a:p>
            <a:pPr lvl="1"/>
            <a:r>
              <a:rPr lang="en-US" sz="2200" dirty="0" smtClean="0">
                <a:latin typeface="Times New Roman" panose="02020603050405020304" pitchFamily="18" charset="0"/>
                <a:cs typeface="Times New Roman" panose="02020603050405020304" pitchFamily="18" charset="0"/>
              </a:rPr>
              <a:t>CRC and “3 for Free”</a:t>
            </a:r>
          </a:p>
          <a:p>
            <a:endParaRPr lang="en-US" sz="2600"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Primary Therapist assignment </a:t>
            </a:r>
          </a:p>
          <a:p>
            <a:pPr lvl="1"/>
            <a:r>
              <a:rPr lang="en-US" sz="2200" dirty="0" smtClean="0">
                <a:latin typeface="Times New Roman" panose="02020603050405020304" pitchFamily="18" charset="0"/>
                <a:cs typeface="Times New Roman" panose="02020603050405020304" pitchFamily="18" charset="0"/>
              </a:rPr>
              <a:t>All inmates in active treatment (typical caseload = 80-100)</a:t>
            </a:r>
          </a:p>
          <a:p>
            <a:pPr lvl="1"/>
            <a:r>
              <a:rPr lang="en-US" sz="2200" dirty="0" smtClean="0">
                <a:latin typeface="Times New Roman" panose="02020603050405020304" pitchFamily="18" charset="0"/>
                <a:cs typeface="Times New Roman" panose="02020603050405020304" pitchFamily="18" charset="0"/>
              </a:rPr>
              <a:t>MHA, MHU, Treatment Plan</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7767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00" y="228600"/>
            <a:ext cx="8210550" cy="1325563"/>
          </a:xfrm>
        </p:spPr>
        <p:txBody>
          <a:bodyPr/>
          <a:lstStyle/>
          <a:p>
            <a:r>
              <a:rPr lang="en-US" dirty="0" smtClean="0">
                <a:solidFill>
                  <a:srgbClr val="FFFF00"/>
                </a:solidFill>
                <a:latin typeface="Times New Roman" panose="02020603050405020304" pitchFamily="18" charset="0"/>
                <a:cs typeface="Times New Roman" panose="02020603050405020304" pitchFamily="18" charset="0"/>
              </a:rPr>
              <a:t>Mental Health Treatment</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40000" y="1600200"/>
            <a:ext cx="7675350" cy="4800600"/>
          </a:xfrm>
        </p:spPr>
        <p:txBody>
          <a:bodyPr>
            <a:normAutofit/>
          </a:bodyPr>
          <a:lstStyle/>
          <a:p>
            <a:r>
              <a:rPr lang="en-US" dirty="0" smtClean="0">
                <a:latin typeface="Times New Roman" panose="02020603050405020304" pitchFamily="18" charset="0"/>
                <a:cs typeface="Times New Roman" panose="02020603050405020304" pitchFamily="18" charset="0"/>
              </a:rPr>
              <a:t>Case management</a:t>
            </a:r>
          </a:p>
          <a:p>
            <a:r>
              <a:rPr lang="en-US" dirty="0" smtClean="0">
                <a:latin typeface="Times New Roman" panose="02020603050405020304" pitchFamily="18" charset="0"/>
                <a:cs typeface="Times New Roman" panose="02020603050405020304" pitchFamily="18" charset="0"/>
              </a:rPr>
              <a:t>Individual therapy</a:t>
            </a:r>
          </a:p>
          <a:p>
            <a:pPr lvl="1"/>
            <a:r>
              <a:rPr lang="en-US" dirty="0" smtClean="0">
                <a:latin typeface="Times New Roman" panose="02020603050405020304" pitchFamily="18" charset="0"/>
                <a:cs typeface="Times New Roman" panose="02020603050405020304" pitchFamily="18" charset="0"/>
              </a:rPr>
              <a:t>Various orientations </a:t>
            </a:r>
          </a:p>
          <a:p>
            <a:pPr lvl="1"/>
            <a:r>
              <a:rPr lang="en-US" dirty="0" smtClean="0">
                <a:latin typeface="Times New Roman" panose="02020603050405020304" pitchFamily="18" charset="0"/>
                <a:cs typeface="Times New Roman" panose="02020603050405020304" pitchFamily="18" charset="0"/>
              </a:rPr>
              <a:t>Limited (CBT, CPT, EMDR)</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Group treatment </a:t>
            </a:r>
          </a:p>
          <a:p>
            <a:pPr lvl="1"/>
            <a:r>
              <a:rPr lang="en-US" dirty="0" smtClean="0">
                <a:latin typeface="Times New Roman" panose="02020603050405020304" pitchFamily="18" charset="0"/>
                <a:cs typeface="Times New Roman" panose="02020603050405020304" pitchFamily="18" charset="0"/>
              </a:rPr>
              <a:t>Psychoeducational and process-oriented</a:t>
            </a:r>
          </a:p>
          <a:p>
            <a:pPr lvl="1"/>
            <a:r>
              <a:rPr lang="en-US" dirty="0" smtClean="0">
                <a:latin typeface="Times New Roman" panose="02020603050405020304" pitchFamily="18" charset="0"/>
                <a:cs typeface="Times New Roman" panose="02020603050405020304" pitchFamily="18" charset="0"/>
              </a:rPr>
              <a:t>Closed and open ended </a:t>
            </a:r>
          </a:p>
          <a:p>
            <a:pPr lvl="1"/>
            <a:r>
              <a:rPr lang="en-US" i="1" dirty="0" smtClean="0">
                <a:latin typeface="Times New Roman" panose="02020603050405020304" pitchFamily="18" charset="0"/>
                <a:cs typeface="Times New Roman" panose="02020603050405020304" pitchFamily="18" charset="0"/>
              </a:rPr>
              <a:t>Examples</a:t>
            </a:r>
            <a:r>
              <a:rPr lang="en-US" dirty="0" smtClean="0">
                <a:latin typeface="Times New Roman" panose="02020603050405020304" pitchFamily="18" charset="0"/>
                <a:cs typeface="Times New Roman" panose="02020603050405020304" pitchFamily="18" charset="0"/>
              </a:rPr>
              <a:t>: anxiety, depression, trauma-focused, DBT</a:t>
            </a:r>
          </a:p>
          <a:p>
            <a:r>
              <a:rPr lang="en-US" dirty="0" smtClean="0">
                <a:latin typeface="Times New Roman" panose="02020603050405020304" pitchFamily="18" charset="0"/>
                <a:cs typeface="Times New Roman" panose="02020603050405020304" pitchFamily="18" charset="0"/>
              </a:rPr>
              <a:t>Crisis responding</a:t>
            </a:r>
          </a:p>
          <a:p>
            <a:r>
              <a:rPr lang="en-US" dirty="0" smtClean="0">
                <a:latin typeface="Times New Roman" panose="02020603050405020304" pitchFamily="18" charset="0"/>
                <a:cs typeface="Times New Roman" panose="02020603050405020304" pitchFamily="18" charset="0"/>
              </a:rPr>
              <a:t>Psychiatric services</a:t>
            </a:r>
          </a:p>
          <a:p>
            <a:pPr lvl="1"/>
            <a:r>
              <a:rPr lang="en-US" dirty="0" smtClean="0">
                <a:latin typeface="Times New Roman" panose="02020603050405020304" pitchFamily="18" charset="0"/>
                <a:cs typeface="Times New Roman" panose="02020603050405020304" pitchFamily="18" charset="0"/>
              </a:rPr>
              <a:t>MH is the gatekeeper</a:t>
            </a:r>
          </a:p>
          <a:p>
            <a:pPr lvl="1"/>
            <a:r>
              <a:rPr lang="en-US" dirty="0" smtClean="0">
                <a:latin typeface="Times New Roman" panose="02020603050405020304" pitchFamily="18" charset="0"/>
                <a:cs typeface="Times New Roman" panose="02020603050405020304" pitchFamily="18" charset="0"/>
              </a:rPr>
              <a:t>Pts seen every 90 days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4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00"/>
                </a:solidFill>
                <a:latin typeface="Times New Roman" panose="02020603050405020304" pitchFamily="18" charset="0"/>
                <a:cs typeface="Times New Roman" panose="02020603050405020304" pitchFamily="18" charset="0"/>
              </a:rPr>
              <a:t>Challenges for Mental Health in DOC</a:t>
            </a:r>
            <a:endParaRPr lang="en-US" sz="36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4325" y="1700849"/>
            <a:ext cx="7675350" cy="4351338"/>
          </a:xfrm>
        </p:spPr>
        <p:txBody>
          <a:bodyPr/>
          <a:lstStyle/>
          <a:p>
            <a:r>
              <a:rPr lang="en-US" dirty="0" smtClean="0">
                <a:latin typeface="Times New Roman" panose="02020603050405020304" pitchFamily="18" charset="0"/>
                <a:cs typeface="Times New Roman" panose="02020603050405020304" pitchFamily="18" charset="0"/>
              </a:rPr>
              <a:t>High caseloads due </a:t>
            </a: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concentration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MI in prison</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MI is considered a stigma/weakness</a:t>
            </a:r>
          </a:p>
          <a:p>
            <a:r>
              <a:rPr lang="en-US" dirty="0" smtClean="0">
                <a:latin typeface="Times New Roman" panose="02020603050405020304" pitchFamily="18" charset="0"/>
                <a:cs typeface="Times New Roman" panose="02020603050405020304" pitchFamily="18" charset="0"/>
              </a:rPr>
              <a:t>MI are much more likely to be the victims of violence and exploitation</a:t>
            </a:r>
          </a:p>
          <a:p>
            <a:r>
              <a:rPr lang="en-US" dirty="0" smtClean="0">
                <a:latin typeface="Times New Roman" panose="02020603050405020304" pitchFamily="18" charset="0"/>
                <a:cs typeface="Times New Roman" panose="02020603050405020304" pitchFamily="18" charset="0"/>
              </a:rPr>
              <a:t>Common release problems</a:t>
            </a:r>
            <a:endParaRPr lang="en-US" dirty="0">
              <a:latin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$40 gate money </a:t>
            </a:r>
          </a:p>
          <a:p>
            <a:pPr lvl="1"/>
            <a:r>
              <a:rPr lang="en-US" dirty="0" smtClean="0">
                <a:latin typeface="Times New Roman" panose="02020603050405020304" pitchFamily="18" charset="0"/>
                <a:cs typeface="Times New Roman" panose="02020603050405020304" pitchFamily="18" charset="0"/>
              </a:rPr>
              <a:t>Greyhound bus ticket</a:t>
            </a:r>
          </a:p>
          <a:p>
            <a:pPr lvl="1"/>
            <a:r>
              <a:rPr lang="en-US" dirty="0" smtClean="0">
                <a:latin typeface="Times New Roman" panose="02020603050405020304" pitchFamily="18" charset="0"/>
                <a:cs typeface="Times New Roman" panose="02020603050405020304" pitchFamily="18" charset="0"/>
              </a:rPr>
              <a:t>30 day supply of meds </a:t>
            </a:r>
          </a:p>
          <a:p>
            <a:pPr lvl="1"/>
            <a:r>
              <a:rPr lang="en-US" dirty="0" smtClean="0">
                <a:latin typeface="Times New Roman" panose="02020603050405020304" pitchFamily="18" charset="0"/>
                <a:cs typeface="Times New Roman" panose="02020603050405020304" pitchFamily="18" charset="0"/>
              </a:rPr>
              <a:t>Releasing homeless</a:t>
            </a:r>
          </a:p>
          <a:p>
            <a:r>
              <a:rPr lang="en-US" dirty="0" smtClean="0">
                <a:latin typeface="Times New Roman" panose="02020603050405020304" pitchFamily="18" charset="0"/>
                <a:cs typeface="Times New Roman" panose="02020603050405020304" pitchFamily="18" charset="0"/>
              </a:rPr>
              <a:t>Felony conviction makes employment and housing difficult</a:t>
            </a:r>
          </a:p>
        </p:txBody>
      </p:sp>
    </p:spTree>
    <p:extLst>
      <p:ext uri="{BB962C8B-B14F-4D97-AF65-F5344CB8AC3E}">
        <p14:creationId xmlns:p14="http://schemas.microsoft.com/office/powerpoint/2010/main" val="175627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00"/>
                </a:solidFill>
                <a:latin typeface="Times New Roman" panose="02020603050405020304" pitchFamily="18" charset="0"/>
                <a:cs typeface="Times New Roman" panose="02020603050405020304" pitchFamily="18" charset="0"/>
              </a:rPr>
              <a:t>Challenges for Mental Health in DOC</a:t>
            </a:r>
            <a:endParaRPr lang="en-US" sz="36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4325" y="1700849"/>
            <a:ext cx="6657075" cy="4351338"/>
          </a:xfrm>
        </p:spPr>
        <p:txBody>
          <a:bodyPr/>
          <a:lstStyle/>
          <a:p>
            <a:r>
              <a:rPr lang="en-US" dirty="0" smtClean="0">
                <a:latin typeface="Times New Roman" panose="02020603050405020304" pitchFamily="18" charset="0"/>
                <a:cs typeface="Times New Roman" panose="02020603050405020304" pitchFamily="18" charset="0"/>
              </a:rPr>
              <a:t>Creating </a:t>
            </a:r>
            <a:r>
              <a:rPr lang="en-US" dirty="0">
                <a:latin typeface="Times New Roman" panose="02020603050405020304" pitchFamily="18" charset="0"/>
                <a:cs typeface="Times New Roman" panose="02020603050405020304" pitchFamily="18" charset="0"/>
              </a:rPr>
              <a:t>true community-based transition program</a:t>
            </a:r>
          </a:p>
          <a:p>
            <a:pPr lvl="1"/>
            <a:r>
              <a:rPr lang="en-US" dirty="0">
                <a:latin typeface="Times New Roman" panose="02020603050405020304" pitchFamily="18" charset="0"/>
                <a:cs typeface="Times New Roman" panose="02020603050405020304" pitchFamily="18" charset="0"/>
              </a:rPr>
              <a:t>Work Release requirements can make it difficult for SMI to succeed</a:t>
            </a:r>
          </a:p>
          <a:p>
            <a:r>
              <a:rPr lang="en-US" dirty="0">
                <a:latin typeface="Times New Roman" panose="02020603050405020304" pitchFamily="18" charset="0"/>
                <a:cs typeface="Times New Roman" panose="02020603050405020304" pitchFamily="18" charset="0"/>
              </a:rPr>
              <a:t>Availability and timeliness of community MH follow-up</a:t>
            </a:r>
          </a:p>
          <a:p>
            <a:r>
              <a:rPr lang="en-US" dirty="0" smtClean="0">
                <a:latin typeface="Times New Roman" panose="02020603050405020304" pitchFamily="18" charset="0"/>
                <a:cs typeface="Times New Roman" panose="02020603050405020304" pitchFamily="18" charset="0"/>
              </a:rPr>
              <a:t>Placement </a:t>
            </a:r>
            <a:r>
              <a:rPr lang="en-US" dirty="0">
                <a:latin typeface="Times New Roman" panose="02020603050405020304" pitchFamily="18" charset="0"/>
                <a:cs typeface="Times New Roman" panose="02020603050405020304" pitchFamily="18" charset="0"/>
              </a:rPr>
              <a:t>into supported living</a:t>
            </a:r>
          </a:p>
          <a:p>
            <a:r>
              <a:rPr lang="en-US" dirty="0" smtClean="0">
                <a:latin typeface="Times New Roman" panose="02020603050405020304" pitchFamily="18" charset="0"/>
                <a:cs typeface="Times New Roman" panose="02020603050405020304" pitchFamily="18" charset="0"/>
              </a:rPr>
              <a:t>ORCS is a great example of what can go right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84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381000"/>
            <a:ext cx="8229600" cy="944562"/>
          </a:xfrm>
        </p:spPr>
        <p:txBody>
          <a:bodyPr/>
          <a:lstStyle/>
          <a:p>
            <a:pPr eaLnBrk="1" hangingPunct="1"/>
            <a:r>
              <a:rPr lang="en-US" altLang="en-US" dirty="0" smtClean="0">
                <a:solidFill>
                  <a:srgbClr val="FFFF00"/>
                </a:solidFill>
                <a:latin typeface="Times New Roman" panose="02020603050405020304" pitchFamily="18" charset="0"/>
                <a:cs typeface="Times New Roman" panose="02020603050405020304" pitchFamily="18" charset="0"/>
              </a:rPr>
              <a:t>Future Directions</a:t>
            </a:r>
          </a:p>
        </p:txBody>
      </p:sp>
      <p:sp>
        <p:nvSpPr>
          <p:cNvPr id="22531" name="Content Placeholder 2"/>
          <p:cNvSpPr>
            <a:spLocks noGrp="1"/>
          </p:cNvSpPr>
          <p:nvPr>
            <p:ph idx="1"/>
          </p:nvPr>
        </p:nvSpPr>
        <p:spPr>
          <a:xfrm>
            <a:off x="762000" y="1600200"/>
            <a:ext cx="7086600" cy="4648200"/>
          </a:xfrm>
        </p:spPr>
        <p:txBody>
          <a:bodyPr/>
          <a:lstStyle/>
          <a:p>
            <a:pPr eaLnBrk="1" hangingPunct="1"/>
            <a:r>
              <a:rPr lang="en-US" altLang="en-US" dirty="0" smtClean="0">
                <a:latin typeface="Times New Roman" panose="02020603050405020304" pitchFamily="18" charset="0"/>
                <a:cs typeface="Times New Roman" panose="02020603050405020304" pitchFamily="18" charset="0"/>
              </a:rPr>
              <a:t>Improved coordination of care – medical/CD</a:t>
            </a:r>
          </a:p>
          <a:p>
            <a:pPr eaLnBrk="1" hangingPunct="1"/>
            <a:r>
              <a:rPr lang="en-US" altLang="en-US" dirty="0" smtClean="0">
                <a:latin typeface="Times New Roman" panose="02020603050405020304" pitchFamily="18" charset="0"/>
                <a:cs typeface="Times New Roman" panose="02020603050405020304" pitchFamily="18" charset="0"/>
              </a:rPr>
              <a:t>Develop structured psychological </a:t>
            </a:r>
            <a:r>
              <a:rPr lang="en-US" altLang="en-US" dirty="0" err="1" smtClean="0">
                <a:latin typeface="Times New Roman" panose="02020603050405020304" pitchFamily="18" charset="0"/>
                <a:cs typeface="Times New Roman" panose="02020603050405020304" pitchFamily="18" charset="0"/>
              </a:rPr>
              <a:t>Tx</a:t>
            </a:r>
            <a:endParaRPr lang="en-US" altLang="en-US" dirty="0" smtClean="0">
              <a:latin typeface="Times New Roman" panose="02020603050405020304" pitchFamily="18" charset="0"/>
              <a:cs typeface="Times New Roman" panose="02020603050405020304" pitchFamily="18" charset="0"/>
            </a:endParaRPr>
          </a:p>
          <a:p>
            <a:pPr lvl="1" eaLnBrk="1" hangingPunct="1"/>
            <a:r>
              <a:rPr lang="en-US" altLang="en-US" dirty="0" smtClean="0">
                <a:latin typeface="Times New Roman" panose="02020603050405020304" pitchFamily="18" charset="0"/>
                <a:cs typeface="Times New Roman" panose="02020603050405020304" pitchFamily="18" charset="0"/>
              </a:rPr>
              <a:t>More effective than meds for many conditions</a:t>
            </a:r>
          </a:p>
          <a:p>
            <a:pPr lvl="1" eaLnBrk="1" hangingPunct="1"/>
            <a:r>
              <a:rPr lang="en-US" altLang="en-US" dirty="0" smtClean="0">
                <a:latin typeface="Times New Roman" panose="02020603050405020304" pitchFamily="18" charset="0"/>
                <a:cs typeface="Times New Roman" panose="02020603050405020304" pitchFamily="18" charset="0"/>
              </a:rPr>
              <a:t>Stronger psychosocial rehab focus in residential</a:t>
            </a:r>
          </a:p>
          <a:p>
            <a:pPr lvl="1" eaLnBrk="1" hangingPunct="1"/>
            <a:r>
              <a:rPr lang="en-US" altLang="en-US" dirty="0" smtClean="0">
                <a:latin typeface="Times New Roman" panose="02020603050405020304" pitchFamily="18" charset="0"/>
                <a:cs typeface="Times New Roman" panose="02020603050405020304" pitchFamily="18" charset="0"/>
              </a:rPr>
              <a:t>Continue to develop trauma-related services</a:t>
            </a:r>
          </a:p>
          <a:p>
            <a:r>
              <a:rPr lang="en-US" altLang="en-US" dirty="0">
                <a:latin typeface="Times New Roman" panose="02020603050405020304" pitchFamily="18" charset="0"/>
                <a:cs typeface="Times New Roman" panose="02020603050405020304" pitchFamily="18" charset="0"/>
              </a:rPr>
              <a:t>Stronger training and services directed at suicide prevention</a:t>
            </a:r>
          </a:p>
          <a:p>
            <a:pPr lvl="1"/>
            <a:r>
              <a:rPr lang="en-US" altLang="en-US" dirty="0" smtClean="0">
                <a:latin typeface="Times New Roman" panose="02020603050405020304" pitchFamily="18" charset="0"/>
                <a:cs typeface="Times New Roman" panose="02020603050405020304" pitchFamily="18" charset="0"/>
              </a:rPr>
              <a:t>More </a:t>
            </a:r>
            <a:r>
              <a:rPr lang="en-US" altLang="en-US" dirty="0">
                <a:latin typeface="Times New Roman" panose="02020603050405020304" pitchFamily="18" charset="0"/>
                <a:cs typeface="Times New Roman" panose="02020603050405020304" pitchFamily="18" charset="0"/>
              </a:rPr>
              <a:t>robust training to be done by MH staff</a:t>
            </a:r>
          </a:p>
          <a:p>
            <a:pPr lvl="1"/>
            <a:r>
              <a:rPr lang="en-US" altLang="en-US" dirty="0">
                <a:latin typeface="Times New Roman" panose="02020603050405020304" pitchFamily="18" charset="0"/>
                <a:cs typeface="Times New Roman" panose="02020603050405020304" pitchFamily="18" charset="0"/>
              </a:rPr>
              <a:t>Improved assessment</a:t>
            </a:r>
          </a:p>
          <a:p>
            <a:r>
              <a:rPr lang="en-US" altLang="en-US" dirty="0">
                <a:latin typeface="Times New Roman" panose="02020603050405020304" pitchFamily="18" charset="0"/>
                <a:cs typeface="Times New Roman" panose="02020603050405020304" pitchFamily="18" charset="0"/>
              </a:rPr>
              <a:t>Strengthen transitional programming and services</a:t>
            </a:r>
          </a:p>
          <a:p>
            <a:pPr lvl="1"/>
            <a:r>
              <a:rPr lang="en-US" altLang="en-US" dirty="0">
                <a:latin typeface="Times New Roman" panose="02020603050405020304" pitchFamily="18" charset="0"/>
                <a:cs typeface="Times New Roman" panose="02020603050405020304" pitchFamily="18" charset="0"/>
              </a:rPr>
              <a:t>Better community liaison, placement</a:t>
            </a:r>
          </a:p>
          <a:p>
            <a:pPr lvl="1"/>
            <a:r>
              <a:rPr lang="en-US" altLang="en-US" dirty="0">
                <a:latin typeface="Times New Roman" panose="02020603050405020304" pitchFamily="18" charset="0"/>
                <a:cs typeface="Times New Roman" panose="02020603050405020304" pitchFamily="18" charset="0"/>
              </a:rPr>
              <a:t>Expand DOC outpatient services?</a:t>
            </a:r>
          </a:p>
          <a:p>
            <a:pPr lvl="1" eaLnBrk="1" hangingPunct="1"/>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533400"/>
            <a:ext cx="8229600" cy="792162"/>
          </a:xfrm>
        </p:spPr>
        <p:txBody>
          <a:bodyPr/>
          <a:lstStyle/>
          <a:p>
            <a:pPr eaLnBrk="1" hangingPunct="1"/>
            <a:r>
              <a:rPr lang="en-US" altLang="en-US" dirty="0" smtClean="0">
                <a:solidFill>
                  <a:srgbClr val="FFFF00"/>
                </a:solidFill>
                <a:latin typeface="Times New Roman"/>
                <a:cs typeface="Times New Roman"/>
              </a:rPr>
              <a:t>Mental Health in Prisons</a:t>
            </a:r>
          </a:p>
        </p:txBody>
      </p:sp>
      <p:sp>
        <p:nvSpPr>
          <p:cNvPr id="3075" name="Rectangle 3"/>
          <p:cNvSpPr>
            <a:spLocks noGrp="1" noChangeArrowheads="1"/>
          </p:cNvSpPr>
          <p:nvPr>
            <p:ph idx="1"/>
          </p:nvPr>
        </p:nvSpPr>
        <p:spPr>
          <a:xfrm>
            <a:off x="457200" y="1600200"/>
            <a:ext cx="8382000" cy="3962400"/>
          </a:xfrm>
        </p:spPr>
        <p:txBody>
          <a:bodyPr>
            <a:normAutofit/>
          </a:bodyPr>
          <a:lstStyle/>
          <a:p>
            <a:pPr eaLnBrk="1" hangingPunct="1">
              <a:lnSpc>
                <a:spcPct val="110000"/>
              </a:lnSpc>
            </a:pPr>
            <a:r>
              <a:rPr lang="en-US" altLang="en-US" sz="2800" dirty="0" smtClean="0">
                <a:latin typeface="Times New Roman"/>
                <a:cs typeface="Times New Roman"/>
              </a:rPr>
              <a:t> Pathways through the prison</a:t>
            </a:r>
            <a:endParaRPr lang="en-US" altLang="en-US" sz="2800" dirty="0">
              <a:latin typeface="Times New Roman"/>
              <a:cs typeface="Times New Roman"/>
            </a:endParaRPr>
          </a:p>
          <a:p>
            <a:pPr eaLnBrk="1" hangingPunct="1">
              <a:lnSpc>
                <a:spcPct val="110000"/>
              </a:lnSpc>
            </a:pPr>
            <a:r>
              <a:rPr lang="en-US" altLang="en-US" sz="2800" dirty="0" smtClean="0">
                <a:latin typeface="Times New Roman"/>
                <a:cs typeface="Times New Roman"/>
              </a:rPr>
              <a:t> Assessment of mental health needs</a:t>
            </a:r>
          </a:p>
          <a:p>
            <a:pPr eaLnBrk="1" hangingPunct="1">
              <a:lnSpc>
                <a:spcPct val="110000"/>
              </a:lnSpc>
            </a:pPr>
            <a:r>
              <a:rPr lang="en-US" altLang="en-US" sz="2800" dirty="0" smtClean="0">
                <a:latin typeface="Times New Roman"/>
                <a:cs typeface="Times New Roman"/>
              </a:rPr>
              <a:t> Mental health providers in DOC</a:t>
            </a:r>
          </a:p>
          <a:p>
            <a:pPr>
              <a:lnSpc>
                <a:spcPct val="110000"/>
              </a:lnSpc>
            </a:pPr>
            <a:r>
              <a:rPr lang="en-US" altLang="en-US" sz="2800" dirty="0">
                <a:latin typeface="Times New Roman"/>
                <a:cs typeface="Times New Roman"/>
              </a:rPr>
              <a:t> </a:t>
            </a:r>
            <a:r>
              <a:rPr lang="en-US" altLang="en-US" sz="2800" dirty="0" smtClean="0">
                <a:latin typeface="Times New Roman"/>
                <a:cs typeface="Times New Roman"/>
              </a:rPr>
              <a:t>Veteran population in prison</a:t>
            </a:r>
          </a:p>
          <a:p>
            <a:pPr>
              <a:lnSpc>
                <a:spcPct val="110000"/>
              </a:lnSpc>
            </a:pPr>
            <a:r>
              <a:rPr lang="en-US" altLang="en-US" sz="2800" dirty="0" smtClean="0">
                <a:latin typeface="Times New Roman"/>
                <a:cs typeface="Times New Roman"/>
              </a:rPr>
              <a:t> Mental health services available  (general vs. veterans)</a:t>
            </a:r>
          </a:p>
          <a:p>
            <a:pPr eaLnBrk="1" hangingPunct="1">
              <a:lnSpc>
                <a:spcPct val="110000"/>
              </a:lnSpc>
            </a:pPr>
            <a:r>
              <a:rPr lang="en-US" altLang="en-US" sz="2800" dirty="0" smtClean="0">
                <a:latin typeface="Times New Roman"/>
                <a:cs typeface="Times New Roman"/>
              </a:rPr>
              <a:t> Challenges in Re-Entry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imes New Roman" panose="02020603050405020304" pitchFamily="18" charset="0"/>
                <a:cs typeface="Times New Roman" panose="02020603050405020304" pitchFamily="18" charset="0"/>
              </a:rPr>
              <a:t>DOC Facility Locations</a:t>
            </a:r>
            <a:endParaRPr lang="en-US" dirty="0">
              <a:solidFill>
                <a:srgbClr val="FFFF00"/>
              </a:solidFill>
              <a:latin typeface="Times New Roman" panose="02020603050405020304" pitchFamily="18" charset="0"/>
              <a:cs typeface="Times New Roman" panose="02020603050405020304" pitchFamily="18"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4219" y="1828800"/>
            <a:ext cx="7675562" cy="4308767"/>
          </a:xfrm>
        </p:spPr>
      </p:pic>
    </p:spTree>
    <p:extLst>
      <p:ext uri="{BB962C8B-B14F-4D97-AF65-F5344CB8AC3E}">
        <p14:creationId xmlns:p14="http://schemas.microsoft.com/office/powerpoint/2010/main" val="1016312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848541906"/>
              </p:ext>
            </p:extLst>
          </p:nvPr>
        </p:nvGraphicFramePr>
        <p:xfrm>
          <a:off x="3981420" y="314980"/>
          <a:ext cx="54864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1646285432"/>
              </p:ext>
            </p:extLst>
          </p:nvPr>
        </p:nvGraphicFramePr>
        <p:xfrm>
          <a:off x="533400" y="2057401"/>
          <a:ext cx="7848600" cy="480059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971800" y="533400"/>
            <a:ext cx="1340432" cy="523220"/>
          </a:xfrm>
          <a:prstGeom prst="rect">
            <a:avLst/>
          </a:prstGeom>
          <a:noFill/>
        </p:spPr>
        <p:txBody>
          <a:bodyPr wrap="none" rtlCol="0">
            <a:spAutoFit/>
          </a:bodyPr>
          <a:lstStyle/>
          <a:p>
            <a:r>
              <a:rPr lang="en-US" sz="2800" b="1" u="sng" dirty="0" smtClean="0">
                <a:solidFill>
                  <a:srgbClr val="FFFF00"/>
                </a:solidFill>
                <a:latin typeface="Times New Roman" panose="02020603050405020304" pitchFamily="18" charset="0"/>
                <a:cs typeface="Times New Roman" panose="02020603050405020304" pitchFamily="18" charset="0"/>
              </a:rPr>
              <a:t>Gender</a:t>
            </a:r>
            <a:endParaRPr lang="en-US" sz="2800" b="1" u="sng" dirty="0">
              <a:solidFill>
                <a:srgbClr val="FFFF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381000" y="4572000"/>
            <a:ext cx="941283" cy="523220"/>
          </a:xfrm>
          <a:prstGeom prst="rect">
            <a:avLst/>
          </a:prstGeom>
          <a:noFill/>
        </p:spPr>
        <p:txBody>
          <a:bodyPr wrap="none" rtlCol="0">
            <a:spAutoFit/>
          </a:bodyPr>
          <a:lstStyle/>
          <a:p>
            <a:r>
              <a:rPr lang="en-US" sz="2800" b="1" u="sng" dirty="0" smtClean="0">
                <a:solidFill>
                  <a:srgbClr val="FFFF00"/>
                </a:solidFill>
                <a:latin typeface="Times New Roman" panose="02020603050405020304" pitchFamily="18" charset="0"/>
                <a:cs typeface="Times New Roman" panose="02020603050405020304" pitchFamily="18" charset="0"/>
              </a:rPr>
              <a:t>Race</a:t>
            </a:r>
            <a:endParaRPr lang="en-US" sz="2800" b="1" u="sng" dirty="0">
              <a:solidFill>
                <a:srgbClr val="FFFF00"/>
              </a:solidFill>
              <a:latin typeface="Times New Roman" panose="02020603050405020304" pitchFamily="18" charset="0"/>
              <a:cs typeface="Times New Roman" panose="02020603050405020304" pitchFamily="18" charset="0"/>
            </a:endParaRPr>
          </a:p>
        </p:txBody>
      </p:sp>
      <p:graphicFrame>
        <p:nvGraphicFramePr>
          <p:cNvPr id="9" name="Chart 8"/>
          <p:cNvGraphicFramePr/>
          <p:nvPr>
            <p:extLst>
              <p:ext uri="{D42A27DB-BD31-4B8C-83A1-F6EECF244321}">
                <p14:modId xmlns:p14="http://schemas.microsoft.com/office/powerpoint/2010/main" val="38661268"/>
              </p:ext>
            </p:extLst>
          </p:nvPr>
        </p:nvGraphicFramePr>
        <p:xfrm>
          <a:off x="4648201" y="381000"/>
          <a:ext cx="4495800" cy="304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5287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762603797"/>
              </p:ext>
            </p:extLst>
          </p:nvPr>
        </p:nvGraphicFramePr>
        <p:xfrm>
          <a:off x="381000" y="1676400"/>
          <a:ext cx="82296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609600" y="609600"/>
            <a:ext cx="7886700" cy="777874"/>
          </a:xfrm>
          <a:prstGeom prst="rect">
            <a:avLst/>
          </a:prstGeom>
        </p:spPr>
        <p:txBody>
          <a:bodyPr>
            <a:norm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fontAlgn="auto">
              <a:spcAft>
                <a:spcPts val="0"/>
              </a:spcAft>
            </a:pPr>
            <a:r>
              <a:rPr lang="en-US" sz="3600" dirty="0" smtClean="0">
                <a:solidFill>
                  <a:srgbClr val="FFFF00"/>
                </a:solidFill>
                <a:latin typeface="Times New Roman" panose="02020603050405020304" pitchFamily="18" charset="0"/>
                <a:cs typeface="Times New Roman" panose="02020603050405020304" pitchFamily="18" charset="0"/>
              </a:rPr>
              <a:t>Veteran Population in DOC</a:t>
            </a:r>
            <a:endParaRPr lang="en-US" sz="3600" dirty="0"/>
          </a:p>
        </p:txBody>
      </p:sp>
    </p:spTree>
    <p:extLst>
      <p:ext uri="{BB962C8B-B14F-4D97-AF65-F5344CB8AC3E}">
        <p14:creationId xmlns:p14="http://schemas.microsoft.com/office/powerpoint/2010/main" val="356027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52400"/>
            <a:ext cx="7886700" cy="1325563"/>
          </a:xfrm>
        </p:spPr>
        <p:txBody>
          <a:bodyPr/>
          <a:lstStyle/>
          <a:p>
            <a:r>
              <a:rPr lang="en-US" dirty="0" smtClean="0">
                <a:solidFill>
                  <a:srgbClr val="FFFF00"/>
                </a:solidFill>
                <a:latin typeface="Times New Roman" panose="02020603050405020304" pitchFamily="18" charset="0"/>
                <a:cs typeface="Times New Roman" panose="02020603050405020304" pitchFamily="18" charset="0"/>
              </a:rPr>
              <a:t>Intake Screening</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28228" y="1447800"/>
            <a:ext cx="3808200" cy="4876800"/>
          </a:xfrm>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Occurs at Reception</a:t>
            </a:r>
          </a:p>
          <a:p>
            <a:pPr lvl="1"/>
            <a:r>
              <a:rPr lang="en-US" sz="1800" dirty="0">
                <a:solidFill>
                  <a:schemeClr val="tx1"/>
                </a:solidFill>
                <a:latin typeface="Times New Roman" panose="02020603050405020304" pitchFamily="18" charset="0"/>
                <a:cs typeface="Times New Roman" panose="02020603050405020304" pitchFamily="18" charset="0"/>
              </a:rPr>
              <a:t>WCC – </a:t>
            </a:r>
            <a:r>
              <a:rPr lang="en-US" sz="1800" dirty="0" smtClean="0">
                <a:solidFill>
                  <a:schemeClr val="tx1"/>
                </a:solidFill>
                <a:latin typeface="Times New Roman" panose="02020603050405020304" pitchFamily="18" charset="0"/>
                <a:cs typeface="Times New Roman" panose="02020603050405020304" pitchFamily="18" charset="0"/>
              </a:rPr>
              <a:t>Shelton</a:t>
            </a:r>
          </a:p>
          <a:p>
            <a:pPr lvl="2"/>
            <a:r>
              <a:rPr lang="en-US" sz="1400" dirty="0" smtClean="0">
                <a:solidFill>
                  <a:schemeClr val="tx1"/>
                </a:solidFill>
                <a:latin typeface="Times New Roman" panose="02020603050405020304" pitchFamily="18" charset="0"/>
                <a:cs typeface="Times New Roman" panose="02020603050405020304" pitchFamily="18" charset="0"/>
              </a:rPr>
              <a:t>300-400 per week</a:t>
            </a:r>
            <a:endParaRPr lang="en-US" sz="1400" dirty="0">
              <a:solidFill>
                <a:schemeClr val="tx1"/>
              </a:solidFill>
              <a:latin typeface="Times New Roman" panose="02020603050405020304" pitchFamily="18" charset="0"/>
              <a:cs typeface="Times New Roman" panose="02020603050405020304" pitchFamily="18" charset="0"/>
            </a:endParaRPr>
          </a:p>
          <a:p>
            <a:pPr lvl="1"/>
            <a:r>
              <a:rPr lang="en-US" sz="1800" dirty="0">
                <a:solidFill>
                  <a:schemeClr val="tx1"/>
                </a:solidFill>
                <a:latin typeface="Times New Roman" panose="02020603050405020304" pitchFamily="18" charset="0"/>
                <a:cs typeface="Times New Roman" panose="02020603050405020304" pitchFamily="18" charset="0"/>
              </a:rPr>
              <a:t>WCCW – Gig </a:t>
            </a:r>
            <a:r>
              <a:rPr lang="en-US" sz="1800" dirty="0" smtClean="0">
                <a:solidFill>
                  <a:schemeClr val="tx1"/>
                </a:solidFill>
                <a:latin typeface="Times New Roman" panose="02020603050405020304" pitchFamily="18" charset="0"/>
                <a:cs typeface="Times New Roman" panose="02020603050405020304" pitchFamily="18" charset="0"/>
              </a:rPr>
              <a:t>Harbor</a:t>
            </a:r>
          </a:p>
          <a:p>
            <a:pPr lvl="2"/>
            <a:r>
              <a:rPr lang="en-US" sz="1400" dirty="0" smtClean="0">
                <a:solidFill>
                  <a:schemeClr val="tx1"/>
                </a:solidFill>
                <a:latin typeface="Times New Roman" panose="02020603050405020304" pitchFamily="18" charset="0"/>
                <a:cs typeface="Times New Roman" panose="02020603050405020304" pitchFamily="18" charset="0"/>
              </a:rPr>
              <a:t>20-40 per week</a:t>
            </a:r>
            <a:endParaRPr lang="en-US" sz="14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Mental </a:t>
            </a:r>
            <a:r>
              <a:rPr lang="en-US" dirty="0">
                <a:solidFill>
                  <a:schemeClr val="tx1"/>
                </a:solidFill>
                <a:latin typeface="Times New Roman" panose="02020603050405020304" pitchFamily="18" charset="0"/>
                <a:cs typeface="Times New Roman" panose="02020603050405020304" pitchFamily="18" charset="0"/>
              </a:rPr>
              <a:t>Health Professional </a:t>
            </a:r>
            <a:endParaRPr lang="en-US" dirty="0" smtClean="0">
              <a:solidFill>
                <a:schemeClr val="tx1"/>
              </a:solidFill>
              <a:latin typeface="Times New Roman" panose="02020603050405020304" pitchFamily="18" charset="0"/>
              <a:cs typeface="Times New Roman" panose="02020603050405020304" pitchFamily="18" charset="0"/>
            </a:endParaRPr>
          </a:p>
          <a:p>
            <a:pPr lvl="1"/>
            <a:r>
              <a:rPr lang="en-US" sz="1800" dirty="0" smtClean="0">
                <a:solidFill>
                  <a:schemeClr val="tx1"/>
                </a:solidFill>
                <a:latin typeface="Times New Roman" panose="02020603050405020304" pitchFamily="18" charset="0"/>
                <a:cs typeface="Times New Roman" panose="02020603050405020304" pitchFamily="18" charset="0"/>
              </a:rPr>
              <a:t>Masters Level or above</a:t>
            </a:r>
            <a:endParaRPr lang="en-US" sz="1800"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Triage </a:t>
            </a:r>
            <a:endParaRPr lang="en-US" dirty="0">
              <a:solidFill>
                <a:schemeClr val="tx1"/>
              </a:solidFill>
              <a:latin typeface="Times New Roman" panose="02020603050405020304" pitchFamily="18" charset="0"/>
              <a:cs typeface="Times New Roman" panose="02020603050405020304" pitchFamily="18" charset="0"/>
            </a:endParaRPr>
          </a:p>
          <a:p>
            <a:pPr lvl="1"/>
            <a:r>
              <a:rPr lang="en-US" dirty="0">
                <a:solidFill>
                  <a:schemeClr val="tx1"/>
                </a:solidFill>
                <a:latin typeface="Times New Roman" panose="02020603050405020304" pitchFamily="18" charset="0"/>
                <a:cs typeface="Times New Roman" panose="02020603050405020304" pitchFamily="18" charset="0"/>
              </a:rPr>
              <a:t>Self-reported need</a:t>
            </a:r>
          </a:p>
          <a:p>
            <a:pPr lvl="1"/>
            <a:r>
              <a:rPr lang="en-US" dirty="0">
                <a:solidFill>
                  <a:schemeClr val="tx1"/>
                </a:solidFill>
                <a:latin typeface="Times New Roman" panose="02020603050405020304" pitchFamily="18" charset="0"/>
                <a:cs typeface="Times New Roman" panose="02020603050405020304" pitchFamily="18" charset="0"/>
              </a:rPr>
              <a:t>Active symptoms</a:t>
            </a:r>
          </a:p>
          <a:p>
            <a:pPr lvl="1"/>
            <a:r>
              <a:rPr lang="en-US" dirty="0">
                <a:solidFill>
                  <a:schemeClr val="tx1"/>
                </a:solidFill>
                <a:latin typeface="Times New Roman" panose="02020603050405020304" pitchFamily="18" charset="0"/>
                <a:cs typeface="Times New Roman" panose="02020603050405020304" pitchFamily="18" charset="0"/>
              </a:rPr>
              <a:t>Functional impairment</a:t>
            </a:r>
          </a:p>
          <a:p>
            <a:pPr lvl="1"/>
            <a:r>
              <a:rPr lang="en-US" dirty="0">
                <a:solidFill>
                  <a:schemeClr val="tx1"/>
                </a:solidFill>
                <a:latin typeface="Times New Roman" panose="02020603050405020304" pitchFamily="18" charset="0"/>
                <a:cs typeface="Times New Roman" panose="02020603050405020304" pitchFamily="18" charset="0"/>
              </a:rPr>
              <a:t>Behavioral observations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3058" y="1752600"/>
            <a:ext cx="3944055" cy="3276600"/>
          </a:xfrm>
          <a:prstGeom prst="rect">
            <a:avLst/>
          </a:prstGeom>
          <a:ln w="57150" cap="sq" cmpd="sng">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38801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2431"/>
            <a:ext cx="7886700" cy="1325563"/>
          </a:xfrm>
        </p:spPr>
        <p:txBody>
          <a:bodyPr/>
          <a:lstStyle/>
          <a:p>
            <a:r>
              <a:rPr lang="en-US" dirty="0" smtClean="0">
                <a:solidFill>
                  <a:srgbClr val="FFFF00"/>
                </a:solidFill>
                <a:latin typeface="Times New Roman"/>
                <a:cs typeface="Times New Roman"/>
              </a:rPr>
              <a:t>MH Screening</a:t>
            </a:r>
            <a:endParaRPr lang="en-US" dirty="0">
              <a:solidFill>
                <a:srgbClr val="FFFF00"/>
              </a:solidFill>
              <a:latin typeface="Times New Roman"/>
              <a:cs typeface="Times New Roman"/>
            </a:endParaRPr>
          </a:p>
        </p:txBody>
      </p:sp>
      <p:sp>
        <p:nvSpPr>
          <p:cNvPr id="3" name="Content Placeholder 2"/>
          <p:cNvSpPr>
            <a:spLocks noGrp="1"/>
          </p:cNvSpPr>
          <p:nvPr>
            <p:ph idx="1"/>
          </p:nvPr>
        </p:nvSpPr>
        <p:spPr>
          <a:xfrm>
            <a:off x="381000" y="1524000"/>
            <a:ext cx="3429000" cy="4727575"/>
          </a:xfrm>
        </p:spPr>
        <p:txBody>
          <a:bodyPr>
            <a:normAutofit/>
          </a:bodyPr>
          <a:lstStyle/>
          <a:p>
            <a:r>
              <a:rPr lang="en-US" dirty="0" smtClean="0">
                <a:latin typeface="Times New Roman" panose="02020603050405020304" pitchFamily="18" charset="0"/>
                <a:cs typeface="Times New Roman" panose="02020603050405020304" pitchFamily="18" charset="0"/>
              </a:rPr>
              <a:t>Brief screening tool </a:t>
            </a:r>
            <a:r>
              <a:rPr lang="en-US" sz="2000" dirty="0" smtClean="0">
                <a:latin typeface="Times New Roman" panose="02020603050405020304" pitchFamily="18" charset="0"/>
                <a:cs typeface="Times New Roman" panose="02020603050405020304" pitchFamily="18" charset="0"/>
              </a:rPr>
              <a:t>(&lt;10minutes)</a:t>
            </a:r>
          </a:p>
          <a:p>
            <a:r>
              <a:rPr lang="en-US" dirty="0" smtClean="0">
                <a:latin typeface="Times New Roman" panose="02020603050405020304" pitchFamily="18" charset="0"/>
                <a:cs typeface="Times New Roman" panose="02020603050405020304" pitchFamily="18" charset="0"/>
              </a:rPr>
              <a:t>Medications</a:t>
            </a:r>
          </a:p>
          <a:p>
            <a:r>
              <a:rPr lang="en-US" dirty="0" smtClean="0">
                <a:latin typeface="Times New Roman" panose="02020603050405020304" pitchFamily="18" charset="0"/>
                <a:cs typeface="Times New Roman" panose="02020603050405020304" pitchFamily="18" charset="0"/>
              </a:rPr>
              <a:t>History of :</a:t>
            </a:r>
          </a:p>
          <a:p>
            <a:pPr lvl="1"/>
            <a:r>
              <a:rPr lang="en-US" dirty="0" smtClean="0">
                <a:latin typeface="Times New Roman" panose="02020603050405020304" pitchFamily="18" charset="0"/>
                <a:cs typeface="Times New Roman" panose="02020603050405020304" pitchFamily="18" charset="0"/>
              </a:rPr>
              <a:t>Treatment</a:t>
            </a:r>
          </a:p>
          <a:p>
            <a:pPr lvl="1"/>
            <a:r>
              <a:rPr lang="en-US" dirty="0" smtClean="0">
                <a:latin typeface="Times New Roman" panose="02020603050405020304" pitchFamily="18" charset="0"/>
                <a:cs typeface="Times New Roman" panose="02020603050405020304" pitchFamily="18" charset="0"/>
              </a:rPr>
              <a:t>Hospitalization</a:t>
            </a:r>
          </a:p>
          <a:p>
            <a:pPr lvl="1"/>
            <a:r>
              <a:rPr lang="en-US" dirty="0" smtClean="0">
                <a:latin typeface="Times New Roman" panose="02020603050405020304" pitchFamily="18" charset="0"/>
                <a:cs typeface="Times New Roman" panose="02020603050405020304" pitchFamily="18" charset="0"/>
              </a:rPr>
              <a:t>MH diagnoses</a:t>
            </a:r>
          </a:p>
          <a:p>
            <a:r>
              <a:rPr lang="en-US" dirty="0" smtClean="0">
                <a:latin typeface="Times New Roman" panose="02020603050405020304" pitchFamily="18" charset="0"/>
                <a:cs typeface="Times New Roman" panose="02020603050405020304" pitchFamily="18" charset="0"/>
              </a:rPr>
              <a:t>Current/past : </a:t>
            </a:r>
          </a:p>
          <a:p>
            <a:pPr lvl="1"/>
            <a:r>
              <a:rPr lang="en-US" dirty="0" smtClean="0">
                <a:latin typeface="Times New Roman" panose="02020603050405020304" pitchFamily="18" charset="0"/>
                <a:cs typeface="Times New Roman" panose="02020603050405020304" pitchFamily="18" charset="0"/>
              </a:rPr>
              <a:t>Medications</a:t>
            </a:r>
          </a:p>
          <a:p>
            <a:pPr lvl="1"/>
            <a:r>
              <a:rPr lang="en-US" dirty="0" smtClean="0">
                <a:latin typeface="Times New Roman" panose="02020603050405020304" pitchFamily="18" charset="0"/>
                <a:cs typeface="Times New Roman" panose="02020603050405020304" pitchFamily="18" charset="0"/>
              </a:rPr>
              <a:t>MH symptoms</a:t>
            </a:r>
          </a:p>
          <a:p>
            <a:pPr lvl="1"/>
            <a:r>
              <a:rPr lang="en-US" dirty="0" smtClean="0">
                <a:latin typeface="Times New Roman" panose="02020603050405020304" pitchFamily="18" charset="0"/>
                <a:cs typeface="Times New Roman" panose="02020603050405020304" pitchFamily="18" charset="0"/>
              </a:rPr>
              <a:t>Suicide attempts/ideation</a:t>
            </a:r>
          </a:p>
          <a:p>
            <a:pPr lvl="1"/>
            <a:r>
              <a:rPr lang="en-US" dirty="0" smtClean="0">
                <a:latin typeface="Times New Roman" panose="02020603050405020304" pitchFamily="18" charset="0"/>
                <a:cs typeface="Times New Roman" panose="02020603050405020304" pitchFamily="18" charset="0"/>
              </a:rPr>
              <a:t>Desire/need for treatment</a:t>
            </a:r>
          </a:p>
          <a:p>
            <a:r>
              <a:rPr lang="en-US" dirty="0" smtClean="0">
                <a:latin typeface="Times New Roman" panose="02020603050405020304" pitchFamily="18" charset="0"/>
                <a:cs typeface="Times New Roman" panose="02020603050405020304" pitchFamily="18" charset="0"/>
              </a:rPr>
              <a:t>Behavioral observations</a:t>
            </a:r>
            <a:endParaRPr lang="en-US" dirty="0">
              <a:latin typeface="Times New Roman" panose="02020603050405020304" pitchFamily="18" charset="0"/>
              <a:cs typeface="Times New Roman" panose="02020603050405020304" pitchFamily="18" charset="0"/>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304800"/>
            <a:ext cx="4889314" cy="6096000"/>
          </a:xfrm>
          <a:prstGeom prst="rect">
            <a:avLst/>
          </a:prstGeom>
        </p:spPr>
      </p:pic>
    </p:spTree>
    <p:extLst>
      <p:ext uri="{BB962C8B-B14F-4D97-AF65-F5344CB8AC3E}">
        <p14:creationId xmlns:p14="http://schemas.microsoft.com/office/powerpoint/2010/main" val="1631707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819400"/>
            <a:ext cx="7675350" cy="3505200"/>
          </a:xfrm>
        </p:spPr>
        <p:txBody>
          <a:bodyPr>
            <a:normAutofit/>
          </a:bodyPr>
          <a:lstStyle/>
          <a:p>
            <a:r>
              <a:rPr lang="en-US" u="sng" dirty="0" smtClean="0">
                <a:latin typeface="Times New Roman" panose="02020603050405020304" pitchFamily="18" charset="0"/>
                <a:cs typeface="Times New Roman" panose="02020603050405020304" pitchFamily="18" charset="0"/>
              </a:rPr>
              <a:t>Housing need</a:t>
            </a:r>
          </a:p>
          <a:p>
            <a:pPr lvl="1">
              <a:buClr>
                <a:schemeClr val="tx1"/>
              </a:buClr>
            </a:pPr>
            <a:r>
              <a:rPr lang="en-US" dirty="0" smtClean="0">
                <a:solidFill>
                  <a:srgbClr val="23F60E"/>
                </a:solidFill>
                <a:latin typeface="Times New Roman" panose="02020603050405020304" pitchFamily="18" charset="0"/>
                <a:cs typeface="Times New Roman" panose="02020603050405020304" pitchFamily="18" charset="0"/>
              </a:rPr>
              <a:t>GP</a:t>
            </a:r>
            <a:r>
              <a:rPr lang="en-US" dirty="0" smtClean="0">
                <a:latin typeface="Times New Roman" panose="02020603050405020304" pitchFamily="18" charset="0"/>
                <a:cs typeface="Times New Roman" panose="02020603050405020304" pitchFamily="18" charset="0"/>
              </a:rPr>
              <a:t> – General Population</a:t>
            </a:r>
          </a:p>
          <a:p>
            <a:pPr lvl="1">
              <a:buClr>
                <a:schemeClr val="tx1"/>
              </a:buClr>
            </a:pPr>
            <a:r>
              <a:rPr lang="en-US" dirty="0" smtClean="0">
                <a:solidFill>
                  <a:srgbClr val="23F60E"/>
                </a:solidFill>
                <a:latin typeface="Times New Roman" panose="02020603050405020304" pitchFamily="18" charset="0"/>
                <a:cs typeface="Times New Roman" panose="02020603050405020304" pitchFamily="18" charset="0"/>
              </a:rPr>
              <a:t>COA</a:t>
            </a:r>
            <a:r>
              <a:rPr lang="en-US" dirty="0" smtClean="0">
                <a:latin typeface="Times New Roman" panose="02020603050405020304" pitchFamily="18" charset="0"/>
                <a:cs typeface="Times New Roman" panose="02020603050405020304" pitchFamily="18" charset="0"/>
              </a:rPr>
              <a:t> – Close Observation Area</a:t>
            </a:r>
          </a:p>
          <a:p>
            <a:pPr lvl="1">
              <a:buClr>
                <a:schemeClr val="tx1"/>
              </a:buClr>
            </a:pPr>
            <a:r>
              <a:rPr lang="en-US" dirty="0" smtClean="0">
                <a:solidFill>
                  <a:srgbClr val="23F60E"/>
                </a:solidFill>
                <a:latin typeface="Times New Roman" panose="02020603050405020304" pitchFamily="18" charset="0"/>
                <a:cs typeface="Times New Roman" panose="02020603050405020304" pitchFamily="18" charset="0"/>
              </a:rPr>
              <a:t>RTU</a:t>
            </a:r>
            <a:r>
              <a:rPr lang="en-US" dirty="0" smtClean="0">
                <a:latin typeface="Times New Roman" panose="02020603050405020304" pitchFamily="18" charset="0"/>
                <a:cs typeface="Times New Roman" panose="02020603050405020304" pitchFamily="18" charset="0"/>
              </a:rPr>
              <a:t> – Residential Treatment Unit</a:t>
            </a:r>
          </a:p>
          <a:p>
            <a:r>
              <a:rPr lang="en-US" u="sng" dirty="0" smtClean="0">
                <a:latin typeface="Times New Roman" panose="02020603050405020304" pitchFamily="18" charset="0"/>
                <a:cs typeface="Times New Roman" panose="02020603050405020304" pitchFamily="18" charset="0"/>
              </a:rPr>
              <a:t>Mental Health Appraisal/Assessment need</a:t>
            </a:r>
          </a:p>
          <a:p>
            <a:pPr lvl="1">
              <a:buClr>
                <a:schemeClr val="tx1"/>
              </a:buClr>
            </a:pPr>
            <a:r>
              <a:rPr lang="en-US" dirty="0" smtClean="0">
                <a:solidFill>
                  <a:srgbClr val="23F60E"/>
                </a:solidFill>
                <a:latin typeface="Times New Roman" panose="02020603050405020304" pitchFamily="18" charset="0"/>
                <a:cs typeface="Times New Roman" panose="02020603050405020304" pitchFamily="18" charset="0"/>
              </a:rPr>
              <a:t>Urgent</a:t>
            </a:r>
            <a:r>
              <a:rPr lang="en-US" dirty="0" smtClean="0">
                <a:latin typeface="Times New Roman" panose="02020603050405020304" pitchFamily="18" charset="0"/>
                <a:cs typeface="Times New Roman" panose="02020603050405020304" pitchFamily="18" charset="0"/>
              </a:rPr>
              <a:t> – within 24 hours</a:t>
            </a:r>
          </a:p>
          <a:p>
            <a:pPr lvl="1">
              <a:buClr>
                <a:schemeClr val="tx1"/>
              </a:buClr>
            </a:pPr>
            <a:r>
              <a:rPr lang="en-US" dirty="0" smtClean="0">
                <a:solidFill>
                  <a:srgbClr val="23F60E"/>
                </a:solidFill>
                <a:latin typeface="Times New Roman" panose="02020603050405020304" pitchFamily="18" charset="0"/>
                <a:cs typeface="Times New Roman" panose="02020603050405020304" pitchFamily="18" charset="0"/>
              </a:rPr>
              <a:t>Routine</a:t>
            </a:r>
            <a:r>
              <a:rPr lang="en-US" dirty="0" smtClean="0">
                <a:latin typeface="Times New Roman" panose="02020603050405020304" pitchFamily="18" charset="0"/>
                <a:cs typeface="Times New Roman" panose="02020603050405020304" pitchFamily="18" charset="0"/>
              </a:rPr>
              <a:t> – within 14 days</a:t>
            </a:r>
          </a:p>
          <a:p>
            <a:r>
              <a:rPr lang="en-US" u="sng" dirty="0" smtClean="0">
                <a:latin typeface="Times New Roman" panose="02020603050405020304" pitchFamily="18" charset="0"/>
                <a:cs typeface="Times New Roman" panose="02020603050405020304" pitchFamily="18" charset="0"/>
              </a:rPr>
              <a:t>PREA concerns</a:t>
            </a:r>
          </a:p>
          <a:p>
            <a:pPr lvl="1">
              <a:buClr>
                <a:schemeClr val="tx1"/>
              </a:buClr>
            </a:pPr>
            <a:r>
              <a:rPr lang="en-US" dirty="0" smtClean="0">
                <a:solidFill>
                  <a:srgbClr val="23F60E"/>
                </a:solidFill>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rison </a:t>
            </a:r>
            <a:r>
              <a:rPr lang="en-US" dirty="0" smtClean="0">
                <a:solidFill>
                  <a:srgbClr val="23F60E"/>
                </a:solidFill>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ape </a:t>
            </a:r>
            <a:r>
              <a:rPr lang="en-US" dirty="0" smtClean="0">
                <a:solidFill>
                  <a:srgbClr val="23F60E"/>
                </a:solidFill>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limination </a:t>
            </a:r>
            <a:r>
              <a:rPr lang="en-US" dirty="0" smtClean="0">
                <a:solidFill>
                  <a:srgbClr val="23F60E"/>
                </a:solidFill>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ct</a:t>
            </a:r>
            <a:endParaRPr lang="en-US" dirty="0">
              <a:latin typeface="Times New Roman" panose="02020603050405020304" pitchFamily="18" charset="0"/>
              <a:cs typeface="Times New Roman" panose="02020603050405020304" pitchFamily="18" charset="0"/>
            </a:endParaRP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533400"/>
            <a:ext cx="7675562" cy="1842134"/>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295" y="497840"/>
            <a:ext cx="8596105" cy="2049958"/>
          </a:xfrm>
          <a:prstGeom prst="rect">
            <a:avLst/>
          </a:prstGeom>
        </p:spPr>
      </p:pic>
    </p:spTree>
    <p:extLst>
      <p:ext uri="{BB962C8B-B14F-4D97-AF65-F5344CB8AC3E}">
        <p14:creationId xmlns:p14="http://schemas.microsoft.com/office/powerpoint/2010/main" val="717324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381000"/>
            <a:ext cx="7772400" cy="1143000"/>
          </a:xfrm>
        </p:spPr>
        <p:txBody>
          <a:bodyPr/>
          <a:lstStyle/>
          <a:p>
            <a:r>
              <a:rPr lang="en-US" altLang="en-US" dirty="0" smtClean="0">
                <a:solidFill>
                  <a:srgbClr val="FFFF00"/>
                </a:solidFill>
                <a:latin typeface="Times New Roman"/>
                <a:cs typeface="Times New Roman"/>
              </a:rPr>
              <a:t>Prevalence of Mental Disorder</a:t>
            </a:r>
          </a:p>
        </p:txBody>
      </p:sp>
      <p:sp>
        <p:nvSpPr>
          <p:cNvPr id="3" name="Content Placeholder 2"/>
          <p:cNvSpPr>
            <a:spLocks noGrp="1"/>
          </p:cNvSpPr>
          <p:nvPr>
            <p:ph idx="1"/>
          </p:nvPr>
        </p:nvSpPr>
        <p:spPr>
          <a:xfrm>
            <a:off x="685800" y="1600200"/>
            <a:ext cx="8229600" cy="4953000"/>
          </a:xfrm>
        </p:spPr>
        <p:txBody>
          <a:bodyPr>
            <a:normAutofit/>
          </a:bodyPr>
          <a:lstStyle/>
          <a:p>
            <a:pPr>
              <a:buFontTx/>
              <a:buNone/>
              <a:defRPr/>
            </a:pPr>
            <a:r>
              <a:rPr lang="en-US" sz="2800" dirty="0" smtClean="0">
                <a:latin typeface="Times New Roman"/>
                <a:cs typeface="Times New Roman"/>
              </a:rPr>
              <a:t>							</a:t>
            </a:r>
            <a:r>
              <a:rPr lang="en-US" sz="2800" u="sng" dirty="0" smtClean="0">
                <a:latin typeface="Times New Roman"/>
                <a:cs typeface="Times New Roman"/>
              </a:rPr>
              <a:t>Prison</a:t>
            </a:r>
            <a:r>
              <a:rPr lang="en-US" sz="2800" dirty="0" smtClean="0">
                <a:latin typeface="Times New Roman"/>
                <a:cs typeface="Times New Roman"/>
              </a:rPr>
              <a:t>	</a:t>
            </a:r>
            <a:r>
              <a:rPr lang="en-US" sz="2800" u="sng" dirty="0" smtClean="0">
                <a:latin typeface="Times New Roman"/>
                <a:cs typeface="Times New Roman"/>
              </a:rPr>
              <a:t>U.S.</a:t>
            </a:r>
          </a:p>
          <a:p>
            <a:pPr marL="0" indent="0">
              <a:buNone/>
              <a:defRPr/>
            </a:pPr>
            <a:r>
              <a:rPr lang="en-US" sz="2800" dirty="0" smtClean="0">
                <a:latin typeface="Times New Roman"/>
                <a:cs typeface="Times New Roman"/>
              </a:rPr>
              <a:t>Substance abuse 			70-90%	5-10%</a:t>
            </a:r>
          </a:p>
          <a:p>
            <a:pPr marL="0" indent="0">
              <a:buNone/>
              <a:defRPr/>
            </a:pPr>
            <a:r>
              <a:rPr lang="en-US" sz="2800" dirty="0" smtClean="0">
                <a:latin typeface="Times New Roman"/>
                <a:cs typeface="Times New Roman"/>
              </a:rPr>
              <a:t>Antisocial personality 		15-50%	1-3%</a:t>
            </a:r>
          </a:p>
          <a:p>
            <a:pPr marL="0" indent="0">
              <a:buNone/>
              <a:defRPr/>
            </a:pPr>
            <a:r>
              <a:rPr lang="en-US" sz="2800" dirty="0" smtClean="0">
                <a:latin typeface="Times New Roman"/>
                <a:cs typeface="Times New Roman"/>
              </a:rPr>
              <a:t>Mood disorders			15-35%	~10%</a:t>
            </a:r>
          </a:p>
          <a:p>
            <a:pPr marL="0" indent="0">
              <a:buNone/>
              <a:defRPr/>
            </a:pPr>
            <a:r>
              <a:rPr lang="en-US" sz="2800" dirty="0" smtClean="0">
                <a:latin typeface="Times New Roman"/>
                <a:cs typeface="Times New Roman"/>
              </a:rPr>
              <a:t>Psychotic disorders		10-20%	1-2%</a:t>
            </a:r>
          </a:p>
          <a:p>
            <a:pPr marL="0" indent="0">
              <a:buNone/>
              <a:defRPr/>
            </a:pPr>
            <a:endParaRPr lang="en-US" sz="2800" dirty="0" smtClean="0">
              <a:latin typeface="Times New Roman"/>
              <a:cs typeface="Times New Roman"/>
            </a:endParaRPr>
          </a:p>
          <a:p>
            <a:pPr marL="339725" indent="-339725">
              <a:defRPr/>
            </a:pPr>
            <a:r>
              <a:rPr lang="en-US" dirty="0" smtClean="0">
                <a:latin typeface="Times New Roman"/>
                <a:cs typeface="Times New Roman"/>
              </a:rPr>
              <a:t>Most disorders are over-represented in correctional settings</a:t>
            </a:r>
          </a:p>
          <a:p>
            <a:pPr marL="339725" lvl="1" indent="-339725">
              <a:defRPr/>
            </a:pPr>
            <a:r>
              <a:rPr lang="en-US" sz="2400" dirty="0" smtClean="0">
                <a:latin typeface="Times New Roman"/>
                <a:cs typeface="Times New Roman"/>
              </a:rPr>
              <a:t>Generally accepted figure is that 15-35% of those incarcerated have a major mental disorder</a:t>
            </a:r>
          </a:p>
          <a:p>
            <a:pPr lvl="2">
              <a:defRPr/>
            </a:pPr>
            <a:r>
              <a:rPr lang="en-US" sz="2000" dirty="0" smtClean="0">
                <a:latin typeface="Times New Roman"/>
                <a:cs typeface="Times New Roman"/>
              </a:rPr>
              <a:t>Slightly higher in female populations</a:t>
            </a:r>
          </a:p>
        </p:txBody>
      </p:sp>
    </p:spTree>
    <p:extLst>
      <p:ext uri="{BB962C8B-B14F-4D97-AF65-F5344CB8AC3E}">
        <p14:creationId xmlns:p14="http://schemas.microsoft.com/office/powerpoint/2010/main" val="1783356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2052</TotalTime>
  <Words>751</Words>
  <Application>Microsoft Office PowerPoint</Application>
  <PresentationFormat>On-screen Show (4:3)</PresentationFormat>
  <Paragraphs>148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Corbel</vt:lpstr>
      <vt:lpstr>Osaka</vt:lpstr>
      <vt:lpstr>Times New Roman</vt:lpstr>
      <vt:lpstr>Depth</vt:lpstr>
      <vt:lpstr>Mental Health Services in Washington DOC 2019</vt:lpstr>
      <vt:lpstr>Mental Health in Prisons</vt:lpstr>
      <vt:lpstr>DOC Facility Locations</vt:lpstr>
      <vt:lpstr>PowerPoint Presentation</vt:lpstr>
      <vt:lpstr>PowerPoint Presentation</vt:lpstr>
      <vt:lpstr>Intake Screening</vt:lpstr>
      <vt:lpstr>MH Screening</vt:lpstr>
      <vt:lpstr>PowerPoint Presentation</vt:lpstr>
      <vt:lpstr>Prevalence of Mental Disorder</vt:lpstr>
      <vt:lpstr>Mental Illness in Prison</vt:lpstr>
      <vt:lpstr>PowerPoint Presentation</vt:lpstr>
      <vt:lpstr>Mental Health Treatment</vt:lpstr>
      <vt:lpstr>Mental Health Treatment</vt:lpstr>
      <vt:lpstr>Challenges for Mental Health in DOC</vt:lpstr>
      <vt:lpstr>Challenges for Mental Health in DOC</vt:lpstr>
      <vt:lpstr>Future Directions</vt:lpstr>
    </vt:vector>
  </TitlesOfParts>
  <Company>WA DOC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Psychiatry in DOC</dc:title>
  <dc:creator>Bruce C Gage, MD</dc:creator>
  <cp:lastModifiedBy>Abplanalp, Bart S. (DOC)</cp:lastModifiedBy>
  <cp:revision>136</cp:revision>
  <cp:lastPrinted>2018-07-20T20:05:28Z</cp:lastPrinted>
  <dcterms:created xsi:type="dcterms:W3CDTF">2009-10-08T22:52:03Z</dcterms:created>
  <dcterms:modified xsi:type="dcterms:W3CDTF">2019-07-05T19:33:00Z</dcterms:modified>
</cp:coreProperties>
</file>