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2"/>
  </p:notesMasterIdLst>
  <p:sldIdLst>
    <p:sldId id="257" r:id="rId3"/>
    <p:sldId id="261" r:id="rId4"/>
    <p:sldId id="329" r:id="rId5"/>
    <p:sldId id="316" r:id="rId6"/>
    <p:sldId id="317" r:id="rId7"/>
    <p:sldId id="291" r:id="rId8"/>
    <p:sldId id="319" r:id="rId9"/>
    <p:sldId id="277" r:id="rId10"/>
    <p:sldId id="343" r:id="rId11"/>
    <p:sldId id="307" r:id="rId12"/>
    <p:sldId id="286" r:id="rId13"/>
    <p:sldId id="269" r:id="rId14"/>
    <p:sldId id="280" r:id="rId15"/>
    <p:sldId id="320" r:id="rId16"/>
    <p:sldId id="330" r:id="rId17"/>
    <p:sldId id="339" r:id="rId18"/>
    <p:sldId id="340" r:id="rId19"/>
    <p:sldId id="341" r:id="rId20"/>
    <p:sldId id="346" r:id="rId21"/>
    <p:sldId id="342" r:id="rId22"/>
    <p:sldId id="344" r:id="rId23"/>
    <p:sldId id="347" r:id="rId24"/>
    <p:sldId id="348" r:id="rId25"/>
    <p:sldId id="349" r:id="rId26"/>
    <p:sldId id="350" r:id="rId27"/>
    <p:sldId id="336" r:id="rId28"/>
    <p:sldId id="363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60" r:id="rId38"/>
    <p:sldId id="361" r:id="rId39"/>
    <p:sldId id="362" r:id="rId40"/>
    <p:sldId id="36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9"/>
  </p:normalViewPr>
  <p:slideViewPr>
    <p:cSldViewPr snapToGrid="0" snapToObjects="1">
      <p:cViewPr varScale="1">
        <p:scale>
          <a:sx n="111" d="100"/>
          <a:sy n="111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h Hanley" userId="df44b4b1-4ebb-488f-9d1c-0e1d64085d49" providerId="ADAL" clId="{AC78D6E1-3FF1-0644-91CD-7D194A42B5A6}"/>
    <pc:docChg chg="undo custSel mod addSld delSld modSld sldOrd">
      <pc:chgData name="Mariah Hanley" userId="df44b4b1-4ebb-488f-9d1c-0e1d64085d49" providerId="ADAL" clId="{AC78D6E1-3FF1-0644-91CD-7D194A42B5A6}" dt="2019-06-15T07:02:58.553" v="2749"/>
      <pc:docMkLst>
        <pc:docMk/>
      </pc:docMkLst>
      <pc:sldChg chg="modSp">
        <pc:chgData name="Mariah Hanley" userId="df44b4b1-4ebb-488f-9d1c-0e1d64085d49" providerId="ADAL" clId="{AC78D6E1-3FF1-0644-91CD-7D194A42B5A6}" dt="2019-06-15T06:11:15.508" v="0" actId="120"/>
        <pc:sldMkLst>
          <pc:docMk/>
          <pc:sldMk cId="2047934545" sldId="257"/>
        </pc:sldMkLst>
        <pc:spChg chg="mod">
          <ac:chgData name="Mariah Hanley" userId="df44b4b1-4ebb-488f-9d1c-0e1d64085d49" providerId="ADAL" clId="{AC78D6E1-3FF1-0644-91CD-7D194A42B5A6}" dt="2019-06-15T06:11:15.508" v="0" actId="120"/>
          <ac:spMkLst>
            <pc:docMk/>
            <pc:sldMk cId="2047934545" sldId="257"/>
            <ac:spMk id="2" creationId="{00000000-0000-0000-0000-000000000000}"/>
          </ac:spMkLst>
        </pc:spChg>
      </pc:sldChg>
      <pc:sldChg chg="addSp delSp modSp">
        <pc:chgData name="Mariah Hanley" userId="df44b4b1-4ebb-488f-9d1c-0e1d64085d49" providerId="ADAL" clId="{AC78D6E1-3FF1-0644-91CD-7D194A42B5A6}" dt="2019-06-15T06:45:25.206" v="1073" actId="1076"/>
        <pc:sldMkLst>
          <pc:docMk/>
          <pc:sldMk cId="4122658252" sldId="286"/>
        </pc:sldMkLst>
        <pc:spChg chg="add del mod">
          <ac:chgData name="Mariah Hanley" userId="df44b4b1-4ebb-488f-9d1c-0e1d64085d49" providerId="ADAL" clId="{AC78D6E1-3FF1-0644-91CD-7D194A42B5A6}" dt="2019-06-15T06:45:22.597" v="1072" actId="478"/>
          <ac:spMkLst>
            <pc:docMk/>
            <pc:sldMk cId="4122658252" sldId="286"/>
            <ac:spMk id="2" creationId="{30995E76-020A-F248-9319-A5A79B2FF429}"/>
          </ac:spMkLst>
        </pc:spChg>
        <pc:spChg chg="mod">
          <ac:chgData name="Mariah Hanley" userId="df44b4b1-4ebb-488f-9d1c-0e1d64085d49" providerId="ADAL" clId="{AC78D6E1-3FF1-0644-91CD-7D194A42B5A6}" dt="2019-06-15T06:45:25.206" v="1073" actId="1076"/>
          <ac:spMkLst>
            <pc:docMk/>
            <pc:sldMk cId="4122658252" sldId="286"/>
            <ac:spMk id="4" creationId="{00000000-0000-0000-0000-000000000000}"/>
          </ac:spMkLst>
        </pc:spChg>
      </pc:sldChg>
      <pc:sldChg chg="modSp">
        <pc:chgData name="Mariah Hanley" userId="df44b4b1-4ebb-488f-9d1c-0e1d64085d49" providerId="ADAL" clId="{AC78D6E1-3FF1-0644-91CD-7D194A42B5A6}" dt="2019-06-15T06:23:13.455" v="130" actId="20577"/>
        <pc:sldMkLst>
          <pc:docMk/>
          <pc:sldMk cId="269496937" sldId="317"/>
        </pc:sldMkLst>
        <pc:spChg chg="mod">
          <ac:chgData name="Mariah Hanley" userId="df44b4b1-4ebb-488f-9d1c-0e1d64085d49" providerId="ADAL" clId="{AC78D6E1-3FF1-0644-91CD-7D194A42B5A6}" dt="2019-06-15T06:23:13.455" v="130" actId="20577"/>
          <ac:spMkLst>
            <pc:docMk/>
            <pc:sldMk cId="269496937" sldId="317"/>
            <ac:spMk id="111" creationId="{00000000-0000-0000-0000-000000000000}"/>
          </ac:spMkLst>
        </pc:spChg>
      </pc:sldChg>
      <pc:sldChg chg="ord">
        <pc:chgData name="Mariah Hanley" userId="df44b4b1-4ebb-488f-9d1c-0e1d64085d49" providerId="ADAL" clId="{AC78D6E1-3FF1-0644-91CD-7D194A42B5A6}" dt="2019-06-15T07:02:58.553" v="2749"/>
        <pc:sldMkLst>
          <pc:docMk/>
          <pc:sldMk cId="2141976170" sldId="320"/>
        </pc:sldMkLst>
      </pc:sldChg>
      <pc:sldChg chg="modSp">
        <pc:chgData name="Mariah Hanley" userId="df44b4b1-4ebb-488f-9d1c-0e1d64085d49" providerId="ADAL" clId="{AC78D6E1-3FF1-0644-91CD-7D194A42B5A6}" dt="2019-06-15T06:22:31.511" v="11" actId="1076"/>
        <pc:sldMkLst>
          <pc:docMk/>
          <pc:sldMk cId="1740529073" sldId="329"/>
        </pc:sldMkLst>
        <pc:spChg chg="mod">
          <ac:chgData name="Mariah Hanley" userId="df44b4b1-4ebb-488f-9d1c-0e1d64085d49" providerId="ADAL" clId="{AC78D6E1-3FF1-0644-91CD-7D194A42B5A6}" dt="2019-06-15T06:22:15.518" v="7" actId="1076"/>
          <ac:spMkLst>
            <pc:docMk/>
            <pc:sldMk cId="1740529073" sldId="329"/>
            <ac:spMk id="114" creationId="{00000000-0000-0000-0000-000000000000}"/>
          </ac:spMkLst>
        </pc:spChg>
        <pc:picChg chg="mod">
          <ac:chgData name="Mariah Hanley" userId="df44b4b1-4ebb-488f-9d1c-0e1d64085d49" providerId="ADAL" clId="{AC78D6E1-3FF1-0644-91CD-7D194A42B5A6}" dt="2019-06-15T06:22:31.511" v="11" actId="1076"/>
          <ac:picMkLst>
            <pc:docMk/>
            <pc:sldMk cId="1740529073" sldId="329"/>
            <ac:picMk id="112" creationId="{00000000-0000-0000-0000-000000000000}"/>
          </ac:picMkLst>
        </pc:picChg>
      </pc:sldChg>
      <pc:sldChg chg="add">
        <pc:chgData name="Mariah Hanley" userId="df44b4b1-4ebb-488f-9d1c-0e1d64085d49" providerId="ADAL" clId="{AC78D6E1-3FF1-0644-91CD-7D194A42B5A6}" dt="2019-06-15T06:24:39.614" v="138"/>
        <pc:sldMkLst>
          <pc:docMk/>
          <pc:sldMk cId="1434809041" sldId="339"/>
        </pc:sldMkLst>
      </pc:sldChg>
      <pc:sldChg chg="add">
        <pc:chgData name="Mariah Hanley" userId="df44b4b1-4ebb-488f-9d1c-0e1d64085d49" providerId="ADAL" clId="{AC78D6E1-3FF1-0644-91CD-7D194A42B5A6}" dt="2019-06-15T06:24:40.404" v="139"/>
        <pc:sldMkLst>
          <pc:docMk/>
          <pc:sldMk cId="340756138" sldId="340"/>
        </pc:sldMkLst>
      </pc:sldChg>
      <pc:sldChg chg="addSp delSp modSp add ord">
        <pc:chgData name="Mariah Hanley" userId="df44b4b1-4ebb-488f-9d1c-0e1d64085d49" providerId="ADAL" clId="{AC78D6E1-3FF1-0644-91CD-7D194A42B5A6}" dt="2019-06-15T06:45:02.357" v="1070" actId="114"/>
        <pc:sldMkLst>
          <pc:docMk/>
          <pc:sldMk cId="728218099" sldId="341"/>
        </pc:sldMkLst>
        <pc:spChg chg="del mod">
          <ac:chgData name="Mariah Hanley" userId="df44b4b1-4ebb-488f-9d1c-0e1d64085d49" providerId="ADAL" clId="{AC78D6E1-3FF1-0644-91CD-7D194A42B5A6}" dt="2019-06-15T06:44:55.160" v="1069"/>
          <ac:spMkLst>
            <pc:docMk/>
            <pc:sldMk cId="728218099" sldId="341"/>
            <ac:spMk id="2" creationId="{30995E76-020A-F248-9319-A5A79B2FF429}"/>
          </ac:spMkLst>
        </pc:spChg>
        <pc:spChg chg="add mod">
          <ac:chgData name="Mariah Hanley" userId="df44b4b1-4ebb-488f-9d1c-0e1d64085d49" providerId="ADAL" clId="{AC78D6E1-3FF1-0644-91CD-7D194A42B5A6}" dt="2019-06-15T06:45:02.357" v="1070" actId="114"/>
          <ac:spMkLst>
            <pc:docMk/>
            <pc:sldMk cId="728218099" sldId="341"/>
            <ac:spMk id="3" creationId="{646323BA-96E9-8A48-BD4C-C33A4738D43C}"/>
          </ac:spMkLst>
        </pc:spChg>
        <pc:spChg chg="mod">
          <ac:chgData name="Mariah Hanley" userId="df44b4b1-4ebb-488f-9d1c-0e1d64085d49" providerId="ADAL" clId="{AC78D6E1-3FF1-0644-91CD-7D194A42B5A6}" dt="2019-06-15T06:44:52.006" v="1067" actId="1076"/>
          <ac:spMkLst>
            <pc:docMk/>
            <pc:sldMk cId="728218099" sldId="341"/>
            <ac:spMk id="4" creationId="{00000000-0000-0000-0000-000000000000}"/>
          </ac:spMkLst>
        </pc:spChg>
      </pc:sldChg>
      <pc:sldChg chg="addSp delSp modSp add mod setBg">
        <pc:chgData name="Mariah Hanley" userId="df44b4b1-4ebb-488f-9d1c-0e1d64085d49" providerId="ADAL" clId="{AC78D6E1-3FF1-0644-91CD-7D194A42B5A6}" dt="2019-06-15T07:01:51.337" v="2721" actId="403"/>
        <pc:sldMkLst>
          <pc:docMk/>
          <pc:sldMk cId="2725025909" sldId="342"/>
        </pc:sldMkLst>
        <pc:spChg chg="add del mod">
          <ac:chgData name="Mariah Hanley" userId="df44b4b1-4ebb-488f-9d1c-0e1d64085d49" providerId="ADAL" clId="{AC78D6E1-3FF1-0644-91CD-7D194A42B5A6}" dt="2019-06-15T07:00:04.334" v="2639" actId="478"/>
          <ac:spMkLst>
            <pc:docMk/>
            <pc:sldMk cId="2725025909" sldId="342"/>
            <ac:spMk id="4" creationId="{D59386BB-EF75-F54E-B63A-F482D7940C2A}"/>
          </ac:spMkLst>
        </pc:spChg>
        <pc:spChg chg="add del mod">
          <ac:chgData name="Mariah Hanley" userId="df44b4b1-4ebb-488f-9d1c-0e1d64085d49" providerId="ADAL" clId="{AC78D6E1-3FF1-0644-91CD-7D194A42B5A6}" dt="2019-06-15T07:00:14.229" v="2643" actId="478"/>
          <ac:spMkLst>
            <pc:docMk/>
            <pc:sldMk cId="2725025909" sldId="342"/>
            <ac:spMk id="6" creationId="{D9A71133-EA87-494A-A6BE-DFE9C0D8CE79}"/>
          </ac:spMkLst>
        </pc:spChg>
        <pc:spChg chg="del mod">
          <ac:chgData name="Mariah Hanley" userId="df44b4b1-4ebb-488f-9d1c-0e1d64085d49" providerId="ADAL" clId="{AC78D6E1-3FF1-0644-91CD-7D194A42B5A6}" dt="2019-06-15T07:00:13.074" v="2642" actId="478"/>
          <ac:spMkLst>
            <pc:docMk/>
            <pc:sldMk cId="2725025909" sldId="342"/>
            <ac:spMk id="261" creationId="{00000000-0000-0000-0000-000000000000}"/>
          </ac:spMkLst>
        </pc:spChg>
        <pc:spChg chg="del mod">
          <ac:chgData name="Mariah Hanley" userId="df44b4b1-4ebb-488f-9d1c-0e1d64085d49" providerId="ADAL" clId="{AC78D6E1-3FF1-0644-91CD-7D194A42B5A6}" dt="2019-06-15T07:00:02.025" v="2638" actId="478"/>
          <ac:spMkLst>
            <pc:docMk/>
            <pc:sldMk cId="2725025909" sldId="342"/>
            <ac:spMk id="262" creationId="{00000000-0000-0000-0000-000000000000}"/>
          </ac:spMkLst>
        </pc:spChg>
        <pc:graphicFrameChg chg="add mod modGraphic">
          <ac:chgData name="Mariah Hanley" userId="df44b4b1-4ebb-488f-9d1c-0e1d64085d49" providerId="ADAL" clId="{AC78D6E1-3FF1-0644-91CD-7D194A42B5A6}" dt="2019-06-15T07:01:51.337" v="2721" actId="403"/>
          <ac:graphicFrameMkLst>
            <pc:docMk/>
            <pc:sldMk cId="2725025909" sldId="342"/>
            <ac:graphicFrameMk id="2" creationId="{98E12F85-9E41-D24D-BBA7-58C02B746BDD}"/>
          </ac:graphicFrameMkLst>
        </pc:graphicFrameChg>
      </pc:sldChg>
    </pc:docChg>
  </pc:docChgLst>
  <pc:docChgLst>
    <pc:chgData name="Mariah Hanley" userId="df44b4b1-4ebb-488f-9d1c-0e1d64085d49" providerId="ADAL" clId="{0663729B-7C42-B84F-ABE1-DFA85B3B942C}"/>
    <pc:docChg chg="undo custSel addSld delSld modSld sldOrd">
      <pc:chgData name="Mariah Hanley" userId="df44b4b1-4ebb-488f-9d1c-0e1d64085d49" providerId="ADAL" clId="{0663729B-7C42-B84F-ABE1-DFA85B3B942C}" dt="2019-06-17T19:44:46.607" v="5096" actId="20577"/>
      <pc:docMkLst>
        <pc:docMk/>
      </pc:docMkLst>
      <pc:sldChg chg="ord">
        <pc:chgData name="Mariah Hanley" userId="df44b4b1-4ebb-488f-9d1c-0e1d64085d49" providerId="ADAL" clId="{0663729B-7C42-B84F-ABE1-DFA85B3B942C}" dt="2019-06-17T05:03:40.875" v="814" actId="1076"/>
        <pc:sldMkLst>
          <pc:docMk/>
          <pc:sldMk cId="3867879232" sldId="307"/>
        </pc:sldMkLst>
      </pc:sldChg>
      <pc:sldChg chg="modSp">
        <pc:chgData name="Mariah Hanley" userId="df44b4b1-4ebb-488f-9d1c-0e1d64085d49" providerId="ADAL" clId="{0663729B-7C42-B84F-ABE1-DFA85B3B942C}" dt="2019-06-17T04:52:21.730" v="2" actId="1076"/>
        <pc:sldMkLst>
          <pc:docMk/>
          <pc:sldMk cId="1462615781" sldId="316"/>
        </pc:sldMkLst>
        <pc:picChg chg="mod">
          <ac:chgData name="Mariah Hanley" userId="df44b4b1-4ebb-488f-9d1c-0e1d64085d49" providerId="ADAL" clId="{0663729B-7C42-B84F-ABE1-DFA85B3B942C}" dt="2019-06-17T04:52:21.730" v="2" actId="1076"/>
          <ac:picMkLst>
            <pc:docMk/>
            <pc:sldMk cId="1462615781" sldId="316"/>
            <ac:picMk id="4" creationId="{63340E13-AF14-C448-9094-AC821241809C}"/>
          </ac:picMkLst>
        </pc:picChg>
      </pc:sldChg>
      <pc:sldChg chg="modSp">
        <pc:chgData name="Mariah Hanley" userId="df44b4b1-4ebb-488f-9d1c-0e1d64085d49" providerId="ADAL" clId="{0663729B-7C42-B84F-ABE1-DFA85B3B942C}" dt="2019-06-17T04:52:19.498" v="0" actId="1076"/>
        <pc:sldMkLst>
          <pc:docMk/>
          <pc:sldMk cId="1740529073" sldId="329"/>
        </pc:sldMkLst>
        <pc:picChg chg="mod">
          <ac:chgData name="Mariah Hanley" userId="df44b4b1-4ebb-488f-9d1c-0e1d64085d49" providerId="ADAL" clId="{0663729B-7C42-B84F-ABE1-DFA85B3B942C}" dt="2019-06-17T04:52:19.498" v="0" actId="1076"/>
          <ac:picMkLst>
            <pc:docMk/>
            <pc:sldMk cId="1740529073" sldId="329"/>
            <ac:picMk id="112" creationId="{00000000-0000-0000-0000-000000000000}"/>
          </ac:picMkLst>
        </pc:picChg>
      </pc:sldChg>
      <pc:sldChg chg="add del">
        <pc:chgData name="Mariah Hanley" userId="df44b4b1-4ebb-488f-9d1c-0e1d64085d49" providerId="ADAL" clId="{0663729B-7C42-B84F-ABE1-DFA85B3B942C}" dt="2019-06-17T05:46:51.746" v="3894" actId="2696"/>
        <pc:sldMkLst>
          <pc:docMk/>
          <pc:sldMk cId="2639149722" sldId="338"/>
        </pc:sldMkLst>
      </pc:sldChg>
      <pc:sldChg chg="ord">
        <pc:chgData name="Mariah Hanley" userId="df44b4b1-4ebb-488f-9d1c-0e1d64085d49" providerId="ADAL" clId="{0663729B-7C42-B84F-ABE1-DFA85B3B942C}" dt="2019-06-17T05:04:11.706" v="817" actId="1076"/>
        <pc:sldMkLst>
          <pc:docMk/>
          <pc:sldMk cId="2725025909" sldId="342"/>
        </pc:sldMkLst>
      </pc:sldChg>
      <pc:sldChg chg="new del">
        <pc:chgData name="Mariah Hanley" userId="df44b4b1-4ebb-488f-9d1c-0e1d64085d49" providerId="ADAL" clId="{0663729B-7C42-B84F-ABE1-DFA85B3B942C}" dt="2019-06-17T04:53:20.902" v="4" actId="2696"/>
        <pc:sldMkLst>
          <pc:docMk/>
          <pc:sldMk cId="767921191" sldId="343"/>
        </pc:sldMkLst>
      </pc:sldChg>
      <pc:sldChg chg="addSp delSp modSp add mod ord setBg">
        <pc:chgData name="Mariah Hanley" userId="df44b4b1-4ebb-488f-9d1c-0e1d64085d49" providerId="ADAL" clId="{0663729B-7C42-B84F-ABE1-DFA85B3B942C}" dt="2019-06-17T05:02:51.083" v="813" actId="1076"/>
        <pc:sldMkLst>
          <pc:docMk/>
          <pc:sldMk cId="3669805120" sldId="343"/>
        </pc:sldMkLst>
        <pc:spChg chg="add del mod">
          <ac:chgData name="Mariah Hanley" userId="df44b4b1-4ebb-488f-9d1c-0e1d64085d49" providerId="ADAL" clId="{0663729B-7C42-B84F-ABE1-DFA85B3B942C}" dt="2019-06-17T04:58:01.770" v="410" actId="255"/>
          <ac:spMkLst>
            <pc:docMk/>
            <pc:sldMk cId="3669805120" sldId="343"/>
            <ac:spMk id="2" creationId="{00000000-0000-0000-0000-000000000000}"/>
          </ac:spMkLst>
        </pc:spChg>
        <pc:spChg chg="mod">
          <ac:chgData name="Mariah Hanley" userId="df44b4b1-4ebb-488f-9d1c-0e1d64085d49" providerId="ADAL" clId="{0663729B-7C42-B84F-ABE1-DFA85B3B942C}" dt="2019-06-17T04:59:51.780" v="810" actId="114"/>
          <ac:spMkLst>
            <pc:docMk/>
            <pc:sldMk cId="3669805120" sldId="343"/>
            <ac:spMk id="4" creationId="{00000000-0000-0000-0000-000000000000}"/>
          </ac:spMkLst>
        </pc:spChg>
        <pc:spChg chg="add del mod">
          <ac:chgData name="Mariah Hanley" userId="df44b4b1-4ebb-488f-9d1c-0e1d64085d49" providerId="ADAL" clId="{0663729B-7C42-B84F-ABE1-DFA85B3B942C}" dt="2019-06-17T04:53:36.398" v="8" actId="478"/>
          <ac:spMkLst>
            <pc:docMk/>
            <pc:sldMk cId="3669805120" sldId="343"/>
            <ac:spMk id="6" creationId="{72B86B05-FA8D-C44F-94F8-B8E5F2437C8C}"/>
          </ac:spMkLst>
        </pc:spChg>
        <pc:spChg chg="add">
          <ac:chgData name="Mariah Hanley" userId="df44b4b1-4ebb-488f-9d1c-0e1d64085d49" providerId="ADAL" clId="{0663729B-7C42-B84F-ABE1-DFA85B3B942C}" dt="2019-06-17T04:57:49.861" v="409" actId="26606"/>
          <ac:spMkLst>
            <pc:docMk/>
            <pc:sldMk cId="3669805120" sldId="343"/>
            <ac:spMk id="10" creationId="{39E4C68A-A4A9-48A4-9FF2-D2896B1EA01F}"/>
          </ac:spMkLst>
        </pc:spChg>
        <pc:spChg chg="add">
          <ac:chgData name="Mariah Hanley" userId="df44b4b1-4ebb-488f-9d1c-0e1d64085d49" providerId="ADAL" clId="{0663729B-7C42-B84F-ABE1-DFA85B3B942C}" dt="2019-06-17T04:57:49.861" v="409" actId="26606"/>
          <ac:spMkLst>
            <pc:docMk/>
            <pc:sldMk cId="3669805120" sldId="343"/>
            <ac:spMk id="12" creationId="{E2B9AEA5-52CB-49A6-AF8A-33502F291B91}"/>
          </ac:spMkLst>
        </pc:spChg>
      </pc:sldChg>
      <pc:sldChg chg="addSp delSp modSp add mod modClrScheme chgLayout">
        <pc:chgData name="Mariah Hanley" userId="df44b4b1-4ebb-488f-9d1c-0e1d64085d49" providerId="ADAL" clId="{0663729B-7C42-B84F-ABE1-DFA85B3B942C}" dt="2019-06-17T19:44:46.607" v="5096" actId="20577"/>
        <pc:sldMkLst>
          <pc:docMk/>
          <pc:sldMk cId="1886235874" sldId="344"/>
        </pc:sldMkLst>
        <pc:spChg chg="del mod">
          <ac:chgData name="Mariah Hanley" userId="df44b4b1-4ebb-488f-9d1c-0e1d64085d49" providerId="ADAL" clId="{0663729B-7C42-B84F-ABE1-DFA85B3B942C}" dt="2019-06-17T05:49:06.129" v="3918" actId="478"/>
          <ac:spMkLst>
            <pc:docMk/>
            <pc:sldMk cId="1886235874" sldId="344"/>
            <ac:spMk id="2" creationId="{00000000-0000-0000-0000-000000000000}"/>
          </ac:spMkLst>
        </pc:spChg>
        <pc:spChg chg="del mod">
          <ac:chgData name="Mariah Hanley" userId="df44b4b1-4ebb-488f-9d1c-0e1d64085d49" providerId="ADAL" clId="{0663729B-7C42-B84F-ABE1-DFA85B3B942C}" dt="2019-06-17T05:37:35.889" v="2502" actId="478"/>
          <ac:spMkLst>
            <pc:docMk/>
            <pc:sldMk cId="1886235874" sldId="344"/>
            <ac:spMk id="3" creationId="{00000000-0000-0000-0000-000000000000}"/>
          </ac:spMkLst>
        </pc:spChg>
        <pc:spChg chg="add del mod">
          <ac:chgData name="Mariah Hanley" userId="df44b4b1-4ebb-488f-9d1c-0e1d64085d49" providerId="ADAL" clId="{0663729B-7C42-B84F-ABE1-DFA85B3B942C}" dt="2019-06-17T05:37:39.137" v="2503" actId="22"/>
          <ac:spMkLst>
            <pc:docMk/>
            <pc:sldMk cId="1886235874" sldId="344"/>
            <ac:spMk id="5" creationId="{0889E4AB-720D-7B4F-9B9C-E40B1BC90781}"/>
          </ac:spMkLst>
        </pc:spChg>
        <pc:spChg chg="add del mod">
          <ac:chgData name="Mariah Hanley" userId="df44b4b1-4ebb-488f-9d1c-0e1d64085d49" providerId="ADAL" clId="{0663729B-7C42-B84F-ABE1-DFA85B3B942C}" dt="2019-06-17T05:49:07.804" v="3919" actId="700"/>
          <ac:spMkLst>
            <pc:docMk/>
            <pc:sldMk cId="1886235874" sldId="344"/>
            <ac:spMk id="9" creationId="{C8C9D871-4304-EE44-A4DC-0F8590771849}"/>
          </ac:spMkLst>
        </pc:spChg>
        <pc:graphicFrameChg chg="add mod ord modGraphic">
          <ac:chgData name="Mariah Hanley" userId="df44b4b1-4ebb-488f-9d1c-0e1d64085d49" providerId="ADAL" clId="{0663729B-7C42-B84F-ABE1-DFA85B3B942C}" dt="2019-06-17T19:44:46.607" v="5096" actId="20577"/>
          <ac:graphicFrameMkLst>
            <pc:docMk/>
            <pc:sldMk cId="1886235874" sldId="344"/>
            <ac:graphicFrameMk id="7" creationId="{9E73955A-4B68-624E-8E96-371558ADBACD}"/>
          </ac:graphicFrameMkLst>
        </pc:graphicFrameChg>
      </pc:sldChg>
      <pc:sldChg chg="add del">
        <pc:chgData name="Mariah Hanley" userId="df44b4b1-4ebb-488f-9d1c-0e1d64085d49" providerId="ADAL" clId="{0663729B-7C42-B84F-ABE1-DFA85B3B942C}" dt="2019-06-17T05:51:32.544" v="3940" actId="2696"/>
        <pc:sldMkLst>
          <pc:docMk/>
          <pc:sldMk cId="2305483672" sldId="345"/>
        </pc:sldMkLst>
      </pc:sldChg>
      <pc:sldChg chg="addSp delSp modSp add mod modClrScheme chgLayout">
        <pc:chgData name="Mariah Hanley" userId="df44b4b1-4ebb-488f-9d1c-0e1d64085d49" providerId="ADAL" clId="{0663729B-7C42-B84F-ABE1-DFA85B3B942C}" dt="2019-06-17T19:31:56.374" v="3959" actId="1076"/>
        <pc:sldMkLst>
          <pc:docMk/>
          <pc:sldMk cId="3637256642" sldId="346"/>
        </pc:sldMkLst>
        <pc:spChg chg="del mod ord">
          <ac:chgData name="Mariah Hanley" userId="df44b4b1-4ebb-488f-9d1c-0e1d64085d49" providerId="ADAL" clId="{0663729B-7C42-B84F-ABE1-DFA85B3B942C}" dt="2019-06-17T05:46:10.215" v="3886" actId="478"/>
          <ac:spMkLst>
            <pc:docMk/>
            <pc:sldMk cId="3637256642" sldId="346"/>
            <ac:spMk id="2" creationId="{00000000-0000-0000-0000-000000000000}"/>
          </ac:spMkLst>
        </pc:spChg>
        <pc:spChg chg="del">
          <ac:chgData name="Mariah Hanley" userId="df44b4b1-4ebb-488f-9d1c-0e1d64085d49" providerId="ADAL" clId="{0663729B-7C42-B84F-ABE1-DFA85B3B942C}" dt="2019-06-17T05:10:20.488" v="1667" actId="478"/>
          <ac:spMkLst>
            <pc:docMk/>
            <pc:sldMk cId="3637256642" sldId="346"/>
            <ac:spMk id="3" creationId="{00000000-0000-0000-0000-000000000000}"/>
          </ac:spMkLst>
        </pc:spChg>
        <pc:spChg chg="add del mod">
          <ac:chgData name="Mariah Hanley" userId="df44b4b1-4ebb-488f-9d1c-0e1d64085d49" providerId="ADAL" clId="{0663729B-7C42-B84F-ABE1-DFA85B3B942C}" dt="2019-06-17T05:10:23.457" v="1668" actId="3680"/>
          <ac:spMkLst>
            <pc:docMk/>
            <pc:sldMk cId="3637256642" sldId="346"/>
            <ac:spMk id="5" creationId="{E3BD775A-1DBA-6844-BFC0-24971186CF47}"/>
          </ac:spMkLst>
        </pc:spChg>
        <pc:spChg chg="add del mod">
          <ac:chgData name="Mariah Hanley" userId="df44b4b1-4ebb-488f-9d1c-0e1d64085d49" providerId="ADAL" clId="{0663729B-7C42-B84F-ABE1-DFA85B3B942C}" dt="2019-06-17T05:14:37.190" v="1762" actId="478"/>
          <ac:spMkLst>
            <pc:docMk/>
            <pc:sldMk cId="3637256642" sldId="346"/>
            <ac:spMk id="9" creationId="{101BF275-8F27-EF45-8D72-BF8C494C1026}"/>
          </ac:spMkLst>
        </pc:spChg>
        <pc:spChg chg="add del mod">
          <ac:chgData name="Mariah Hanley" userId="df44b4b1-4ebb-488f-9d1c-0e1d64085d49" providerId="ADAL" clId="{0663729B-7C42-B84F-ABE1-DFA85B3B942C}" dt="2019-06-17T05:15:19.516" v="1766" actId="3680"/>
          <ac:spMkLst>
            <pc:docMk/>
            <pc:sldMk cId="3637256642" sldId="346"/>
            <ac:spMk id="11" creationId="{8BFE810D-5128-4A43-B02B-4B431684E78D}"/>
          </ac:spMkLst>
        </pc:spChg>
        <pc:spChg chg="add del mod">
          <ac:chgData name="Mariah Hanley" userId="df44b4b1-4ebb-488f-9d1c-0e1d64085d49" providerId="ADAL" clId="{0663729B-7C42-B84F-ABE1-DFA85B3B942C}" dt="2019-06-17T05:15:26.418" v="1768" actId="3680"/>
          <ac:spMkLst>
            <pc:docMk/>
            <pc:sldMk cId="3637256642" sldId="346"/>
            <ac:spMk id="15" creationId="{6D840DB7-F27F-1845-A41E-95251EAE5B7A}"/>
          </ac:spMkLst>
        </pc:spChg>
        <pc:spChg chg="add del mod">
          <ac:chgData name="Mariah Hanley" userId="df44b4b1-4ebb-488f-9d1c-0e1d64085d49" providerId="ADAL" clId="{0663729B-7C42-B84F-ABE1-DFA85B3B942C}" dt="2019-06-17T05:33:36.372" v="2460" actId="478"/>
          <ac:spMkLst>
            <pc:docMk/>
            <pc:sldMk cId="3637256642" sldId="346"/>
            <ac:spMk id="23" creationId="{8C87CE53-2A19-C340-8B04-72209C6A2E9F}"/>
          </ac:spMkLst>
        </pc:spChg>
        <pc:graphicFrameChg chg="add del mod ord modGraphic">
          <ac:chgData name="Mariah Hanley" userId="df44b4b1-4ebb-488f-9d1c-0e1d64085d49" providerId="ADAL" clId="{0663729B-7C42-B84F-ABE1-DFA85B3B942C}" dt="2019-06-17T05:15:16.406" v="1765" actId="478"/>
          <ac:graphicFrameMkLst>
            <pc:docMk/>
            <pc:sldMk cId="3637256642" sldId="346"/>
            <ac:graphicFrameMk id="6" creationId="{E22DA1B6-5858-E841-8C55-E934DFDD276E}"/>
          </ac:graphicFrameMkLst>
        </pc:graphicFrameChg>
        <pc:graphicFrameChg chg="add del mod ord modGraphic">
          <ac:chgData name="Mariah Hanley" userId="df44b4b1-4ebb-488f-9d1c-0e1d64085d49" providerId="ADAL" clId="{0663729B-7C42-B84F-ABE1-DFA85B3B942C}" dt="2019-06-17T05:15:23.201" v="1767" actId="478"/>
          <ac:graphicFrameMkLst>
            <pc:docMk/>
            <pc:sldMk cId="3637256642" sldId="346"/>
            <ac:graphicFrameMk id="12" creationId="{E3E13558-B950-CB40-A1EA-33F43B0617C2}"/>
          </ac:graphicFrameMkLst>
        </pc:graphicFrameChg>
        <pc:graphicFrameChg chg="add del mod ord modGraphic">
          <ac:chgData name="Mariah Hanley" userId="df44b4b1-4ebb-488f-9d1c-0e1d64085d49" providerId="ADAL" clId="{0663729B-7C42-B84F-ABE1-DFA85B3B942C}" dt="2019-06-17T05:33:28.840" v="2457" actId="478"/>
          <ac:graphicFrameMkLst>
            <pc:docMk/>
            <pc:sldMk cId="3637256642" sldId="346"/>
            <ac:graphicFrameMk id="16" creationId="{97C4302F-2D43-9B4E-8965-085DF9B0FE26}"/>
          </ac:graphicFrameMkLst>
        </pc:graphicFrameChg>
        <pc:graphicFrameChg chg="add del mod">
          <ac:chgData name="Mariah Hanley" userId="df44b4b1-4ebb-488f-9d1c-0e1d64085d49" providerId="ADAL" clId="{0663729B-7C42-B84F-ABE1-DFA85B3B942C}" dt="2019-06-17T05:33:27.462" v="2456" actId="478"/>
          <ac:graphicFrameMkLst>
            <pc:docMk/>
            <pc:sldMk cId="3637256642" sldId="346"/>
            <ac:graphicFrameMk id="21" creationId="{700A6B6A-1562-A24C-B5A8-6AE340F180F0}"/>
          </ac:graphicFrameMkLst>
        </pc:graphicFrameChg>
        <pc:graphicFrameChg chg="add mod modGraphic">
          <ac:chgData name="Mariah Hanley" userId="df44b4b1-4ebb-488f-9d1c-0e1d64085d49" providerId="ADAL" clId="{0663729B-7C42-B84F-ABE1-DFA85B3B942C}" dt="2019-06-17T19:31:56.374" v="3959" actId="1076"/>
          <ac:graphicFrameMkLst>
            <pc:docMk/>
            <pc:sldMk cId="3637256642" sldId="346"/>
            <ac:graphicFrameMk id="25" creationId="{35E31637-8D2D-C545-90E2-31B86235D638}"/>
          </ac:graphicFrameMkLst>
        </pc:graphicFrameChg>
        <pc:graphicFrameChg chg="add del">
          <ac:chgData name="Mariah Hanley" userId="df44b4b1-4ebb-488f-9d1c-0e1d64085d49" providerId="ADAL" clId="{0663729B-7C42-B84F-ABE1-DFA85B3B942C}" dt="2019-06-17T05:54:06.054" v="3944" actId="22"/>
          <ac:graphicFrameMkLst>
            <pc:docMk/>
            <pc:sldMk cId="3637256642" sldId="346"/>
            <ac:graphicFrameMk id="27" creationId="{5AF49E8F-0726-3A44-8104-148263A47EBC}"/>
          </ac:graphicFrameMkLst>
        </pc:graphicFrameChg>
      </pc:sldChg>
      <pc:sldChg chg="modSp add">
        <pc:chgData name="Mariah Hanley" userId="df44b4b1-4ebb-488f-9d1c-0e1d64085d49" providerId="ADAL" clId="{0663729B-7C42-B84F-ABE1-DFA85B3B942C}" dt="2019-06-17T19:40:21.001" v="5076" actId="20577"/>
        <pc:sldMkLst>
          <pc:docMk/>
          <pc:sldMk cId="2408930663" sldId="347"/>
        </pc:sldMkLst>
        <pc:graphicFrameChg chg="mod modGraphic">
          <ac:chgData name="Mariah Hanley" userId="df44b4b1-4ebb-488f-9d1c-0e1d64085d49" providerId="ADAL" clId="{0663729B-7C42-B84F-ABE1-DFA85B3B942C}" dt="2019-06-17T19:40:21.001" v="5076" actId="20577"/>
          <ac:graphicFrameMkLst>
            <pc:docMk/>
            <pc:sldMk cId="2408930663" sldId="347"/>
            <ac:graphicFrameMk id="7" creationId="{9E73955A-4B68-624E-8E96-371558ADBACD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AD6739-53B5-E140-838C-CD2404D9AB9C}" type="doc">
      <dgm:prSet loTypeId="urn:microsoft.com/office/officeart/2005/8/layout/vList5" loCatId="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112A061-2393-7D48-A68F-7691FBBD66D5}">
      <dgm:prSet phldrT="[Text]" custT="1"/>
      <dgm:spPr/>
      <dgm:t>
        <a:bodyPr anchor="ctr" anchorCtr="1"/>
        <a:lstStyle/>
        <a:p>
          <a:r>
            <a:rPr lang="en-US" sz="3600" b="1" dirty="0" smtClean="0">
              <a:latin typeface="+mj-lt"/>
            </a:rPr>
            <a:t>Discharge Review Board</a:t>
          </a:r>
          <a:endParaRPr lang="en-US" sz="3600" b="1" dirty="0">
            <a:latin typeface="+mj-lt"/>
          </a:endParaRPr>
        </a:p>
      </dgm:t>
    </dgm:pt>
    <dgm:pt modelId="{E2771857-3C74-494B-BC3E-056D8236FDEA}" type="parTrans" cxnId="{2300225A-87E1-2A4F-BA45-A2502EB48B1E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695F9831-3745-8142-912A-A2D9752218AC}" type="sibTrans" cxnId="{2300225A-87E1-2A4F-BA45-A2502EB48B1E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611C409-057F-EB49-8116-EC777B0D488C}">
      <dgm:prSet phldrT="[Text]" custT="1"/>
      <dgm:spPr/>
      <dgm:t>
        <a:bodyPr/>
        <a:lstStyle/>
        <a:p>
          <a:r>
            <a:rPr lang="en-US" sz="3200" dirty="0" smtClean="0">
              <a:latin typeface="Garamond" charset="0"/>
              <a:ea typeface="Garamond" charset="0"/>
              <a:cs typeface="Garamond" charset="0"/>
            </a:rPr>
            <a:t>Army</a:t>
          </a:r>
          <a:endParaRPr lang="en-US" sz="3200" dirty="0">
            <a:latin typeface="Garamond" charset="0"/>
            <a:ea typeface="Garamond" charset="0"/>
            <a:cs typeface="Garamond" charset="0"/>
          </a:endParaRPr>
        </a:p>
      </dgm:t>
    </dgm:pt>
    <dgm:pt modelId="{76CEA52C-5E67-B74C-B50C-511619599904}" type="parTrans" cxnId="{AEC3B4C2-E4A5-484D-AD40-2343A76F0E4E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0B712CF-25D5-B94A-9D96-49593DD3263D}" type="sibTrans" cxnId="{AEC3B4C2-E4A5-484D-AD40-2343A76F0E4E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7844D4F-6744-B842-8C55-E06236E9EF68}">
      <dgm:prSet phldrT="[Text]" custT="1"/>
      <dgm:spPr/>
      <dgm:t>
        <a:bodyPr/>
        <a:lstStyle/>
        <a:p>
          <a:r>
            <a:rPr lang="en-US" sz="3200" smtClean="0">
              <a:latin typeface="Garamond" charset="0"/>
              <a:ea typeface="Garamond" charset="0"/>
              <a:cs typeface="Garamond" charset="0"/>
            </a:rPr>
            <a:t>Navy (Marines)</a:t>
          </a:r>
          <a:endParaRPr lang="en-US" sz="3200" dirty="0">
            <a:latin typeface="Garamond" charset="0"/>
            <a:ea typeface="Garamond" charset="0"/>
            <a:cs typeface="Garamond" charset="0"/>
          </a:endParaRPr>
        </a:p>
      </dgm:t>
    </dgm:pt>
    <dgm:pt modelId="{EDDC2050-A2A5-764F-9755-443A3C31CA50}" type="parTrans" cxnId="{0E9292E4-58BE-3A4B-87DF-8275A2CE2AAC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6E4475CC-582D-8643-92C2-BB6AC869FA2B}" type="sibTrans" cxnId="{0E9292E4-58BE-3A4B-87DF-8275A2CE2AAC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35DB28A-75E5-3540-AA32-2DBE86513B20}">
      <dgm:prSet phldrT="[Text]"/>
      <dgm:spPr/>
      <dgm:t>
        <a:bodyPr/>
        <a:lstStyle/>
        <a:p>
          <a:r>
            <a:rPr lang="en-US" b="1" dirty="0" smtClean="0">
              <a:latin typeface="+mj-lt"/>
            </a:rPr>
            <a:t>Board for Correction of Military (Naval) Records</a:t>
          </a:r>
          <a:endParaRPr lang="en-US" b="1" dirty="0">
            <a:latin typeface="+mj-lt"/>
          </a:endParaRPr>
        </a:p>
      </dgm:t>
    </dgm:pt>
    <dgm:pt modelId="{8B1717E8-D836-444C-94AC-5C101E0E7DAF}" type="parTrans" cxnId="{27809A98-CE1E-924D-85CC-1EB28D3F1C5A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956F1C0F-15FB-E346-A4C2-660AE4A708E0}" type="sibTrans" cxnId="{27809A98-CE1E-924D-85CC-1EB28D3F1C5A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82C8784A-D4CE-0146-B362-3ED81EDA0E31}">
      <dgm:prSet phldrT="[Text]"/>
      <dgm:spPr/>
      <dgm:t>
        <a:bodyPr/>
        <a:lstStyle/>
        <a:p>
          <a:r>
            <a:rPr lang="en-US" dirty="0" smtClean="0"/>
            <a:t>Air Force</a:t>
          </a:r>
          <a:endParaRPr lang="en-US" dirty="0"/>
        </a:p>
      </dgm:t>
    </dgm:pt>
    <dgm:pt modelId="{88906CFB-F400-8F4D-B546-2C17516B6E01}" type="parTrans" cxnId="{ECE5ADDE-9ABC-CE4E-A7A3-3F3E1E8A64B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A92BBC7A-87FF-FB4A-A02F-BED3AD2F6CCD}" type="sibTrans" cxnId="{ECE5ADDE-9ABC-CE4E-A7A3-3F3E1E8A64B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7C598A3F-D26D-4F46-BD7E-3889BBB45927}">
      <dgm:prSet phldrT="[Text]"/>
      <dgm:spPr/>
      <dgm:t>
        <a:bodyPr/>
        <a:lstStyle/>
        <a:p>
          <a:r>
            <a:rPr lang="en-US" smtClean="0"/>
            <a:t>Army</a:t>
          </a:r>
          <a:endParaRPr lang="en-US" dirty="0"/>
        </a:p>
      </dgm:t>
    </dgm:pt>
    <dgm:pt modelId="{9E26BD6D-312C-7746-9E52-CB3F4AD30C9D}" type="parTrans" cxnId="{718C69A0-6D8C-9D47-BB21-E48FA9664E0B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CDA5B674-E3A4-6544-B0F1-17EF6AD907BC}" type="sibTrans" cxnId="{718C69A0-6D8C-9D47-BB21-E48FA9664E0B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77A34D2-A5C9-0048-A073-93E9011FDEEF}">
      <dgm:prSet custT="1"/>
      <dgm:spPr/>
      <dgm:t>
        <a:bodyPr/>
        <a:lstStyle/>
        <a:p>
          <a:r>
            <a:rPr lang="en-US" sz="3200" dirty="0" smtClean="0">
              <a:latin typeface="Garamond" charset="0"/>
              <a:ea typeface="Garamond" charset="0"/>
              <a:cs typeface="Garamond" charset="0"/>
            </a:rPr>
            <a:t>Coast Guard</a:t>
          </a:r>
          <a:endParaRPr lang="en-US" sz="3200" dirty="0">
            <a:latin typeface="Garamond" charset="0"/>
            <a:ea typeface="Garamond" charset="0"/>
            <a:cs typeface="Garamond" charset="0"/>
          </a:endParaRPr>
        </a:p>
      </dgm:t>
    </dgm:pt>
    <dgm:pt modelId="{B3B4FA17-9D47-3D4F-A42C-C5D0CDA7927C}" type="parTrans" cxnId="{83BA9BAC-C8B0-D94D-8508-51EBCFCFA451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ED457A5A-FF55-A748-B6CF-9C3D5BF6CBB4}" type="sibTrans" cxnId="{83BA9BAC-C8B0-D94D-8508-51EBCFCFA451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CFB51F45-44FB-0B43-B4A5-1E983DD81BDF}">
      <dgm:prSet custT="1"/>
      <dgm:spPr/>
      <dgm:t>
        <a:bodyPr/>
        <a:lstStyle/>
        <a:p>
          <a:r>
            <a:rPr lang="en-US" sz="3200" dirty="0" smtClean="0">
              <a:latin typeface="Garamond" charset="0"/>
              <a:ea typeface="Garamond" charset="0"/>
              <a:cs typeface="Garamond" charset="0"/>
            </a:rPr>
            <a:t>Air Force</a:t>
          </a:r>
          <a:endParaRPr lang="en-US" sz="3200" dirty="0">
            <a:latin typeface="Garamond" charset="0"/>
            <a:ea typeface="Garamond" charset="0"/>
            <a:cs typeface="Garamond" charset="0"/>
          </a:endParaRPr>
        </a:p>
      </dgm:t>
    </dgm:pt>
    <dgm:pt modelId="{C8CA535F-9337-2F44-9D19-BB2DE985D0CD}" type="parTrans" cxnId="{6CB55D13-8397-6B4D-B0AB-09CAD90AEAC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7F5EBD1C-8FD0-9D40-9BED-5D7AAB34AD3D}" type="sibTrans" cxnId="{6CB55D13-8397-6B4D-B0AB-09CAD90AEAC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55D1CF56-E329-D54F-9F83-B514D707D93B}">
      <dgm:prSet phldrT="[Text]"/>
      <dgm:spPr/>
      <dgm:t>
        <a:bodyPr/>
        <a:lstStyle/>
        <a:p>
          <a:r>
            <a:rPr lang="en-US" dirty="0" smtClean="0"/>
            <a:t>Navy (</a:t>
          </a:r>
          <a:r>
            <a:rPr lang="en-US" dirty="0" smtClean="0">
              <a:latin typeface="Garamond" charset="0"/>
              <a:ea typeface="Garamond" charset="0"/>
              <a:cs typeface="Garamond" charset="0"/>
            </a:rPr>
            <a:t>Marines</a:t>
          </a:r>
          <a:r>
            <a:rPr lang="en-US" dirty="0" smtClean="0"/>
            <a:t>)</a:t>
          </a:r>
          <a:endParaRPr lang="en-US" dirty="0"/>
        </a:p>
      </dgm:t>
    </dgm:pt>
    <dgm:pt modelId="{80C256B8-4336-D541-BA9E-8D5237D21279}" type="parTrans" cxnId="{9EC22324-B1E0-FF47-B711-9D2C61601CE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C8F3495A-A9BD-8C46-92EC-53D3B59AC757}" type="sibTrans" cxnId="{9EC22324-B1E0-FF47-B711-9D2C61601CE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913CF03-BEF2-A14C-B269-4D335785D47B}">
      <dgm:prSet phldrT="[Text]"/>
      <dgm:spPr/>
      <dgm:t>
        <a:bodyPr/>
        <a:lstStyle/>
        <a:p>
          <a:r>
            <a:rPr lang="en-US" dirty="0" smtClean="0"/>
            <a:t>Coast Guard</a:t>
          </a:r>
          <a:endParaRPr lang="en-US" dirty="0"/>
        </a:p>
      </dgm:t>
    </dgm:pt>
    <dgm:pt modelId="{E6271252-BEA7-0A4E-8326-3BBC6CDA481A}" type="parTrans" cxnId="{1EE319DD-4517-5645-96DE-B73592B10837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218B06E8-F895-854A-96FF-0F1164317E96}" type="sibTrans" cxnId="{1EE319DD-4517-5645-96DE-B73592B10837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FB53F2A6-B4D9-1544-8C60-411BFF094114}" type="pres">
      <dgm:prSet presAssocID="{37AD6739-53B5-E140-838C-CD2404D9AB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6B2A1A-A4E2-6B41-916E-618760ACC851}" type="pres">
      <dgm:prSet presAssocID="{E112A061-2393-7D48-A68F-7691FBBD66D5}" presName="linNode" presStyleCnt="0"/>
      <dgm:spPr/>
    </dgm:pt>
    <dgm:pt modelId="{01F97BF5-2AA5-4E46-9BB2-A97430BF841B}" type="pres">
      <dgm:prSet presAssocID="{E112A061-2393-7D48-A68F-7691FBBD66D5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CB001-D7FE-484C-9F42-275D76EF8AEE}" type="pres">
      <dgm:prSet presAssocID="{E112A061-2393-7D48-A68F-7691FBBD66D5}" presName="descendantText" presStyleLbl="alignAccFollowNode1" presStyleIdx="0" presStyleCnt="2" custLinFactNeighborX="14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0F4C7-DF6B-4E4E-AC39-669A8A25DFD3}" type="pres">
      <dgm:prSet presAssocID="{695F9831-3745-8142-912A-A2D9752218AC}" presName="sp" presStyleCnt="0"/>
      <dgm:spPr/>
    </dgm:pt>
    <dgm:pt modelId="{9595456E-87B8-A74B-A054-CDFC3845D1C2}" type="pres">
      <dgm:prSet presAssocID="{335DB28A-75E5-3540-AA32-2DBE86513B20}" presName="linNode" presStyleCnt="0"/>
      <dgm:spPr/>
    </dgm:pt>
    <dgm:pt modelId="{F686AD26-62FE-0E40-A400-7194865914B4}" type="pres">
      <dgm:prSet presAssocID="{335DB28A-75E5-3540-AA32-2DBE86513B20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41765-F7B8-8E43-9AB9-66357C088500}" type="pres">
      <dgm:prSet presAssocID="{335DB28A-75E5-3540-AA32-2DBE86513B20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00225A-87E1-2A4F-BA45-A2502EB48B1E}" srcId="{37AD6739-53B5-E140-838C-CD2404D9AB9C}" destId="{E112A061-2393-7D48-A68F-7691FBBD66D5}" srcOrd="0" destOrd="0" parTransId="{E2771857-3C74-494B-BC3E-056D8236FDEA}" sibTransId="{695F9831-3745-8142-912A-A2D9752218AC}"/>
    <dgm:cxn modelId="{F8366524-76D7-B148-95FE-214104FA8D54}" type="presOf" srcId="{37AD6739-53B5-E140-838C-CD2404D9AB9C}" destId="{FB53F2A6-B4D9-1544-8C60-411BFF094114}" srcOrd="0" destOrd="0" presId="urn:microsoft.com/office/officeart/2005/8/layout/vList5"/>
    <dgm:cxn modelId="{27809A98-CE1E-924D-85CC-1EB28D3F1C5A}" srcId="{37AD6739-53B5-E140-838C-CD2404D9AB9C}" destId="{335DB28A-75E5-3540-AA32-2DBE86513B20}" srcOrd="1" destOrd="0" parTransId="{8B1717E8-D836-444C-94AC-5C101E0E7DAF}" sibTransId="{956F1C0F-15FB-E346-A4C2-660AE4A708E0}"/>
    <dgm:cxn modelId="{1C25D982-725C-F040-B54A-B7BB7D80EE35}" type="presOf" srcId="{55D1CF56-E329-D54F-9F83-B514D707D93B}" destId="{B3141765-F7B8-8E43-9AB9-66357C088500}" srcOrd="0" destOrd="2" presId="urn:microsoft.com/office/officeart/2005/8/layout/vList5"/>
    <dgm:cxn modelId="{F307F590-4CF2-AC48-82B6-CBF09F2FB213}" type="presOf" srcId="{7C598A3F-D26D-4F46-BD7E-3889BBB45927}" destId="{B3141765-F7B8-8E43-9AB9-66357C088500}" srcOrd="0" destOrd="1" presId="urn:microsoft.com/office/officeart/2005/8/layout/vList5"/>
    <dgm:cxn modelId="{A5FDB480-A368-5C47-A7F7-5C6581DB1F47}" type="presOf" srcId="{E112A061-2393-7D48-A68F-7691FBBD66D5}" destId="{01F97BF5-2AA5-4E46-9BB2-A97430BF841B}" srcOrd="0" destOrd="0" presId="urn:microsoft.com/office/officeart/2005/8/layout/vList5"/>
    <dgm:cxn modelId="{F9ED8A07-9F7C-9F49-ACE4-354A5F6D8A71}" type="presOf" srcId="{D611C409-057F-EB49-8116-EC777B0D488C}" destId="{036CB001-D7FE-484C-9F42-275D76EF8AEE}" srcOrd="0" destOrd="1" presId="urn:microsoft.com/office/officeart/2005/8/layout/vList5"/>
    <dgm:cxn modelId="{0E9292E4-58BE-3A4B-87DF-8275A2CE2AAC}" srcId="{E112A061-2393-7D48-A68F-7691FBBD66D5}" destId="{D7844D4F-6744-B842-8C55-E06236E9EF68}" srcOrd="2" destOrd="0" parTransId="{EDDC2050-A2A5-764F-9755-443A3C31CA50}" sibTransId="{6E4475CC-582D-8643-92C2-BB6AC869FA2B}"/>
    <dgm:cxn modelId="{ECE5ADDE-9ABC-CE4E-A7A3-3F3E1E8A64B3}" srcId="{335DB28A-75E5-3540-AA32-2DBE86513B20}" destId="{82C8784A-D4CE-0146-B362-3ED81EDA0E31}" srcOrd="0" destOrd="0" parTransId="{88906CFB-F400-8F4D-B546-2C17516B6E01}" sibTransId="{A92BBC7A-87FF-FB4A-A02F-BED3AD2F6CCD}"/>
    <dgm:cxn modelId="{1EE319DD-4517-5645-96DE-B73592B10837}" srcId="{335DB28A-75E5-3540-AA32-2DBE86513B20}" destId="{4913CF03-BEF2-A14C-B269-4D335785D47B}" srcOrd="3" destOrd="0" parTransId="{E6271252-BEA7-0A4E-8326-3BBC6CDA481A}" sibTransId="{218B06E8-F895-854A-96FF-0F1164317E96}"/>
    <dgm:cxn modelId="{F652A667-7E47-904E-8695-08066AA2C0EC}" type="presOf" srcId="{82C8784A-D4CE-0146-B362-3ED81EDA0E31}" destId="{B3141765-F7B8-8E43-9AB9-66357C088500}" srcOrd="0" destOrd="0" presId="urn:microsoft.com/office/officeart/2005/8/layout/vList5"/>
    <dgm:cxn modelId="{2324AE79-A661-FF45-AD92-B68466CA0DE7}" type="presOf" srcId="{D7844D4F-6744-B842-8C55-E06236E9EF68}" destId="{036CB001-D7FE-484C-9F42-275D76EF8AEE}" srcOrd="0" destOrd="2" presId="urn:microsoft.com/office/officeart/2005/8/layout/vList5"/>
    <dgm:cxn modelId="{83BA9BAC-C8B0-D94D-8508-51EBCFCFA451}" srcId="{E112A061-2393-7D48-A68F-7691FBBD66D5}" destId="{D77A34D2-A5C9-0048-A073-93E9011FDEEF}" srcOrd="3" destOrd="0" parTransId="{B3B4FA17-9D47-3D4F-A42C-C5D0CDA7927C}" sibTransId="{ED457A5A-FF55-A748-B6CF-9C3D5BF6CBB4}"/>
    <dgm:cxn modelId="{565E1AE0-870F-5F4A-9C17-3B2A184D7F6B}" type="presOf" srcId="{D77A34D2-A5C9-0048-A073-93E9011FDEEF}" destId="{036CB001-D7FE-484C-9F42-275D76EF8AEE}" srcOrd="0" destOrd="3" presId="urn:microsoft.com/office/officeart/2005/8/layout/vList5"/>
    <dgm:cxn modelId="{4523871D-5079-A24C-A6BB-8B4C67438D0A}" type="presOf" srcId="{4913CF03-BEF2-A14C-B269-4D335785D47B}" destId="{B3141765-F7B8-8E43-9AB9-66357C088500}" srcOrd="0" destOrd="3" presId="urn:microsoft.com/office/officeart/2005/8/layout/vList5"/>
    <dgm:cxn modelId="{718C69A0-6D8C-9D47-BB21-E48FA9664E0B}" srcId="{335DB28A-75E5-3540-AA32-2DBE86513B20}" destId="{7C598A3F-D26D-4F46-BD7E-3889BBB45927}" srcOrd="1" destOrd="0" parTransId="{9E26BD6D-312C-7746-9E52-CB3F4AD30C9D}" sibTransId="{CDA5B674-E3A4-6544-B0F1-17EF6AD907BC}"/>
    <dgm:cxn modelId="{F98FE7F1-EE72-9141-8AD9-EF9AB8411053}" type="presOf" srcId="{CFB51F45-44FB-0B43-B4A5-1E983DD81BDF}" destId="{036CB001-D7FE-484C-9F42-275D76EF8AEE}" srcOrd="0" destOrd="0" presId="urn:microsoft.com/office/officeart/2005/8/layout/vList5"/>
    <dgm:cxn modelId="{9EC22324-B1E0-FF47-B711-9D2C61601CE3}" srcId="{335DB28A-75E5-3540-AA32-2DBE86513B20}" destId="{55D1CF56-E329-D54F-9F83-B514D707D93B}" srcOrd="2" destOrd="0" parTransId="{80C256B8-4336-D541-BA9E-8D5237D21279}" sibTransId="{C8F3495A-A9BD-8C46-92EC-53D3B59AC757}"/>
    <dgm:cxn modelId="{6CB55D13-8397-6B4D-B0AB-09CAD90AEAC9}" srcId="{E112A061-2393-7D48-A68F-7691FBBD66D5}" destId="{CFB51F45-44FB-0B43-B4A5-1E983DD81BDF}" srcOrd="0" destOrd="0" parTransId="{C8CA535F-9337-2F44-9D19-BB2DE985D0CD}" sibTransId="{7F5EBD1C-8FD0-9D40-9BED-5D7AAB34AD3D}"/>
    <dgm:cxn modelId="{AEC3B4C2-E4A5-484D-AD40-2343A76F0E4E}" srcId="{E112A061-2393-7D48-A68F-7691FBBD66D5}" destId="{D611C409-057F-EB49-8116-EC777B0D488C}" srcOrd="1" destOrd="0" parTransId="{76CEA52C-5E67-B74C-B50C-511619599904}" sibTransId="{40B712CF-25D5-B94A-9D96-49593DD3263D}"/>
    <dgm:cxn modelId="{E9F8F2C2-AED5-824F-8302-121148E7A89B}" type="presOf" srcId="{335DB28A-75E5-3540-AA32-2DBE86513B20}" destId="{F686AD26-62FE-0E40-A400-7194865914B4}" srcOrd="0" destOrd="0" presId="urn:microsoft.com/office/officeart/2005/8/layout/vList5"/>
    <dgm:cxn modelId="{328F3D53-638C-A94F-ACC8-790010A9936F}" type="presParOf" srcId="{FB53F2A6-B4D9-1544-8C60-411BFF094114}" destId="{7B6B2A1A-A4E2-6B41-916E-618760ACC851}" srcOrd="0" destOrd="0" presId="urn:microsoft.com/office/officeart/2005/8/layout/vList5"/>
    <dgm:cxn modelId="{6868297A-AEEF-5A49-9378-85C01729ADA4}" type="presParOf" srcId="{7B6B2A1A-A4E2-6B41-916E-618760ACC851}" destId="{01F97BF5-2AA5-4E46-9BB2-A97430BF841B}" srcOrd="0" destOrd="0" presId="urn:microsoft.com/office/officeart/2005/8/layout/vList5"/>
    <dgm:cxn modelId="{387420DA-FFC2-814F-82A7-09CEE8E716E6}" type="presParOf" srcId="{7B6B2A1A-A4E2-6B41-916E-618760ACC851}" destId="{036CB001-D7FE-484C-9F42-275D76EF8AEE}" srcOrd="1" destOrd="0" presId="urn:microsoft.com/office/officeart/2005/8/layout/vList5"/>
    <dgm:cxn modelId="{1ADA12CD-C180-854A-9F42-3A78416EB63B}" type="presParOf" srcId="{FB53F2A6-B4D9-1544-8C60-411BFF094114}" destId="{8B10F4C7-DF6B-4E4E-AC39-669A8A25DFD3}" srcOrd="1" destOrd="0" presId="urn:microsoft.com/office/officeart/2005/8/layout/vList5"/>
    <dgm:cxn modelId="{12A8CB1C-C487-DA46-B212-2D447081DA93}" type="presParOf" srcId="{FB53F2A6-B4D9-1544-8C60-411BFF094114}" destId="{9595456E-87B8-A74B-A054-CDFC3845D1C2}" srcOrd="2" destOrd="0" presId="urn:microsoft.com/office/officeart/2005/8/layout/vList5"/>
    <dgm:cxn modelId="{3ABD415A-12F7-3B46-AAC0-BFFCA85295C9}" type="presParOf" srcId="{9595456E-87B8-A74B-A054-CDFC3845D1C2}" destId="{F686AD26-62FE-0E40-A400-7194865914B4}" srcOrd="0" destOrd="0" presId="urn:microsoft.com/office/officeart/2005/8/layout/vList5"/>
    <dgm:cxn modelId="{EA392FDC-A1AD-4349-9BFF-5AA0FC122F6D}" type="presParOf" srcId="{9595456E-87B8-A74B-A054-CDFC3845D1C2}" destId="{B3141765-F7B8-8E43-9AB9-66357C08850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CB001-D7FE-484C-9F42-275D76EF8AEE}">
      <dsp:nvSpPr>
        <dsp:cNvPr id="0" name=""/>
        <dsp:cNvSpPr/>
      </dsp:nvSpPr>
      <dsp:spPr>
        <a:xfrm rot="5400000">
          <a:off x="6160120" y="-1996331"/>
          <a:ext cx="2315788" cy="688754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latin typeface="Garamond" charset="0"/>
              <a:ea typeface="Garamond" charset="0"/>
              <a:cs typeface="Garamond" charset="0"/>
            </a:rPr>
            <a:t>Air Force</a:t>
          </a:r>
          <a:endParaRPr lang="en-US" sz="3200" kern="1200" dirty="0">
            <a:latin typeface="Garamond" charset="0"/>
            <a:ea typeface="Garamond" charset="0"/>
            <a:cs typeface="Garamond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latin typeface="Garamond" charset="0"/>
              <a:ea typeface="Garamond" charset="0"/>
              <a:cs typeface="Garamond" charset="0"/>
            </a:rPr>
            <a:t>Army</a:t>
          </a:r>
          <a:endParaRPr lang="en-US" sz="3200" kern="1200" dirty="0">
            <a:latin typeface="Garamond" charset="0"/>
            <a:ea typeface="Garamond" charset="0"/>
            <a:cs typeface="Garamond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>
              <a:latin typeface="Garamond" charset="0"/>
              <a:ea typeface="Garamond" charset="0"/>
              <a:cs typeface="Garamond" charset="0"/>
            </a:rPr>
            <a:t>Navy (Marines)</a:t>
          </a:r>
          <a:endParaRPr lang="en-US" sz="3200" kern="1200" dirty="0">
            <a:latin typeface="Garamond" charset="0"/>
            <a:ea typeface="Garamond" charset="0"/>
            <a:cs typeface="Garamond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latin typeface="Garamond" charset="0"/>
              <a:ea typeface="Garamond" charset="0"/>
              <a:cs typeface="Garamond" charset="0"/>
            </a:rPr>
            <a:t>Coast Guard</a:t>
          </a:r>
          <a:endParaRPr lang="en-US" sz="3200" kern="1200" dirty="0">
            <a:latin typeface="Garamond" charset="0"/>
            <a:ea typeface="Garamond" charset="0"/>
            <a:cs typeface="Garamond" charset="0"/>
          </a:endParaRPr>
        </a:p>
      </dsp:txBody>
      <dsp:txXfrm rot="-5400000">
        <a:off x="3874243" y="402593"/>
        <a:ext cx="6774496" cy="2089694"/>
      </dsp:txXfrm>
    </dsp:sp>
    <dsp:sp modelId="{01F97BF5-2AA5-4E46-9BB2-A97430BF841B}">
      <dsp:nvSpPr>
        <dsp:cNvPr id="0" name=""/>
        <dsp:cNvSpPr/>
      </dsp:nvSpPr>
      <dsp:spPr>
        <a:xfrm>
          <a:off x="0" y="72"/>
          <a:ext cx="3874242" cy="28947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1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+mj-lt"/>
            </a:rPr>
            <a:t>Discharge Review Board</a:t>
          </a:r>
          <a:endParaRPr lang="en-US" sz="3600" b="1" kern="1200" dirty="0">
            <a:latin typeface="+mj-lt"/>
          </a:endParaRPr>
        </a:p>
      </dsp:txBody>
      <dsp:txXfrm>
        <a:off x="141309" y="141381"/>
        <a:ext cx="3591624" cy="2612117"/>
      </dsp:txXfrm>
    </dsp:sp>
    <dsp:sp modelId="{B3141765-F7B8-8E43-9AB9-66357C088500}">
      <dsp:nvSpPr>
        <dsp:cNvPr id="0" name=""/>
        <dsp:cNvSpPr/>
      </dsp:nvSpPr>
      <dsp:spPr>
        <a:xfrm rot="5400000">
          <a:off x="6160120" y="1043140"/>
          <a:ext cx="2315788" cy="688754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Air Force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smtClean="0"/>
            <a:t>Army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Navy (</a:t>
          </a:r>
          <a:r>
            <a:rPr lang="en-US" sz="2800" kern="1200" dirty="0" smtClean="0">
              <a:latin typeface="Garamond" charset="0"/>
              <a:ea typeface="Garamond" charset="0"/>
              <a:cs typeface="Garamond" charset="0"/>
            </a:rPr>
            <a:t>Marines</a:t>
          </a:r>
          <a:r>
            <a:rPr lang="en-US" sz="2800" kern="1200" dirty="0" smtClean="0"/>
            <a:t>)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Coast Guard</a:t>
          </a:r>
          <a:endParaRPr lang="en-US" sz="2800" kern="1200" dirty="0"/>
        </a:p>
      </dsp:txBody>
      <dsp:txXfrm rot="-5400000">
        <a:off x="3874243" y="3442065"/>
        <a:ext cx="6774496" cy="2089694"/>
      </dsp:txXfrm>
    </dsp:sp>
    <dsp:sp modelId="{F686AD26-62FE-0E40-A400-7194865914B4}">
      <dsp:nvSpPr>
        <dsp:cNvPr id="0" name=""/>
        <dsp:cNvSpPr/>
      </dsp:nvSpPr>
      <dsp:spPr>
        <a:xfrm>
          <a:off x="0" y="3039544"/>
          <a:ext cx="3874242" cy="28947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latin typeface="+mj-lt"/>
            </a:rPr>
            <a:t>Board for Correction of Military (Naval) Records</a:t>
          </a:r>
          <a:endParaRPr lang="en-US" sz="3500" b="1" kern="1200" dirty="0">
            <a:latin typeface="+mj-lt"/>
          </a:endParaRPr>
        </a:p>
      </dsp:txBody>
      <dsp:txXfrm>
        <a:off x="141309" y="3180853"/>
        <a:ext cx="3591624" cy="2612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E515E-1CC9-B049-B610-FF4E98B1967C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90BB7-3204-564B-91FC-AC387CE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B8092-3A32-2345-9442-2909821CFF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4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95008" y="4444860"/>
            <a:ext cx="5560060" cy="363670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061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0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8795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B8092-3A32-2345-9442-2909821CFF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8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9590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4914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95008" y="4444860"/>
            <a:ext cx="5560060" cy="363670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9836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74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4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763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457200" y="4960137"/>
            <a:ext cx="7772400" cy="146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8610600" y="4960137"/>
            <a:ext cx="3200399" cy="146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Questrial"/>
              <a:buNone/>
              <a:defRPr sz="1800" b="0" i="0" u="none" strike="noStrike" cap="none">
                <a:solidFill>
                  <a:srgbClr val="834B8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rotWithShape="1">
            <a:blip r:embed="rId2">
              <a:alphaModFix/>
            </a:blip>
            <a:tile tx="-393700" ty="-82550" sx="35000" sy="35000" flip="none" algn="tl"/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23" name="Shape 23"/>
          <p:cNvCxnSpPr/>
          <p:nvPr/>
        </p:nvCxnSpPr>
        <p:spPr>
          <a:xfrm rot="10800000">
            <a:off x="8386842" y="5264105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15922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2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482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Questrial"/>
              <a:buChar char=" 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265176" marR="0" lvl="1" indent="-238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448056" marR="0" lvl="2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594360" marR="0" lvl="3" indent="-482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777240" marR="0" lvl="4" indent="-533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914400" marR="0" lvl="5" indent="-508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1060704" marR="0" lvl="6" indent="-574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216152" marR="0" lvl="7" indent="-604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362456" marR="0" lvl="8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68899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1024126" y="2286000"/>
            <a:ext cx="4754879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482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Questrial"/>
              <a:buChar char=" 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265176" marR="0" lvl="1" indent="-238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448056" marR="0" lvl="2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594360" marR="0" lvl="3" indent="-482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777240" marR="0" lvl="4" indent="-533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914400" marR="0" lvl="5" indent="-508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1060704" marR="0" lvl="6" indent="-574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216152" marR="0" lvl="7" indent="-604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362456" marR="0" lvl="8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5989319" y="2286000"/>
            <a:ext cx="4754879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482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Questrial"/>
              <a:buChar char=" 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265176" marR="0" lvl="1" indent="-238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448056" marR="0" lvl="2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594360" marR="0" lvl="3" indent="-482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777240" marR="0" lvl="4" indent="-533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914400" marR="0" lvl="5" indent="-508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1060704" marR="0" lvl="6" indent="-574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216152" marR="0" lvl="7" indent="-604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362456" marR="0" lvl="8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381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65867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024128" y="2179635"/>
            <a:ext cx="4754879" cy="8229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Questrial"/>
              <a:buNone/>
              <a:defRPr sz="2300" b="0" i="0" u="none" strike="noStrike" cap="none">
                <a:solidFill>
                  <a:schemeClr val="accent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1024128" y="2967788"/>
            <a:ext cx="4754879" cy="3341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482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Questrial"/>
              <a:buChar char=" 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265176" marR="0" lvl="1" indent="-238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448056" marR="0" lvl="2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594360" marR="0" lvl="3" indent="-482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777240" marR="0" lvl="4" indent="-533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914400" marR="0" lvl="5" indent="-508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1060704" marR="0" lvl="6" indent="-574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216152" marR="0" lvl="7" indent="-604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362456" marR="0" lvl="8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5990887" y="2179635"/>
            <a:ext cx="4754879" cy="8229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Questrial"/>
              <a:buNone/>
              <a:defRPr sz="2300" b="0" i="0" u="none" strike="noStrike" cap="none">
                <a:solidFill>
                  <a:schemeClr val="accent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5990887" y="2967788"/>
            <a:ext cx="4754879" cy="3341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482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Questrial"/>
              <a:buChar char=" 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265176" marR="0" lvl="1" indent="-238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448056" marR="0" lvl="2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594360" marR="0" lvl="3" indent="-482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777240" marR="0" lvl="4" indent="-533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914400" marR="0" lvl="5" indent="-508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1060704" marR="0" lvl="6" indent="-574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216152" marR="0" lvl="7" indent="-604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362456" marR="0" lvl="8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4408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93858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8610600" y="4960137"/>
            <a:ext cx="3200399" cy="146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Questrial"/>
              <a:buNone/>
              <a:defRPr sz="1800" b="0" i="0" u="none" strike="noStrike" cap="none">
                <a:solidFill>
                  <a:srgbClr val="834B8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rgbClr val="A892A7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rgbClr val="A892A7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A892A7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A892A7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A892A7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A892A7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A892A7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A892A7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1" name="Shape 61"/>
          <p:cNvCxnSpPr/>
          <p:nvPr/>
        </p:nvCxnSpPr>
        <p:spPr>
          <a:xfrm rot="10800000">
            <a:off x="8386842" y="5264105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3206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rotWithShape="1">
            <a:blip r:embed="rId2">
              <a:alphaModFix/>
            </a:blip>
            <a:tile tx="-393700" ty="-82550" sx="35000" sy="35000" flip="none" algn="tl"/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609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1024128" y="471508"/>
            <a:ext cx="4389119" cy="1737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4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5715000" y="822959"/>
            <a:ext cx="5678423" cy="51846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609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Questrial"/>
              <a:buChar char=" "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265176" marR="0" lvl="1" indent="-111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448056" marR="0" lvl="2" indent="-416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594360" marR="0" lvl="3" indent="-355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777240" marR="0" lvl="4" indent="-406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914400" marR="0" lvl="5" indent="-38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1060704" marR="0" lvl="6" indent="-447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216152" marR="0" lvl="7" indent="-477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362456" marR="0" lvl="8" indent="-416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1024128" y="2257506"/>
            <a:ext cx="4389119" cy="37622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2401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46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0" y="0"/>
            <a:ext cx="12188951" cy="4572000"/>
          </a:xfrm>
          <a:prstGeom prst="rect">
            <a:avLst/>
          </a:prstGeom>
          <a:solidFill>
            <a:srgbClr val="B985B7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8610600" y="4960137"/>
            <a:ext cx="3200399" cy="146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Questrial"/>
              <a:buNone/>
              <a:defRPr sz="1800" b="0" i="0" u="none" strike="noStrike" cap="none">
                <a:solidFill>
                  <a:srgbClr val="834B8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7" name="Shape 77"/>
          <p:cNvCxnSpPr/>
          <p:nvPr/>
        </p:nvCxnSpPr>
        <p:spPr>
          <a:xfrm rot="10800000">
            <a:off x="8386842" y="5264105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8238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3872484" y="-562356"/>
            <a:ext cx="4023360" cy="97200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482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Questrial"/>
              <a:buChar char=" 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265176" marR="0" lvl="1" indent="-238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448056" marR="0" lvl="2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594360" marR="0" lvl="3" indent="-482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777240" marR="0" lvl="4" indent="-533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914400" marR="0" lvl="5" indent="-508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1060704" marR="0" lvl="6" indent="-574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216152" marR="0" lvl="7" indent="-604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362456" marR="0" lvl="8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25795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 rot="5400000">
            <a:off x="7334250" y="2152650"/>
            <a:ext cx="5410200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 rot="5400000">
            <a:off x="2076450" y="-323849"/>
            <a:ext cx="5410200" cy="7581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482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Questrial"/>
              <a:buChar char=" 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265176" marR="0" lvl="1" indent="-238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448056" marR="0" lvl="2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594360" marR="0" lvl="3" indent="-482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777240" marR="0" lvl="4" indent="-533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914400" marR="0" lvl="5" indent="-508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1060704" marR="0" lvl="6" indent="-574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216152" marR="0" lvl="7" indent="-604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362456" marR="0" lvl="8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>
                <a:buSzPct val="25000"/>
              </a:pPr>
              <a:t>‹#›</a:t>
            </a:fld>
            <a:endParaRPr lang="en-US" sz="100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0" name="Shape 90"/>
          <p:cNvCxnSpPr/>
          <p:nvPr/>
        </p:nvCxnSpPr>
        <p:spPr>
          <a:xfrm rot="10800000">
            <a:off x="10058400" y="59262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7454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Header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609600" y="4002757"/>
            <a:ext cx="5638800" cy="22344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5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604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6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3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5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8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34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83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83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834B82"/>
              </a:buClr>
              <a:buFont typeface="Century Gothic"/>
              <a:buNone/>
              <a:defRPr sz="5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2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482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Questrial"/>
              <a:buChar char=" 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265176" marR="0" lvl="1" indent="-238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448056" marR="0" lvl="2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594360" marR="0" lvl="3" indent="-482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777240" marR="0" lvl="4" indent="-533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914400" marR="0" lvl="5" indent="-508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1060704" marR="0" lvl="6" indent="-574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216152" marR="0" lvl="7" indent="-604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362456" marR="0" lvl="8" indent="-543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1024129" y="6470703"/>
            <a:ext cx="2154143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defTabSz="914400"/>
            <a:endParaRPr kern="0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842932" y="6470703"/>
            <a:ext cx="5901458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defTabSz="914400"/>
            <a:endParaRPr kern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10837332" y="6470703"/>
            <a:ext cx="973666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defTabSz="914400">
              <a:buSzPct val="25000"/>
            </a:pPr>
            <a:fld id="{00000000-1234-1234-1234-123412341234}" type="slidenum">
              <a:rPr lang="en-US" sz="1000" kern="0">
                <a:solidFill>
                  <a:srgbClr val="834B8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defTabSz="914400">
                <a:buSzPct val="25000"/>
              </a:pPr>
              <a:t>‹#›</a:t>
            </a:fld>
            <a:endParaRPr lang="en-US" sz="1000" kern="0">
              <a:solidFill>
                <a:srgbClr val="834B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" name="Shape 15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0105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scode.house.gov/view.xhtml?req=(title:38%20section:101%20edition:prelim)%20OR%20(granuleid:USC-prelim-title38-section101)&amp;f=treesort&amp;edition=prelim&amp;num=0&amp;jumpTo=true" TargetMode="External"/><Relationship Id="rId2" Type="http://schemas.openxmlformats.org/officeDocument/2006/relationships/hyperlink" Target="http://www.ecfr.gov/cgi-bin/text-idx?SID=c2a864a94d2fa2e8385288b107dd7623&amp;node=se38.1.3_11&amp;rgn=div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EFBDD5-51FE-B046-950B-D99AD8F266E4}"/>
              </a:ext>
            </a:extLst>
          </p:cNvPr>
          <p:cNvSpPr/>
          <p:nvPr/>
        </p:nvSpPr>
        <p:spPr>
          <a:xfrm>
            <a:off x="8272131" y="2479963"/>
            <a:ext cx="3919869" cy="10529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730446"/>
            <a:ext cx="3837709" cy="128216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A4679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963" y="4845392"/>
            <a:ext cx="7939029" cy="1463040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FUBAR-ed?</a:t>
            </a:r>
            <a:br>
              <a:rPr lang="en-US" sz="3600" b="1" dirty="0"/>
            </a:br>
            <a:r>
              <a:rPr lang="en-US" sz="2800" b="1" i="1" dirty="0"/>
              <a:t>Less than Honorable Discharges, Upgrades, and Benefits Eligibility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82493" y="4977287"/>
            <a:ext cx="3066743" cy="1695828"/>
          </a:xfrm>
          <a:ln w="5715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Mariah Hanley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Staff Attorney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Northwest Justice Project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Veterans Project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Seattle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0303" y="6303783"/>
            <a:ext cx="748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Serving Those Who Served: July 18, 2019</a:t>
            </a: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4" y="996221"/>
            <a:ext cx="3583677" cy="750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FECB74-06FF-AA4F-AD29-AD64ACF7B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670" y="2761554"/>
            <a:ext cx="3586790" cy="48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3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2739" y="189424"/>
          <a:ext cx="11758247" cy="647915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822139">
                  <a:extLst>
                    <a:ext uri="{9D8B030D-6E8A-4147-A177-3AD203B41FA5}">
                      <a16:colId xmlns:a16="http://schemas.microsoft.com/office/drawing/2014/main" val="2426524114"/>
                    </a:ext>
                  </a:extLst>
                </a:gridCol>
                <a:gridCol w="1650826">
                  <a:extLst>
                    <a:ext uri="{9D8B030D-6E8A-4147-A177-3AD203B41FA5}">
                      <a16:colId xmlns:a16="http://schemas.microsoft.com/office/drawing/2014/main" val="480877154"/>
                    </a:ext>
                  </a:extLst>
                </a:gridCol>
                <a:gridCol w="1931156">
                  <a:extLst>
                    <a:ext uri="{9D8B030D-6E8A-4147-A177-3AD203B41FA5}">
                      <a16:colId xmlns:a16="http://schemas.microsoft.com/office/drawing/2014/main" val="578856085"/>
                    </a:ext>
                  </a:extLst>
                </a:gridCol>
                <a:gridCol w="1759844">
                  <a:extLst>
                    <a:ext uri="{9D8B030D-6E8A-4147-A177-3AD203B41FA5}">
                      <a16:colId xmlns:a16="http://schemas.microsoft.com/office/drawing/2014/main" val="2186730553"/>
                    </a:ext>
                  </a:extLst>
                </a:gridCol>
                <a:gridCol w="1199186">
                  <a:extLst>
                    <a:ext uri="{9D8B030D-6E8A-4147-A177-3AD203B41FA5}">
                      <a16:colId xmlns:a16="http://schemas.microsoft.com/office/drawing/2014/main" val="938858267"/>
                    </a:ext>
                  </a:extLst>
                </a:gridCol>
                <a:gridCol w="1541810">
                  <a:extLst>
                    <a:ext uri="{9D8B030D-6E8A-4147-A177-3AD203B41FA5}">
                      <a16:colId xmlns:a16="http://schemas.microsoft.com/office/drawing/2014/main" val="4130996404"/>
                    </a:ext>
                  </a:extLst>
                </a:gridCol>
                <a:gridCol w="1853286">
                  <a:extLst>
                    <a:ext uri="{9D8B030D-6E8A-4147-A177-3AD203B41FA5}">
                      <a16:colId xmlns:a16="http://schemas.microsoft.com/office/drawing/2014/main" val="3953069520"/>
                    </a:ext>
                  </a:extLst>
                </a:gridCol>
              </a:tblGrid>
              <a:tr h="509404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Characterizations of Service</a:t>
                      </a:r>
                    </a:p>
                  </a:txBody>
                  <a:tcPr marL="63913" marR="6391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13" marR="6391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13" marR="6391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13" marR="6391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13" marR="6391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13" marR="6391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13" marR="63913" marT="0" marB="0" anchor="ctr"/>
                </a:tc>
                <a:extLst>
                  <a:ext uri="{0D108BD9-81ED-4DB2-BD59-A6C34878D82A}">
                    <a16:rowId xmlns:a16="http://schemas.microsoft.com/office/drawing/2014/main" val="1315961542"/>
                  </a:ext>
                </a:extLst>
              </a:tr>
              <a:tr h="8972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 </a:t>
                      </a: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Honorable</a:t>
                      </a:r>
                      <a:endParaRPr lang="en-US" sz="1700" b="1" dirty="0">
                        <a:solidFill>
                          <a:schemeClr val="accent3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General (Under Honorable Conditions)</a:t>
                      </a:r>
                      <a:endParaRPr lang="en-US" sz="1700" b="1" dirty="0">
                        <a:solidFill>
                          <a:schemeClr val="accent3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Other than Honorable</a:t>
                      </a:r>
                      <a:endParaRPr lang="en-US" sz="1700" b="1" dirty="0">
                        <a:solidFill>
                          <a:schemeClr val="accent3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Bad Conduct Discharge</a:t>
                      </a:r>
                      <a:endParaRPr lang="en-US" sz="1700" b="1" dirty="0">
                        <a:solidFill>
                          <a:schemeClr val="accent3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Dishonorable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/Dismissal</a:t>
                      </a:r>
                      <a:endParaRPr lang="en-US" sz="1700" b="1" dirty="0">
                        <a:solidFill>
                          <a:schemeClr val="accent3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Uncharacterized</a:t>
                      </a:r>
                      <a:endParaRPr lang="en-US" sz="1700" b="1" dirty="0">
                        <a:solidFill>
                          <a:schemeClr val="accent3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extLst>
                  <a:ext uri="{0D108BD9-81ED-4DB2-BD59-A6C34878D82A}">
                    <a16:rowId xmlns:a16="http://schemas.microsoft.com/office/drawing/2014/main" val="2207191839"/>
                  </a:ext>
                </a:extLst>
              </a:tr>
              <a:tr h="11906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Administrative or Punitive</a:t>
                      </a:r>
                      <a:endParaRPr lang="en-US" sz="18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Administrative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Administrative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Administrative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 </a:t>
                      </a: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Punitive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Punitive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Administrative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extLst>
                  <a:ext uri="{0D108BD9-81ED-4DB2-BD59-A6C34878D82A}">
                    <a16:rowId xmlns:a16="http://schemas.microsoft.com/office/drawing/2014/main" val="3824327583"/>
                  </a:ext>
                </a:extLst>
              </a:tr>
              <a:tr h="16087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Eligible for Benefits?</a:t>
                      </a:r>
                      <a:endParaRPr lang="en-US" sz="18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Yes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Yes, mostly.</a:t>
                      </a:r>
                      <a:r>
                        <a:rPr lang="en-US" sz="1600" kern="1200" baseline="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Not GI bill.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Possibly,</a:t>
                      </a:r>
                      <a:r>
                        <a:rPr lang="en-US" sz="1600" baseline="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but case-fact specific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Probably not,</a:t>
                      </a:r>
                      <a:r>
                        <a:rPr lang="en-US" sz="1600" kern="1200" baseline="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with exceptions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No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Yes,</a:t>
                      </a:r>
                      <a:r>
                        <a:rPr lang="en-US" sz="1600" baseline="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but the veteran likely didn’t serve long enough to receive benefits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extLst>
                  <a:ext uri="{0D108BD9-81ED-4DB2-BD59-A6C34878D82A}">
                    <a16:rowId xmlns:a16="http://schemas.microsoft.com/office/drawing/2014/main" val="5336710"/>
                  </a:ext>
                </a:extLst>
              </a:tr>
              <a:tr h="13405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Other Information</a:t>
                      </a:r>
                      <a:endParaRPr lang="en-US" sz="18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Most common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 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Often known as OTH</a:t>
                      </a: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Often known as BCD</a:t>
                      </a: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Dismissal is for officers</a:t>
                      </a: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Given when a veteran didn’t serve long enough for any other COS</a:t>
                      </a:r>
                    </a:p>
                  </a:txBody>
                  <a:tcPr marL="63913" marR="63913" marT="0" marB="0" anchor="ctr"/>
                </a:tc>
                <a:extLst>
                  <a:ext uri="{0D108BD9-81ED-4DB2-BD59-A6C34878D82A}">
                    <a16:rowId xmlns:a16="http://schemas.microsoft.com/office/drawing/2014/main" val="2191904903"/>
                  </a:ext>
                </a:extLst>
              </a:tr>
              <a:tr h="932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% of Discharges with COS</a:t>
                      </a:r>
                      <a:endParaRPr lang="en-US" sz="18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72.60%</a:t>
                      </a:r>
                      <a:endParaRPr lang="en-US" sz="16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6.4%</a:t>
                      </a:r>
                      <a:endParaRPr lang="en-US" sz="16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4.4%</a:t>
                      </a: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.81%</a:t>
                      </a: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. 06%</a:t>
                      </a:r>
                    </a:p>
                  </a:txBody>
                  <a:tcPr marL="63913" marR="639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9.5%</a:t>
                      </a:r>
                    </a:p>
                  </a:txBody>
                  <a:tcPr marL="63913" marR="63913" marT="0" marB="0" anchor="ctr"/>
                </a:tc>
                <a:extLst>
                  <a:ext uri="{0D108BD9-81ED-4DB2-BD59-A6C34878D82A}">
                    <a16:rowId xmlns:a16="http://schemas.microsoft.com/office/drawing/2014/main" val="3337231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879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316" y="1690062"/>
            <a:ext cx="114193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Veteran means a person who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served in the active military, naval, or air service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and who was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discharged or released under conditions other than dishonorable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.  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  <a:hlinkClick r:id="rId2"/>
              </a:rPr>
              <a:t>38 C.F.R. § 3.1(d)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, authorized by 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  <a:hlinkClick r:id="rId3" invalidUrl="http://uscode.house.gov/view.xhtml?req=(title:38 section:101 edition:prelim) OR (granuleid:USC-prelim-title38-section101)&amp;f=treesort&amp;edition=prelim&amp;num=0&amp;jumpTo=true"/>
              </a:rPr>
              <a:t>38 U.S.C. § 101(2).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30942"/>
              </a:solidFill>
              <a:effectLst/>
              <a:uLnTx/>
              <a:uFillTx/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304"/>
            <a:ext cx="2339163" cy="4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58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Qualifying Active Service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24128" y="2299300"/>
            <a:ext cx="9720073" cy="3768991"/>
          </a:xfrm>
        </p:spPr>
        <p:txBody>
          <a:bodyPr anchor="t" anchorCtr="0">
            <a:noAutofit/>
          </a:bodyPr>
          <a:lstStyle/>
          <a:p>
            <a:pPr marL="0" indent="0" algn="ctr">
              <a:buClr>
                <a:schemeClr val="tx2">
                  <a:lumMod val="50000"/>
                </a:schemeClr>
              </a:buClr>
              <a:buNone/>
            </a:pP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Armed Force + Component + Duration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Armed Force: 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Must have served in one of the military’s 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5 branches</a:t>
            </a:r>
          </a:p>
          <a:p>
            <a:pPr marL="0" indent="0" algn="ctr">
              <a:buClr>
                <a:schemeClr val="tx2">
                  <a:lumMod val="50000"/>
                </a:schemeClr>
              </a:buClr>
              <a:buNone/>
            </a:pPr>
            <a:r>
              <a:rPr lang="en-US" sz="2600" u="sng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Army, Air Force, Coast Guard, Navy, Marines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Component: </a:t>
            </a:r>
            <a:r>
              <a:rPr lang="en-US" sz="2600" u="sng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Active Duty 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(qualifies for “active” status), </a:t>
            </a:r>
            <a:r>
              <a:rPr lang="en-US" sz="2600" u="sng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Reserves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(qualifies when activated federal service), </a:t>
            </a:r>
            <a:r>
              <a:rPr lang="en-US" sz="2600" u="sng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National Guard 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(qualifies when activated federal service)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Duration: 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Often, benefits have duration requirements (180 days, completion of contract, service during a “period of war”)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304"/>
            <a:ext cx="2339163" cy="4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4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Non-Disqualifying Discharge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24128" y="2273944"/>
            <a:ext cx="10503843" cy="4023360"/>
          </a:xfrm>
        </p:spPr>
        <p:txBody>
          <a:bodyPr anchor="t" anchorCtr="0">
            <a:noAutofit/>
          </a:bodyPr>
          <a:lstStyle/>
          <a:p>
            <a:pPr marL="0" indent="0" algn="ctr">
              <a:buClr>
                <a:schemeClr val="tx2">
                  <a:lumMod val="50000"/>
                </a:schemeClr>
              </a:buClr>
              <a:buNone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“Under Conditions Other than Dishonorable” = Characterization of Service + Reason for Separation</a:t>
            </a:r>
          </a:p>
          <a:p>
            <a:pPr marL="469900" indent="-469900">
              <a:spcBef>
                <a:spcPts val="600"/>
              </a:spcBef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Characterization of Service: One of six options,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used to denote the quality (“characterization”) of a veteran’s time in service. </a:t>
            </a:r>
          </a:p>
          <a:p>
            <a:pPr marL="1208088" lvl="1" indent="-287338">
              <a:spcBef>
                <a:spcPts val="600"/>
              </a:spcBef>
              <a:spcAft>
                <a:spcPts val="200"/>
              </a:spcAft>
              <a:buClr>
                <a:schemeClr val="tx2">
                  <a:lumMod val="50000"/>
                </a:schemeClr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Vets usually know as their “discharge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.”</a:t>
            </a:r>
          </a:p>
          <a:p>
            <a:pPr marL="1208088" lvl="1" indent="-287338">
              <a:spcBef>
                <a:spcPts val="600"/>
              </a:spcBef>
              <a:spcAft>
                <a:spcPts val="200"/>
              </a:spcAft>
              <a:buClr>
                <a:schemeClr val="tx2">
                  <a:lumMod val="50000"/>
                </a:schemeClr>
              </a:buClr>
              <a:buSzPct val="100000"/>
              <a:buFont typeface="Wingdings" charset="2"/>
              <a:buChar char="§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Advocates may call this a “COS”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469900" indent="-469900">
              <a:spcBef>
                <a:spcPts val="600"/>
              </a:spcBef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Reason for Separation: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The narrative reason the veteran was separated from the Armed Forces</a:t>
            </a:r>
          </a:p>
          <a:p>
            <a:pPr marL="1208088" lvl="1" indent="-287338">
              <a:spcBef>
                <a:spcPts val="600"/>
              </a:spcBef>
              <a:spcAft>
                <a:spcPts val="200"/>
              </a:spcAft>
              <a:buClr>
                <a:schemeClr val="tx2">
                  <a:lumMod val="50000"/>
                </a:schemeClr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 vet who is otherwise eligible for benefits can lose eligibility as a result of a statutory or regulatory bar aligning with their reason for separation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304"/>
            <a:ext cx="2339163" cy="4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4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EFFECTS OF “VETERAN” DETERMINATION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1024128" y="2299300"/>
            <a:ext cx="9720072" cy="376899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469900" marR="0" lvl="0" indent="-469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Noto Sans Symbols"/>
              <a:buChar char="▪"/>
            </a:pPr>
            <a:r>
              <a:rPr lang="en-US" sz="2800" b="0" i="0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Knowing whether someone is a “veteran” for the purposes of federal, state, and local </a:t>
            </a:r>
            <a:r>
              <a:rPr lang="en-US" sz="2800" b="0" i="0" u="none" strike="noStrike" cap="none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benefits allows advocates to advise </a:t>
            </a:r>
            <a:r>
              <a:rPr lang="en-US" sz="2800" b="0" i="0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clients about their options and challenges they’ll face. </a:t>
            </a:r>
          </a:p>
          <a:p>
            <a:pPr marL="469900" marR="0" lvl="0" indent="-469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Noto Sans Symbols"/>
              <a:buChar char="▪"/>
            </a:pPr>
            <a:r>
              <a:rPr lang="en-US" sz="2800" b="0" i="0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Determining veteran status can be very tricky- can change even within the </a:t>
            </a:r>
            <a:r>
              <a:rPr lang="en-US" sz="2800" b="0" i="0" u="none" strike="noStrike" cap="none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same level of government.</a:t>
            </a:r>
            <a:endParaRPr lang="en-US" sz="2800" b="0" i="0" u="none" strike="noStrike" cap="none" dirty="0">
              <a:solidFill>
                <a:srgbClr val="21212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69900" marR="0" lvl="0" indent="-469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Noto Sans Symbols"/>
              <a:buChar char="▪"/>
            </a:pPr>
            <a:r>
              <a:rPr lang="en-US" sz="2800" b="1" i="0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Example: </a:t>
            </a:r>
            <a:r>
              <a:rPr lang="en-US" sz="2800" b="0" i="0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A veteran who is separated with a ”General Under Honorable” characterization of service is eligible for </a:t>
            </a:r>
            <a:r>
              <a:rPr lang="en-US" sz="2800" b="0" i="1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most </a:t>
            </a:r>
            <a:r>
              <a:rPr lang="en-US" sz="2800" b="0" i="0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VA benefits, but </a:t>
            </a:r>
            <a:r>
              <a:rPr lang="en-US" sz="2800" b="1" i="0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not </a:t>
            </a:r>
            <a:r>
              <a:rPr lang="en-US" sz="2800" b="0" i="0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GI Bill education benefits. </a:t>
            </a:r>
          </a:p>
        </p:txBody>
      </p:sp>
    </p:spTree>
    <p:extLst>
      <p:ext uri="{BB962C8B-B14F-4D97-AF65-F5344CB8AC3E}">
        <p14:creationId xmlns:p14="http://schemas.microsoft.com/office/powerpoint/2010/main" val="2141976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ELIGIBILITY FOR VA HEALTHCARE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69900" indent="-469900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3200" dirty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Veterans with less-than-Honorable characterizations of service are sometimes still eligible for VA healthcare or benefits</a:t>
            </a: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Treatment for a service-connected condition</a:t>
            </a: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As a result of a VA Character of Service Determination</a:t>
            </a: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Emergency mental </a:t>
            </a:r>
            <a:r>
              <a:rPr lang="en-US" sz="28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healthcare or compassionate care</a:t>
            </a:r>
            <a:endParaRPr lang="en-US" sz="2800" dirty="0">
              <a:solidFill>
                <a:srgbClr val="212121"/>
              </a:solidFill>
              <a:latin typeface="Garamond"/>
              <a:ea typeface="Garamond"/>
              <a:cs typeface="Garamond"/>
            </a:endParaRP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Vet Centers</a:t>
            </a: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Discharge Upgrades</a:t>
            </a:r>
          </a:p>
        </p:txBody>
      </p:sp>
    </p:spTree>
    <p:extLst>
      <p:ext uri="{BB962C8B-B14F-4D97-AF65-F5344CB8AC3E}">
        <p14:creationId xmlns:p14="http://schemas.microsoft.com/office/powerpoint/2010/main" val="244598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ELIGIBILITY FOR VA </a:t>
            </a:r>
            <a:r>
              <a:rPr lang="en-US" sz="5400" b="1" cap="none" dirty="0" smtClean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HOUSING HELP</a:t>
            </a:r>
            <a:endParaRPr lang="en-US" sz="5400" b="1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69900" indent="-469900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3200" dirty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Veterans with less-than-Honorable characterizations of service </a:t>
            </a: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may be eligible for housing assistance</a:t>
            </a:r>
            <a:endParaRPr lang="en-US" sz="3200" dirty="0">
              <a:solidFill>
                <a:srgbClr val="212121"/>
              </a:solidFill>
              <a:latin typeface="Garamond"/>
              <a:ea typeface="Garamond"/>
              <a:cs typeface="Garamond"/>
            </a:endParaRP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Generally requires healthcare eligibility</a:t>
            </a: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VA changed the definition of “veteran” when applied to homeless veterans in 2016</a:t>
            </a:r>
            <a:endParaRPr lang="en-US" sz="2800" dirty="0">
              <a:solidFill>
                <a:srgbClr val="212121"/>
              </a:solidFill>
              <a:latin typeface="Garamond"/>
              <a:ea typeface="Garamond"/>
              <a:cs typeface="Garamond"/>
            </a:endParaRP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No longer required to have a particular length of service or characterization of service (but no dishonorable discharges or separation because of general court martial)</a:t>
            </a:r>
            <a:endParaRPr lang="en-US" sz="2400" dirty="0">
              <a:solidFill>
                <a:srgbClr val="212121"/>
              </a:solidFill>
              <a:latin typeface="Garamond"/>
              <a:ea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3480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ELIGIBILITY FOR </a:t>
            </a:r>
            <a:r>
              <a:rPr lang="en-US" sz="5400" b="1" cap="none" dirty="0" smtClean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VA EDUCATIONAL BENEFITS</a:t>
            </a:r>
            <a:endParaRPr lang="en-US" sz="5400" b="1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69900" indent="-469900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GI bill requires an Honorable COS</a:t>
            </a:r>
            <a:endParaRPr lang="en-US" sz="3200" dirty="0">
              <a:solidFill>
                <a:srgbClr val="212121"/>
              </a:solidFill>
              <a:latin typeface="Garamond"/>
              <a:ea typeface="Garamond"/>
              <a:cs typeface="Garamond"/>
            </a:endParaRP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Some veterans have been successful in applying and receiving GI bill without it, but the law is that only veterans with an honorable are eligible</a:t>
            </a:r>
          </a:p>
          <a:p>
            <a:pPr marL="517525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  <a:tabLst>
                <a:tab pos="1311275" algn="l"/>
              </a:tabLst>
            </a:pP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Vocational Rehabilitation is available for veterans with an Honorable or General and veterans with an OTH or BCD COS can ask for eligibility</a:t>
            </a:r>
          </a:p>
          <a:p>
            <a:pPr marL="517525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  <a:tabLst>
                <a:tab pos="1311275" algn="l"/>
              </a:tabLst>
            </a:pP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Dependent educational benefits are available for all veterans except those with a Dishonorable COS</a:t>
            </a:r>
            <a:endParaRPr lang="en-US" sz="3200" dirty="0">
              <a:solidFill>
                <a:srgbClr val="212121"/>
              </a:solidFill>
              <a:latin typeface="Garamond"/>
              <a:ea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40756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316" y="1979301"/>
            <a:ext cx="1141936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430942"/>
                </a:solidFill>
                <a:latin typeface="Garamond" charset="0"/>
                <a:ea typeface="Garamond" charset="0"/>
                <a:cs typeface="Garamond" charset="0"/>
              </a:rPr>
              <a:t>3 Washington laws define veteran: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rgbClr val="430942"/>
                </a:solidFill>
                <a:latin typeface="Garamond" charset="0"/>
                <a:ea typeface="Garamond" charset="0"/>
                <a:cs typeface="Garamond" charset="0"/>
              </a:rPr>
              <a:t>RCW 41.04.005</a:t>
            </a:r>
            <a:br>
              <a:rPr lang="en-US" sz="4000" i="1" dirty="0">
                <a:solidFill>
                  <a:srgbClr val="430942"/>
                </a:solidFill>
                <a:latin typeface="Garamond" charset="0"/>
                <a:ea typeface="Garamond" charset="0"/>
                <a:cs typeface="Garamond" charset="0"/>
              </a:rPr>
            </a:br>
            <a:r>
              <a:rPr lang="en-US" sz="4000" i="1" dirty="0">
                <a:solidFill>
                  <a:srgbClr val="430942"/>
                </a:solidFill>
                <a:latin typeface="Garamond" charset="0"/>
                <a:ea typeface="Garamond" charset="0"/>
                <a:cs typeface="Garamond" charset="0"/>
              </a:rPr>
              <a:t>RCW 41.04.007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rgbClr val="430942"/>
                </a:solidFill>
                <a:latin typeface="Garamond" charset="0"/>
                <a:ea typeface="Garamond" charset="0"/>
                <a:cs typeface="Garamond" charset="0"/>
              </a:rPr>
              <a:t>RCW 73.08.005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County veteran assistance funds </a:t>
            </a:r>
            <a:r>
              <a:rPr lang="en-US" sz="3600" b="1" i="1" dirty="0">
                <a:solidFill>
                  <a:srgbClr val="430942"/>
                </a:solidFill>
                <a:latin typeface="Garamond" charset="0"/>
                <a:ea typeface="Garamond" charset="0"/>
                <a:cs typeface="Garamond" charset="0"/>
              </a:rPr>
              <a:t>may choose to further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30942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expand the statutory definition of veteran in some circumstances.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30942"/>
              </a:solidFill>
              <a:effectLst/>
              <a:uLnTx/>
              <a:uFillTx/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304"/>
            <a:ext cx="2339163" cy="4899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6323BA-96E9-8A48-BD4C-C33A4738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STATE DEFINITION(S):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18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5E31637-8D2D-C545-90E2-31B86235D6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4663897"/>
              </p:ext>
            </p:extLst>
          </p:nvPr>
        </p:nvGraphicFramePr>
        <p:xfrm>
          <a:off x="413987" y="452525"/>
          <a:ext cx="11364026" cy="5952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4026">
                  <a:extLst>
                    <a:ext uri="{9D8B030D-6E8A-4147-A177-3AD203B41FA5}">
                      <a16:colId xmlns:a16="http://schemas.microsoft.com/office/drawing/2014/main" val="1320253187"/>
                    </a:ext>
                  </a:extLst>
                </a:gridCol>
              </a:tblGrid>
              <a:tr h="6832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RCW 41.04.005</a:t>
                      </a: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3678439828"/>
                  </a:ext>
                </a:extLst>
              </a:tr>
              <a:tr h="6832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effectLst/>
                        </a:rPr>
                        <a:t>Veteran is a person who: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936123937"/>
                  </a:ext>
                </a:extLst>
              </a:tr>
              <a:tr h="13343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effectLst/>
                        </a:rPr>
                        <a:t>Received an </a:t>
                      </a:r>
                      <a:r>
                        <a:rPr lang="en-US" sz="2800" b="1" kern="1200" dirty="0">
                          <a:effectLst/>
                        </a:rPr>
                        <a:t>honorable discharge,</a:t>
                      </a:r>
                      <a:r>
                        <a:rPr lang="en-US" sz="2800" kern="1200" dirty="0">
                          <a:effectLst/>
                        </a:rPr>
                        <a:t> is </a:t>
                      </a:r>
                      <a:r>
                        <a:rPr lang="en-US" sz="2800" b="1" kern="1200" dirty="0">
                          <a:effectLst/>
                        </a:rPr>
                        <a:t>actively serving honorably</a:t>
                      </a:r>
                      <a:r>
                        <a:rPr lang="en-US" sz="2800" kern="1200" dirty="0">
                          <a:effectLst/>
                        </a:rPr>
                        <a:t>, or who was separated</a:t>
                      </a:r>
                      <a:r>
                        <a:rPr lang="en-US" sz="2800" b="1" kern="1200" dirty="0">
                          <a:effectLst/>
                        </a:rPr>
                        <a:t> for physical reasons with a honorable record</a:t>
                      </a:r>
                      <a:r>
                        <a:rPr lang="en-US" sz="2800" kern="1200" dirty="0">
                          <a:effectLst/>
                        </a:rPr>
                        <a:t>, </a:t>
                      </a:r>
                      <a:r>
                        <a:rPr lang="en-US" sz="2800" i="1" kern="1200" dirty="0">
                          <a:effectLst/>
                        </a:rPr>
                        <a:t>AND</a:t>
                      </a:r>
                      <a:r>
                        <a:rPr lang="en-US" sz="2800" kern="1200" dirty="0">
                          <a:effectLst/>
                        </a:rPr>
                        <a:t>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2083187719"/>
                  </a:ext>
                </a:extLst>
              </a:tr>
              <a:tr h="15689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effectLst/>
                        </a:rPr>
                        <a:t>Served during a </a:t>
                      </a:r>
                      <a:r>
                        <a:rPr lang="en-US" sz="2800" b="1" kern="1200" dirty="0">
                          <a:effectLst/>
                        </a:rPr>
                        <a:t>wartime period</a:t>
                      </a:r>
                      <a:r>
                        <a:rPr lang="en-US" sz="2800" kern="1200" dirty="0">
                          <a:effectLst/>
                        </a:rPr>
                        <a:t> in </a:t>
                      </a:r>
                      <a:r>
                        <a:rPr lang="en-US" sz="2800" b="1" kern="1200" dirty="0">
                          <a:effectLst/>
                        </a:rPr>
                        <a:t>any branch</a:t>
                      </a:r>
                      <a:r>
                        <a:rPr lang="en-US" sz="2800" kern="1200" dirty="0">
                          <a:effectLst/>
                        </a:rPr>
                        <a:t>, as a member of the </a:t>
                      </a:r>
                      <a:r>
                        <a:rPr lang="en-US" sz="2800" b="1" kern="1200" dirty="0">
                          <a:effectLst/>
                        </a:rPr>
                        <a:t>women’s air forces service pilots</a:t>
                      </a:r>
                      <a:r>
                        <a:rPr lang="en-US" sz="2800" kern="1200" dirty="0">
                          <a:effectLst/>
                        </a:rPr>
                        <a:t>, as a</a:t>
                      </a:r>
                      <a:r>
                        <a:rPr lang="en-US" sz="2800" b="1" kern="1200" dirty="0">
                          <a:effectLst/>
                        </a:rPr>
                        <a:t> US merchant mariner during WWII</a:t>
                      </a:r>
                      <a:r>
                        <a:rPr lang="en-US" sz="2800" kern="1200" dirty="0">
                          <a:effectLst/>
                        </a:rPr>
                        <a:t>, or a </a:t>
                      </a:r>
                      <a:r>
                        <a:rPr lang="en-US" sz="2800" b="1" kern="1200" dirty="0">
                          <a:effectLst/>
                        </a:rPr>
                        <a:t>civil service crew member during WWII</a:t>
                      </a:r>
                      <a:r>
                        <a:rPr lang="en-US" sz="2800" kern="1200" dirty="0">
                          <a:effectLst/>
                        </a:rPr>
                        <a:t>, </a:t>
                      </a:r>
                      <a:r>
                        <a:rPr lang="en-US" sz="2800" i="0" u="sng" kern="1200" dirty="0">
                          <a:effectLst/>
                        </a:rPr>
                        <a:t>OR</a:t>
                      </a:r>
                      <a:r>
                        <a:rPr lang="en-US" sz="2800" kern="1200" dirty="0">
                          <a:effectLst/>
                        </a:rPr>
                        <a:t>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2740114446"/>
                  </a:ext>
                </a:extLst>
              </a:tr>
              <a:tr h="15689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effectLst/>
                        </a:rPr>
                        <a:t>Received an </a:t>
                      </a:r>
                      <a:r>
                        <a:rPr lang="en-US" sz="2800" b="1" kern="1200" dirty="0">
                          <a:effectLst/>
                        </a:rPr>
                        <a:t>armed forces expeditionary medal, or marine corps and navy expeditionary medal</a:t>
                      </a:r>
                      <a:r>
                        <a:rPr lang="en-US" sz="2800" kern="1200" dirty="0">
                          <a:effectLst/>
                        </a:rPr>
                        <a:t>, for </a:t>
                      </a:r>
                      <a:r>
                        <a:rPr lang="en-US" sz="2800" b="1" kern="1200" dirty="0">
                          <a:effectLst/>
                        </a:rPr>
                        <a:t>opposed action on foreign soil</a:t>
                      </a:r>
                      <a:r>
                        <a:rPr lang="en-US" sz="2800" kern="1200" dirty="0">
                          <a:effectLst/>
                        </a:rPr>
                        <a:t> in any branch or as a WASP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3176195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256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519915"/>
            <a:ext cx="4753701" cy="181816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1:10-1:50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Basics, Definitions, and Discharges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4173" y="2519916"/>
            <a:ext cx="4967127" cy="1818167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1:50-2:20</a:t>
            </a: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Discharge Upgrades and Eligibility for VA Benefits</a:t>
            </a:r>
            <a:endParaRPr lang="en-US" sz="2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964" y="5132457"/>
            <a:ext cx="1026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Questions will be answered at the end, but don’t hesitate to ask throughout</a:t>
            </a: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304"/>
            <a:ext cx="2339163" cy="4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25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E12F85-9E41-D24D-BBA7-58C02B746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938127"/>
              </p:ext>
            </p:extLst>
          </p:nvPr>
        </p:nvGraphicFramePr>
        <p:xfrm>
          <a:off x="643467" y="482526"/>
          <a:ext cx="10905066" cy="5948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5066">
                  <a:extLst>
                    <a:ext uri="{9D8B030D-6E8A-4147-A177-3AD203B41FA5}">
                      <a16:colId xmlns:a16="http://schemas.microsoft.com/office/drawing/2014/main" val="1254982650"/>
                    </a:ext>
                  </a:extLst>
                </a:gridCol>
              </a:tblGrid>
              <a:tr h="71247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Periods of War</a:t>
                      </a:r>
                    </a:p>
                  </a:txBody>
                  <a:tcPr marL="97361" marR="97361" marT="48680" marB="48680" anchor="ctr"/>
                </a:tc>
                <a:extLst>
                  <a:ext uri="{0D108BD9-81ED-4DB2-BD59-A6C34878D82A}">
                    <a16:rowId xmlns:a16="http://schemas.microsoft.com/office/drawing/2014/main" val="2960849309"/>
                  </a:ext>
                </a:extLst>
              </a:tr>
              <a:tr h="472470">
                <a:tc>
                  <a:txBody>
                    <a:bodyPr/>
                    <a:lstStyle/>
                    <a:p>
                      <a:pPr algn="l"/>
                      <a:r>
                        <a:rPr lang="en-US" sz="1900"/>
                        <a:t>World War I</a:t>
                      </a:r>
                    </a:p>
                  </a:txBody>
                  <a:tcPr marL="97361" marR="97361" marT="48680" marB="48680" anchor="ctr"/>
                </a:tc>
                <a:extLst>
                  <a:ext uri="{0D108BD9-81ED-4DB2-BD59-A6C34878D82A}">
                    <a16:rowId xmlns:a16="http://schemas.microsoft.com/office/drawing/2014/main" val="4087899648"/>
                  </a:ext>
                </a:extLst>
              </a:tr>
              <a:tr h="472470">
                <a:tc>
                  <a:txBody>
                    <a:bodyPr/>
                    <a:lstStyle/>
                    <a:p>
                      <a:pPr algn="l"/>
                      <a:r>
                        <a:rPr lang="en-US" sz="1900"/>
                        <a:t>World War II</a:t>
                      </a:r>
                    </a:p>
                  </a:txBody>
                  <a:tcPr marL="97361" marR="97361" marT="48680" marB="48680" anchor="ctr"/>
                </a:tc>
                <a:extLst>
                  <a:ext uri="{0D108BD9-81ED-4DB2-BD59-A6C34878D82A}">
                    <a16:rowId xmlns:a16="http://schemas.microsoft.com/office/drawing/2014/main" val="1878048253"/>
                  </a:ext>
                </a:extLst>
              </a:tr>
              <a:tr h="472470">
                <a:tc>
                  <a:txBody>
                    <a:bodyPr/>
                    <a:lstStyle/>
                    <a:p>
                      <a:pPr algn="l"/>
                      <a:r>
                        <a:rPr lang="en-US" sz="1900"/>
                        <a:t>Korean Conflict</a:t>
                      </a:r>
                    </a:p>
                  </a:txBody>
                  <a:tcPr marL="97361" marR="97361" marT="48680" marB="48680" anchor="ctr"/>
                </a:tc>
                <a:extLst>
                  <a:ext uri="{0D108BD9-81ED-4DB2-BD59-A6C34878D82A}">
                    <a16:rowId xmlns:a16="http://schemas.microsoft.com/office/drawing/2014/main" val="813157887"/>
                  </a:ext>
                </a:extLst>
              </a:tr>
              <a:tr h="472470">
                <a:tc>
                  <a:txBody>
                    <a:bodyPr/>
                    <a:lstStyle/>
                    <a:p>
                      <a:pPr algn="l"/>
                      <a:r>
                        <a:rPr lang="en-US" sz="1900"/>
                        <a:t>Vietnam Era (1961-1975 for veterans who served in Vietnam during that era; otherwise 1964-1975)</a:t>
                      </a:r>
                    </a:p>
                  </a:txBody>
                  <a:tcPr marL="97361" marR="97361" marT="48680" marB="48680" anchor="ctr"/>
                </a:tc>
                <a:extLst>
                  <a:ext uri="{0D108BD9-81ED-4DB2-BD59-A6C34878D82A}">
                    <a16:rowId xmlns:a16="http://schemas.microsoft.com/office/drawing/2014/main" val="409419943"/>
                  </a:ext>
                </a:extLst>
              </a:tr>
              <a:tr h="794608">
                <a:tc>
                  <a:txBody>
                    <a:bodyPr/>
                    <a:lstStyle/>
                    <a:p>
                      <a:pPr algn="l"/>
                      <a:r>
                        <a:rPr lang="en-US" sz="1900"/>
                        <a:t>Persian Gulf War (either 1990-1991 or 1990-1995 if received a campaign medal or badge for that period)</a:t>
                      </a:r>
                    </a:p>
                  </a:txBody>
                  <a:tcPr marL="97361" marR="97361" marT="48680" marB="48680" anchor="ctr"/>
                </a:tc>
                <a:extLst>
                  <a:ext uri="{0D108BD9-81ED-4DB2-BD59-A6C34878D82A}">
                    <a16:rowId xmlns:a16="http://schemas.microsoft.com/office/drawing/2014/main" val="3632489212"/>
                  </a:ext>
                </a:extLst>
              </a:tr>
              <a:tr h="472470">
                <a:tc>
                  <a:txBody>
                    <a:bodyPr/>
                    <a:lstStyle/>
                    <a:p>
                      <a:pPr algn="l"/>
                      <a:r>
                        <a:rPr lang="en-US" sz="1900"/>
                        <a:t>Period beginning on the date of any future declaration of war and ending on a proclaimed date</a:t>
                      </a:r>
                    </a:p>
                  </a:txBody>
                  <a:tcPr marL="97361" marR="97361" marT="48680" marB="48680" anchor="ctr"/>
                </a:tc>
                <a:extLst>
                  <a:ext uri="{0D108BD9-81ED-4DB2-BD59-A6C34878D82A}">
                    <a16:rowId xmlns:a16="http://schemas.microsoft.com/office/drawing/2014/main" val="1875894264"/>
                  </a:ext>
                </a:extLst>
              </a:tr>
              <a:tr h="2023516"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Armed conflicts if awarded a badge or would have been awarded but for a prior deployment: Lebanon; the invasion of Grenada; Panama, Operation Just Cause; Somalia, Operation Restore Hope; Haiti, Operation Uphold Democracy; Bosnia, Operation Joint Endeavor; Operation Noble Eagle; southern or central Asia, Operation Enduring Freedom; Persian Gulf, Operation Iraqi Freedom; Iraq and Syria, Operation Inherent Resolve; and Afghanistan, Operation Freedom's Sentinel.</a:t>
                      </a:r>
                    </a:p>
                  </a:txBody>
                  <a:tcPr marL="97361" marR="97361" marT="48680" marB="48680" anchor="ctr"/>
                </a:tc>
                <a:extLst>
                  <a:ext uri="{0D108BD9-81ED-4DB2-BD59-A6C34878D82A}">
                    <a16:rowId xmlns:a16="http://schemas.microsoft.com/office/drawing/2014/main" val="2028709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025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E73955A-4B68-624E-8E96-371558ADBAC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84513236"/>
              </p:ext>
            </p:extLst>
          </p:nvPr>
        </p:nvGraphicFramePr>
        <p:xfrm>
          <a:off x="574359" y="171232"/>
          <a:ext cx="11043281" cy="6515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3281">
                  <a:extLst>
                    <a:ext uri="{9D8B030D-6E8A-4147-A177-3AD203B41FA5}">
                      <a16:colId xmlns:a16="http://schemas.microsoft.com/office/drawing/2014/main" val="1320253187"/>
                    </a:ext>
                  </a:extLst>
                </a:gridCol>
              </a:tblGrid>
              <a:tr h="703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</a:rPr>
                        <a:t>RCW 41.04.007</a:t>
                      </a:r>
                      <a:endParaRPr lang="en-US" sz="4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3413000447"/>
                  </a:ext>
                </a:extLst>
              </a:tr>
              <a:tr h="4218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Veteran is a person who: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936123937"/>
                  </a:ext>
                </a:extLst>
              </a:tr>
              <a:tr h="109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Received an </a:t>
                      </a:r>
                      <a:r>
                        <a:rPr lang="en-US" sz="2400" b="1" kern="1200" dirty="0">
                          <a:effectLst/>
                        </a:rPr>
                        <a:t>honorable discharge</a:t>
                      </a:r>
                      <a:r>
                        <a:rPr lang="en-US" sz="2400" kern="1200" dirty="0">
                          <a:effectLst/>
                        </a:rPr>
                        <a:t>, received a </a:t>
                      </a:r>
                      <a:r>
                        <a:rPr lang="en-US" sz="2400" b="1" kern="1200" dirty="0">
                          <a:effectLst/>
                        </a:rPr>
                        <a:t>discharge for medical reasons with an honorable record,</a:t>
                      </a:r>
                      <a:r>
                        <a:rPr lang="en-US" sz="2400" kern="1200" dirty="0">
                          <a:effectLst/>
                        </a:rPr>
                        <a:t> or possesses a </a:t>
                      </a:r>
                      <a:r>
                        <a:rPr lang="en-US" sz="2400" b="1" kern="1200" dirty="0">
                          <a:effectLst/>
                        </a:rPr>
                        <a:t>DD214 or NGB 22 </a:t>
                      </a:r>
                      <a:r>
                        <a:rPr lang="en-US" sz="2400" kern="1200" dirty="0">
                          <a:effectLst/>
                        </a:rPr>
                        <a:t>with an </a:t>
                      </a:r>
                      <a:r>
                        <a:rPr lang="en-US" sz="2400" b="1" kern="1200" dirty="0">
                          <a:effectLst/>
                        </a:rPr>
                        <a:t>honorable</a:t>
                      </a:r>
                      <a:r>
                        <a:rPr lang="en-US" sz="2400" kern="1200" dirty="0">
                          <a:effectLst/>
                        </a:rPr>
                        <a:t> COS, </a:t>
                      </a:r>
                      <a:r>
                        <a:rPr lang="en-US" sz="2400" i="1" kern="1200" dirty="0">
                          <a:effectLst/>
                        </a:rPr>
                        <a:t>AND</a:t>
                      </a:r>
                      <a:r>
                        <a:rPr lang="en-US" sz="2400" kern="1200" dirty="0">
                          <a:effectLst/>
                        </a:rPr>
                        <a:t> served:</a:t>
                      </a:r>
                      <a:endParaRPr lang="en-US" sz="240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2083187719"/>
                  </a:ext>
                </a:extLst>
              </a:tr>
              <a:tr h="76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As a </a:t>
                      </a:r>
                      <a:r>
                        <a:rPr lang="en-US" sz="2400" b="1" dirty="0">
                          <a:effectLst/>
                        </a:rPr>
                        <a:t>member in any branch</a:t>
                      </a:r>
                      <a:r>
                        <a:rPr lang="en-US" sz="2400" dirty="0">
                          <a:effectLst/>
                        </a:rPr>
                        <a:t> (including National Guard and Reserves) and </a:t>
                      </a:r>
                      <a:r>
                        <a:rPr lang="en-US" sz="2400" b="1" dirty="0">
                          <a:effectLst/>
                        </a:rPr>
                        <a:t>fulfilled initial military service obligation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u="sng" dirty="0">
                          <a:effectLst/>
                        </a:rPr>
                        <a:t>OR</a:t>
                      </a:r>
                      <a:endParaRPr lang="en-US" sz="24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2740114446"/>
                  </a:ext>
                </a:extLst>
              </a:tr>
              <a:tr h="4218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As a </a:t>
                      </a:r>
                      <a:r>
                        <a:rPr lang="en-US" sz="2400" b="1" kern="1200" dirty="0">
                          <a:effectLst/>
                        </a:rPr>
                        <a:t>WASP</a:t>
                      </a:r>
                      <a:r>
                        <a:rPr lang="en-US" sz="2400" kern="1200" dirty="0">
                          <a:effectLst/>
                        </a:rPr>
                        <a:t>, </a:t>
                      </a:r>
                      <a:r>
                        <a:rPr lang="en-US" sz="2400" u="sng" kern="1200" dirty="0">
                          <a:effectLst/>
                        </a:rPr>
                        <a:t>OR</a:t>
                      </a:r>
                      <a:endParaRPr lang="en-US" sz="24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3176195759"/>
                  </a:ext>
                </a:extLst>
              </a:tr>
              <a:tr h="76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As a member of the </a:t>
                      </a:r>
                      <a:r>
                        <a:rPr lang="en-US" sz="2400" b="1" dirty="0">
                          <a:effectLst/>
                        </a:rPr>
                        <a:t>Reserves, Coast Guard, or National Guard</a:t>
                      </a:r>
                      <a:r>
                        <a:rPr lang="en-US" sz="2400" dirty="0">
                          <a:effectLst/>
                        </a:rPr>
                        <a:t> who was called into </a:t>
                      </a:r>
                      <a:r>
                        <a:rPr lang="en-US" sz="2400" b="1" dirty="0">
                          <a:effectLst/>
                        </a:rPr>
                        <a:t>federal service for at least 180 </a:t>
                      </a:r>
                      <a:r>
                        <a:rPr lang="en-US" sz="2400" b="1">
                          <a:effectLst/>
                        </a:rPr>
                        <a:t>cumulative day</a:t>
                      </a:r>
                      <a:r>
                        <a:rPr lang="en-US" sz="2400" b="1" dirty="0">
                          <a:effectLst/>
                        </a:rPr>
                        <a:t>s</a:t>
                      </a:r>
                      <a:r>
                        <a:rPr lang="en-US" sz="2400">
                          <a:effectLst/>
                        </a:rPr>
                        <a:t>, </a:t>
                      </a:r>
                      <a:r>
                        <a:rPr lang="en-US" sz="2400" u="sng" dirty="0">
                          <a:effectLst/>
                        </a:rPr>
                        <a:t>OR</a:t>
                      </a:r>
                      <a:endParaRPr lang="en-US" sz="24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42721308"/>
                  </a:ext>
                </a:extLst>
              </a:tr>
              <a:tr h="109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As a </a:t>
                      </a:r>
                      <a:r>
                        <a:rPr lang="en-US" sz="2400" b="1" dirty="0">
                          <a:effectLst/>
                        </a:rPr>
                        <a:t>civil service crew member </a:t>
                      </a:r>
                      <a:r>
                        <a:rPr lang="en-US" sz="2400" dirty="0">
                          <a:effectLst/>
                        </a:rPr>
                        <a:t>aboard a US Army or Navy transport service or vessel, or as a member of the </a:t>
                      </a:r>
                      <a:r>
                        <a:rPr lang="en-US" sz="2400" b="1" dirty="0">
                          <a:effectLst/>
                        </a:rPr>
                        <a:t>Philippine armed forces/scouts </a:t>
                      </a:r>
                      <a:r>
                        <a:rPr lang="en-US" sz="2400" dirty="0">
                          <a:effectLst/>
                        </a:rPr>
                        <a:t>during Wo</a:t>
                      </a:r>
                      <a:r>
                        <a:rPr lang="en-US" sz="2400" b="1" dirty="0">
                          <a:effectLst/>
                        </a:rPr>
                        <a:t>rld War II</a:t>
                      </a:r>
                      <a:r>
                        <a:rPr lang="en-US" sz="2400" dirty="0">
                          <a:effectLst/>
                        </a:rPr>
                        <a:t>, OR as a US documented </a:t>
                      </a:r>
                      <a:r>
                        <a:rPr lang="en-US" sz="2400" b="1" dirty="0">
                          <a:effectLst/>
                        </a:rPr>
                        <a:t>m</a:t>
                      </a:r>
                      <a:r>
                        <a:rPr lang="en-US" sz="2400" b="1" dirty="0" smtClean="0">
                          <a:effectLst/>
                        </a:rPr>
                        <a:t>erchant </a:t>
                      </a:r>
                      <a:r>
                        <a:rPr lang="en-US" sz="2400" b="1" dirty="0">
                          <a:effectLst/>
                        </a:rPr>
                        <a:t>m</a:t>
                      </a:r>
                      <a:r>
                        <a:rPr lang="en-US" sz="2400" b="1" dirty="0" smtClean="0">
                          <a:effectLst/>
                        </a:rPr>
                        <a:t>ariner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u="sng" dirty="0">
                          <a:effectLst/>
                        </a:rPr>
                        <a:t>OR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3723262688"/>
                  </a:ext>
                </a:extLst>
              </a:tr>
              <a:tr h="76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As a </a:t>
                      </a:r>
                      <a:r>
                        <a:rPr lang="en-US" sz="2400" b="1" dirty="0">
                          <a:effectLst/>
                        </a:rPr>
                        <a:t>US documented merchant mariner </a:t>
                      </a:r>
                      <a:r>
                        <a:rPr lang="en-US" sz="2400" dirty="0">
                          <a:effectLst/>
                        </a:rPr>
                        <a:t>who received a military commendation and served during the </a:t>
                      </a:r>
                      <a:r>
                        <a:rPr lang="en-US" sz="2400" b="1" dirty="0">
                          <a:effectLst/>
                        </a:rPr>
                        <a:t>Korean Conflict or Vietnam conflict </a:t>
                      </a:r>
                      <a:endParaRPr lang="en-US" sz="2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3244614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6235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E73955A-4B68-624E-8E96-371558ADBAC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90063637"/>
              </p:ext>
            </p:extLst>
          </p:nvPr>
        </p:nvGraphicFramePr>
        <p:xfrm>
          <a:off x="574359" y="475217"/>
          <a:ext cx="11043281" cy="5907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3281">
                  <a:extLst>
                    <a:ext uri="{9D8B030D-6E8A-4147-A177-3AD203B41FA5}">
                      <a16:colId xmlns:a16="http://schemas.microsoft.com/office/drawing/2014/main" val="1320253187"/>
                    </a:ext>
                  </a:extLst>
                </a:gridCol>
              </a:tblGrid>
              <a:tr h="703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</a:rPr>
                        <a:t>RCW 73.08.005</a:t>
                      </a:r>
                      <a:endParaRPr lang="en-US" sz="4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3413000447"/>
                  </a:ext>
                </a:extLst>
              </a:tr>
              <a:tr h="4218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Veteran is a person who: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936123937"/>
                  </a:ext>
                </a:extLst>
              </a:tr>
              <a:tr h="109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Served in the </a:t>
                      </a:r>
                      <a:r>
                        <a:rPr lang="en-US" sz="2400" b="1" kern="1200" dirty="0">
                          <a:effectLst/>
                        </a:rPr>
                        <a:t>active military, naval, or air service</a:t>
                      </a:r>
                      <a:r>
                        <a:rPr lang="en-US" sz="2400" kern="1200" dirty="0">
                          <a:effectLst/>
                        </a:rPr>
                        <a:t>, as a </a:t>
                      </a:r>
                      <a:r>
                        <a:rPr lang="en-US" sz="2400" b="1" kern="1200" dirty="0">
                          <a:effectLst/>
                        </a:rPr>
                        <a:t>WASP during WWII</a:t>
                      </a:r>
                      <a:r>
                        <a:rPr lang="en-US" sz="2400" kern="1200" dirty="0">
                          <a:effectLst/>
                        </a:rPr>
                        <a:t>, or a </a:t>
                      </a:r>
                      <a:r>
                        <a:rPr lang="en-US" sz="2400" b="1" kern="1200" dirty="0">
                          <a:effectLst/>
                        </a:rPr>
                        <a:t>US merchant mariner or civil service </a:t>
                      </a:r>
                      <a:r>
                        <a:rPr lang="en-US" sz="2400" b="1" kern="1200" dirty="0" err="1">
                          <a:effectLst/>
                        </a:rPr>
                        <a:t>crewmember</a:t>
                      </a:r>
                      <a:r>
                        <a:rPr lang="en-US" sz="2400" b="1" kern="1200" dirty="0">
                          <a:effectLst/>
                        </a:rPr>
                        <a:t> in WWII</a:t>
                      </a:r>
                      <a:r>
                        <a:rPr lang="en-US" sz="2400" kern="1200" dirty="0">
                          <a:effectLst/>
                        </a:rPr>
                        <a:t>, </a:t>
                      </a:r>
                      <a:r>
                        <a:rPr lang="en-US" sz="2400" i="1" kern="1200" dirty="0">
                          <a:effectLst/>
                        </a:rPr>
                        <a:t>AND</a:t>
                      </a:r>
                      <a:endParaRPr lang="en-US" sz="240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2083187719"/>
                  </a:ext>
                </a:extLst>
              </a:tr>
              <a:tr h="76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Served on </a:t>
                      </a:r>
                      <a:r>
                        <a:rPr lang="en-US" sz="2400" b="1" dirty="0">
                          <a:effectLst/>
                        </a:rPr>
                        <a:t>active duty</a:t>
                      </a:r>
                      <a:r>
                        <a:rPr lang="en-US" sz="2400" dirty="0">
                          <a:effectLst/>
                        </a:rPr>
                        <a:t> for at least </a:t>
                      </a:r>
                      <a:r>
                        <a:rPr lang="en-US" sz="2400" b="1" dirty="0">
                          <a:effectLst/>
                        </a:rPr>
                        <a:t>180 days </a:t>
                      </a:r>
                      <a:r>
                        <a:rPr lang="en-US" sz="2400" b="0" i="1" dirty="0">
                          <a:effectLst/>
                        </a:rPr>
                        <a:t>and </a:t>
                      </a:r>
                      <a:r>
                        <a:rPr lang="en-US" sz="2400" b="1" i="0" dirty="0">
                          <a:effectLst/>
                        </a:rPr>
                        <a:t>received an honorable COS </a:t>
                      </a:r>
                      <a:r>
                        <a:rPr lang="en-US" sz="2400" b="0" i="0" u="sng" dirty="0">
                          <a:effectLst/>
                        </a:rPr>
                        <a:t>OR</a:t>
                      </a:r>
                      <a:endParaRPr lang="en-US" sz="24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2740114446"/>
                  </a:ext>
                </a:extLst>
              </a:tr>
              <a:tr h="4218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kern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Received a </a:t>
                      </a:r>
                      <a:r>
                        <a:rPr lang="en-US" sz="2400" b="1" u="none" kern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general or honorable COS with a medical reasons for separation</a:t>
                      </a:r>
                      <a:r>
                        <a:rPr lang="en-US" sz="2400" u="none" kern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a </a:t>
                      </a:r>
                      <a:r>
                        <a:rPr lang="en-US" sz="2400" b="1" u="none" kern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 that did not exist prior to service </a:t>
                      </a:r>
                      <a:r>
                        <a:rPr lang="en-US" sz="2400" u="none" kern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(no # of days requirement) </a:t>
                      </a:r>
                      <a:r>
                        <a:rPr lang="en-US" sz="2400" u="sng" kern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  <a:endParaRPr lang="en-US" sz="2400" u="none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3176195759"/>
                  </a:ext>
                </a:extLst>
              </a:tr>
              <a:tr h="76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Received an </a:t>
                      </a:r>
                      <a:r>
                        <a:rPr lang="en-US" sz="2400" b="1" dirty="0">
                          <a:effectLst/>
                        </a:rPr>
                        <a:t>honorable </a:t>
                      </a:r>
                      <a:r>
                        <a:rPr lang="en-US" sz="2400" b="1" i="1" dirty="0">
                          <a:effectLst/>
                        </a:rPr>
                        <a:t>and </a:t>
                      </a:r>
                      <a:r>
                        <a:rPr lang="en-US" sz="2400" b="1" i="0" dirty="0">
                          <a:effectLst/>
                        </a:rPr>
                        <a:t>receives Disability Compensation from VA </a:t>
                      </a:r>
                      <a:r>
                        <a:rPr lang="en-US" sz="2400" b="0" i="0" dirty="0">
                          <a:effectLst/>
                        </a:rPr>
                        <a:t>(no #of days requirement) </a:t>
                      </a:r>
                      <a:r>
                        <a:rPr lang="en-US" sz="2400" b="0" i="0" u="sng" dirty="0">
                          <a:effectLst/>
                        </a:rPr>
                        <a:t>OR</a:t>
                      </a:r>
                      <a:endParaRPr lang="en-US" sz="24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42721308"/>
                  </a:ext>
                </a:extLst>
              </a:tr>
              <a:tr h="109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 </a:t>
                      </a:r>
                      <a:r>
                        <a:rPr lang="en-US" sz="2400" b="1" dirty="0">
                          <a:effectLst/>
                        </a:rPr>
                        <a:t>current member in the reserves or national guard </a:t>
                      </a:r>
                      <a:r>
                        <a:rPr lang="en-US" sz="2400" dirty="0">
                          <a:effectLst/>
                        </a:rPr>
                        <a:t>and is </a:t>
                      </a:r>
                      <a:r>
                        <a:rPr lang="en-US" sz="2400" b="1" dirty="0">
                          <a:effectLst/>
                        </a:rPr>
                        <a:t>activated</a:t>
                      </a:r>
                      <a:r>
                        <a:rPr lang="en-US" sz="2400" dirty="0">
                          <a:effectLst/>
                        </a:rPr>
                        <a:t>, fulfilled their </a:t>
                      </a:r>
                      <a:r>
                        <a:rPr lang="en-US" sz="2400" b="1" dirty="0">
                          <a:effectLst/>
                        </a:rPr>
                        <a:t>initial service obligation and released with an honorable</a:t>
                      </a:r>
                      <a:r>
                        <a:rPr lang="en-US" sz="2400" dirty="0">
                          <a:effectLst/>
                        </a:rPr>
                        <a:t>, or </a:t>
                      </a:r>
                      <a:r>
                        <a:rPr lang="en-US" sz="2400" b="1" dirty="0">
                          <a:effectLst/>
                        </a:rPr>
                        <a:t>does not have 180 days but meets federal definition of a veteran with 20+ years</a:t>
                      </a:r>
                      <a:endParaRPr lang="en-US" sz="2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542" marR="90542" marT="45271" marB="45271" anchor="ctr"/>
                </a:tc>
                <a:extLst>
                  <a:ext uri="{0D108BD9-81ED-4DB2-BD59-A6C34878D82A}">
                    <a16:rowId xmlns:a16="http://schemas.microsoft.com/office/drawing/2014/main" val="3723262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930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ELIGIBILITY FOR </a:t>
            </a:r>
            <a:r>
              <a:rPr lang="en-US" sz="5400" b="1" cap="none" dirty="0" smtClean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WDVA STATE VETERANS HOMES</a:t>
            </a:r>
            <a:endParaRPr lang="en-US" sz="5400" b="1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69900" indent="-469900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Veterans are eligible for care at a state veterans home with an Honorable COS</a:t>
            </a: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Spouses or surviving spouses and Gold Star Parents are also eligible for care at a state veterans home</a:t>
            </a:r>
          </a:p>
          <a:p>
            <a:pPr marL="517525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  <a:tabLst>
                <a:tab pos="1311275" algn="l"/>
              </a:tabLst>
            </a:pP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VA may pay for state veterans home care, depending on rating and disability</a:t>
            </a:r>
          </a:p>
          <a:p>
            <a:pPr marL="517525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  <a:tabLst>
                <a:tab pos="1311275" algn="l"/>
              </a:tabLst>
            </a:pP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Dependent educational benefits are available for all veterans except those with a Dishonorable COS</a:t>
            </a:r>
            <a:endParaRPr lang="en-US" sz="3200" dirty="0">
              <a:solidFill>
                <a:srgbClr val="212121"/>
              </a:solidFill>
              <a:latin typeface="Garamond"/>
              <a:ea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05975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ELIGIBILITY FOR </a:t>
            </a:r>
            <a:r>
              <a:rPr lang="en-US" sz="5400" b="1" cap="none" dirty="0" smtClean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STATE</a:t>
            </a:r>
            <a:r>
              <a:rPr lang="en-US" sz="5400" b="1" cap="none" dirty="0" smtClean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rPr>
              <a:t> VETERANS PREFERENCE</a:t>
            </a:r>
            <a:endParaRPr lang="en-US" sz="5400" b="1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69900" indent="-469900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Veterans with an Honorable COS or medical discharge with Honorable record are eligible for veterans hiring preference in Washington</a:t>
            </a:r>
          </a:p>
          <a:p>
            <a:pPr marL="1382713" lvl="1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</a:pPr>
            <a:r>
              <a:rPr lang="en-US" sz="28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Scoring depends on period of service, receipt of retirement pay, and reserve status if previously employed by WA </a:t>
            </a:r>
            <a:endParaRPr lang="en-US" sz="2800" dirty="0">
              <a:solidFill>
                <a:srgbClr val="212121"/>
              </a:solidFill>
              <a:latin typeface="Garamond"/>
              <a:ea typeface="Garamond"/>
              <a:cs typeface="Garamond"/>
            </a:endParaRPr>
          </a:p>
          <a:p>
            <a:pPr marL="517525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  <a:tabLst>
                <a:tab pos="1311275" algn="l"/>
              </a:tabLst>
            </a:pP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Veterans can be given priority over other similarly-qualified candidates</a:t>
            </a:r>
          </a:p>
          <a:p>
            <a:pPr marL="517525" indent="-504825">
              <a:spcAft>
                <a:spcPts val="0"/>
              </a:spcAft>
              <a:buClr>
                <a:srgbClr val="212121"/>
              </a:buClr>
              <a:buFont typeface="Noto Sans Symbols"/>
              <a:buChar char="▪"/>
              <a:tabLst>
                <a:tab pos="1311275" algn="l"/>
              </a:tabLst>
            </a:pPr>
            <a:r>
              <a:rPr lang="en-US" sz="3200" dirty="0" smtClean="0">
                <a:solidFill>
                  <a:srgbClr val="212121"/>
                </a:solidFill>
                <a:latin typeface="Garamond"/>
                <a:ea typeface="Garamond"/>
                <a:cs typeface="Garamond"/>
              </a:rPr>
              <a:t>Surviving spouses or spouses of totally disabled veterans also receive preference</a:t>
            </a:r>
            <a:endParaRPr lang="en-US" sz="3200" dirty="0">
              <a:solidFill>
                <a:srgbClr val="212121"/>
              </a:solidFill>
              <a:latin typeface="Garamond"/>
              <a:ea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35519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BC29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Eligibility and upgrades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3717985"/>
          </a:xfrm>
        </p:spPr>
        <p:txBody>
          <a:bodyPr anchor="ctr" anchorCtr="0">
            <a:noAutofit/>
          </a:bodyPr>
          <a:lstStyle/>
          <a:p>
            <a:pPr marL="857250" indent="-857250" algn="ctr">
              <a:buClr>
                <a:schemeClr val="tx2">
                  <a:lumMod val="50000"/>
                </a:schemeClr>
              </a:buClr>
              <a:buAutoNum type="romanUcPeriod"/>
            </a:pPr>
            <a:r>
              <a:rPr lang="en-US" sz="4400" b="1" dirty="0" smtClean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Discharge Upgrades</a:t>
            </a:r>
            <a:endParaRPr lang="en-US" sz="4400" b="1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857250" indent="-857250" algn="ctr">
              <a:buClr>
                <a:schemeClr val="tx2">
                  <a:lumMod val="50000"/>
                </a:schemeClr>
              </a:buClr>
              <a:buAutoNum type="romanUcPeriod"/>
            </a:pPr>
            <a:r>
              <a:rPr lang="en-US" sz="4400" b="1" dirty="0" smtClean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VA Character of Service Determinations</a:t>
            </a:r>
            <a:endParaRPr lang="en-US" sz="4400" b="1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91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n-US" sz="5400" b="1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DISCHARGE UPGRADES</a:t>
            </a:r>
            <a:endParaRPr lang="en-US" sz="5400" b="1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2" cy="402336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409575" marR="0" lvl="0" indent="-409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Noto Sans Symbols"/>
              <a:buChar char="▪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 discharge upgrade is a review of the veteran’s character of service by their former branch</a:t>
            </a:r>
          </a:p>
          <a:p>
            <a:pPr marL="409575" marR="0" lvl="0" indent="-4095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Noto Sans Symbols"/>
              <a:buChar char="▪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 successful discharge upgrade modifies the veteran’s DD214</a:t>
            </a:r>
          </a:p>
          <a:p>
            <a:pPr marL="409575" marR="0" lvl="0" indent="-4095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Noto Sans Symbols"/>
              <a:buChar char="▪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DOD or DHS (Coast Guard) process, </a:t>
            </a:r>
            <a:r>
              <a:rPr lang="en-US" sz="3400" b="0" i="1" u="none" strike="noStrike" cap="none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not </a:t>
            </a:r>
            <a:r>
              <a:rPr lang="en-US" sz="3400" b="0" i="0" u="none" strike="noStrike" cap="none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through VA</a:t>
            </a:r>
          </a:p>
          <a:p>
            <a:pPr marL="409575" marR="0" lvl="0" indent="-4095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Noto Sans Symbols"/>
              <a:buChar char="▪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Less-than-Honorable COS are known as “bad paper”</a:t>
            </a: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12121"/>
              </a:buClr>
              <a:buSzPct val="25000"/>
              <a:buFont typeface="Questrial"/>
              <a:buNone/>
            </a:pPr>
            <a:endParaRPr sz="5400" b="0" i="0" u="none" strike="noStrike" cap="none" dirty="0">
              <a:solidFill>
                <a:schemeClr val="accen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09575" marR="0" lvl="0" indent="-409575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endParaRPr sz="10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067184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1"/>
                </a:solidFill>
              </a:rPr>
              <a:t>Who Applies for a Discharge Upgrade?</a:t>
            </a:r>
            <a:endParaRPr lang="en-US" sz="5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62500" lnSpcReduction="20000"/>
          </a:bodyPr>
          <a:lstStyle/>
          <a:p>
            <a:pPr marL="0" indent="0" algn="ctr">
              <a:buClr>
                <a:schemeClr val="tx2">
                  <a:lumMod val="50000"/>
                </a:schemeClr>
              </a:buClr>
              <a:buNone/>
            </a:pPr>
            <a:r>
              <a:rPr lang="en-US" sz="10400" b="1" dirty="0" smtClean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Any veteran who believes their characterization of service does not adequately define their time in service</a:t>
            </a:r>
          </a:p>
        </p:txBody>
      </p:sp>
    </p:spTree>
    <p:extLst>
      <p:ext uri="{BB962C8B-B14F-4D97-AF65-F5344CB8AC3E}">
        <p14:creationId xmlns:p14="http://schemas.microsoft.com/office/powerpoint/2010/main" val="193123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15107" y="461824"/>
          <a:ext cx="10761786" cy="5934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2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46315" y="342900"/>
          <a:ext cx="11408228" cy="6008913"/>
        </p:xfrm>
        <a:graphic>
          <a:graphicData uri="http://schemas.openxmlformats.org/drawingml/2006/table">
            <a:tbl>
              <a:tblPr firstRow="1" firstCol="1">
                <a:tableStyleId>{7DF18680-E054-41AD-8BC1-D1AEF772440D}</a:tableStyleId>
              </a:tblPr>
              <a:tblGrid>
                <a:gridCol w="2661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9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7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07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 </a:t>
                      </a:r>
                      <a:endParaRPr lang="en-US" sz="16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Discharge Review Board </a:t>
                      </a:r>
                      <a:endParaRPr lang="en-US" sz="24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10 U.S.C. 1553)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Board for Correction of Military (or Naval) Records </a:t>
                      </a:r>
                      <a:endParaRPr lang="en-US" sz="24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10 U.S.C. 1552)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11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What </a:t>
                      </a:r>
                      <a:r>
                        <a:rPr lang="en-US" sz="24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can</a:t>
                      </a:r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the Board do?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Change characterizations of service and reasons for separation</a:t>
                      </a:r>
                      <a:r>
                        <a:rPr lang="en-US" sz="2000" dirty="0" smtClean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. Cannot apply if separated by general</a:t>
                      </a:r>
                      <a:r>
                        <a:rPr lang="en-US" sz="2000" baseline="0" dirty="0" smtClean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court-martial.</a:t>
                      </a:r>
                      <a:endParaRPr lang="en-US" sz="2000" dirty="0" smtClean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Change characterizations of service, reasons for separation, and change discharge to or from disability or retirement</a:t>
                      </a:r>
                      <a:r>
                        <a:rPr lang="en-US" sz="2000" dirty="0" smtClean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.</a:t>
                      </a:r>
                      <a:endParaRPr lang="en-US" sz="20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02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What </a:t>
                      </a:r>
                      <a:r>
                        <a:rPr lang="en-US" sz="2400" i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can’t</a:t>
                      </a:r>
                      <a:r>
                        <a:rPr lang="en-US" sz="240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</a:t>
                      </a:r>
                      <a:r>
                        <a:rPr lang="en-US" sz="24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the Board </a:t>
                      </a:r>
                      <a:r>
                        <a:rPr lang="en-US" sz="240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do</a:t>
                      </a:r>
                      <a:r>
                        <a:rPr lang="en-US" sz="24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?</a:t>
                      </a:r>
                    </a:p>
                  </a:txBody>
                  <a:tcPr marL="74552" marR="74552" marT="37276" marB="37276" anchor="ctr">
                    <a:lnL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Can’t lower characterizations of service, change re-enlistment codes, make decisions about disability and retirement, reinstate veterans into military service, or recall any person to active duty.</a:t>
                      </a:r>
                    </a:p>
                  </a:txBody>
                  <a:tcPr marL="74552" marR="74552" marT="37276" marB="37276" anchor="ctr">
                    <a:lnL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Can’t lower characterizations of service, compel attendance of witnesses, expunge a general or court-martial conviction, or award payments to veterans for preparing the application.</a:t>
                      </a:r>
                    </a:p>
                  </a:txBody>
                  <a:tcPr marL="74552" marR="74552" marT="37276" marB="37276" anchor="ctr">
                    <a:lnL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41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EC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6681" y="1131969"/>
            <a:ext cx="5275072" cy="3854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6066817" cy="14996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n-US" sz="5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 ME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024128" y="2249424"/>
            <a:ext cx="5275072" cy="402336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461963" marR="0" lvl="0" indent="-4619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▪"/>
            </a:pPr>
            <a:r>
              <a:rPr lang="en-US" sz="2800" b="0" i="0" u="none" strike="noStrike" cap="none" dirty="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rPr>
              <a:t>2016 Graduate of the University of Washington School of Law</a:t>
            </a:r>
          </a:p>
          <a:p>
            <a:pPr marL="461963" marR="0" lvl="0" indent="-4619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▪"/>
            </a:pPr>
            <a:r>
              <a:rPr lang="en-US" sz="2800" b="0" i="0" u="none" strike="noStrike" cap="none" dirty="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rPr>
              <a:t>Staff Attorney at Northwest Justice Project</a:t>
            </a:r>
          </a:p>
          <a:p>
            <a:pPr marL="808038" lvl="1" indent="-34766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▪"/>
              <a:tabLst>
                <a:tab pos="677863" algn="l"/>
              </a:tabLst>
            </a:pPr>
            <a:r>
              <a:rPr lang="en-US" sz="2400" dirty="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rPr>
              <a:t>Specialize in veterans benefits and discharge upgrades</a:t>
            </a:r>
            <a:endParaRPr lang="en-US" sz="2400" b="0" i="0" u="none" strike="noStrike" cap="none" dirty="0">
              <a:solidFill>
                <a:schemeClr val="accen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61963" marR="0" lvl="0" indent="-4619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▪"/>
            </a:pPr>
            <a:r>
              <a:rPr lang="en-US" sz="2800" b="0" i="0" u="none" strike="noStrike" cap="none" dirty="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rPr>
              <a:t>Interned at Northwest Justice Project throughout law school</a:t>
            </a:r>
          </a:p>
          <a:p>
            <a:pPr marL="746125" marR="0" lvl="1" indent="-2889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rPr>
              <a:t>Veterans Project, Medical-Legal Partnership, RISE Project</a:t>
            </a:r>
          </a:p>
        </p:txBody>
      </p:sp>
    </p:spTree>
    <p:extLst>
      <p:ext uri="{BB962C8B-B14F-4D97-AF65-F5344CB8AC3E}">
        <p14:creationId xmlns:p14="http://schemas.microsoft.com/office/powerpoint/2010/main" val="1740529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91243" y="532667"/>
          <a:ext cx="10809514" cy="5792666"/>
        </p:xfrm>
        <a:graphic>
          <a:graphicData uri="http://schemas.openxmlformats.org/drawingml/2006/table">
            <a:tbl>
              <a:tblPr/>
              <a:tblGrid>
                <a:gridCol w="5395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3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4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Impropriety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(DRB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2800" dirty="0">
                        <a:solidFill>
                          <a:srgbClr val="2A2A2A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Error (BCMR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2800" dirty="0">
                        <a:solidFill>
                          <a:srgbClr val="2A2A2A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1773">
                <a:tc gridSpan="2">
                  <a:txBody>
                    <a:bodyPr/>
                    <a:lstStyle/>
                    <a:p>
                      <a:pPr marL="15875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2400" b="1" baseline="0" dirty="0" smtClean="0">
                          <a:solidFill>
                            <a:srgbClr val="2A2A2A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Did the military do something wrong? Is the policy different today and expressly retroactive?</a:t>
                      </a:r>
                      <a:endParaRPr lang="en-US" sz="2400" b="0" i="1" dirty="0" smtClean="0">
                        <a:solidFill>
                          <a:srgbClr val="2A2A2A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37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Garamond" charset="0"/>
                          <a:cs typeface="Garamond" charset="0"/>
                        </a:rPr>
                        <a:t>Inequity (DRB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Garamond" charset="0"/>
                          <a:cs typeface="Garamond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Garamond" charset="0"/>
                          <a:cs typeface="Garamond" charset="0"/>
                        </a:rPr>
                        <a:t>Injustice (BCMR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Garamond" charset="0"/>
                          <a:cs typeface="Garamond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3151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2A2A2A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Was it fair to the veteran? Were there mitigating circumstances? Is the policy different today and not expressly</a:t>
                      </a:r>
                      <a:r>
                        <a:rPr lang="en-US" sz="2400" b="1" baseline="0" dirty="0" smtClean="0">
                          <a:solidFill>
                            <a:srgbClr val="2A2A2A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2A2A2A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retroactive?</a:t>
                      </a:r>
                      <a:endParaRPr lang="en-US" sz="2400" b="1" i="1" dirty="0" smtClean="0">
                        <a:solidFill>
                          <a:srgbClr val="2A2A2A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441">
                <a:tc gridSpan="2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Garamond" charset="0"/>
                          <a:cs typeface="Garamond" charset="0"/>
                        </a:rPr>
                        <a:t>Clemency (DRB and BCMR)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543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rgbClr val="2A2A2A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What has</a:t>
                      </a:r>
                      <a:r>
                        <a:rPr lang="en-US" sz="2400" b="1" kern="1200" baseline="0" dirty="0" smtClean="0">
                          <a:solidFill>
                            <a:srgbClr val="2A2A2A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the client done since discharge that makes their separation obviously unjust?</a:t>
                      </a:r>
                      <a:endParaRPr lang="en-US" sz="2400" b="1" i="1" kern="1200" dirty="0" smtClean="0">
                        <a:solidFill>
                          <a:srgbClr val="2A2A2A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0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1"/>
                </a:solidFill>
              </a:rPr>
              <a:t>Rates of Success</a:t>
            </a:r>
            <a:endParaRPr lang="en-US" sz="5400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5999"/>
            <a:ext cx="4984788" cy="3918857"/>
          </a:xfrm>
        </p:spPr>
        <p:txBody>
          <a:bodyPr anchor="t" anchorCtr="0">
            <a:noAutofit/>
          </a:bodyPr>
          <a:lstStyle/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The rates of success vary considerably between branches and boards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Rates of success increased dramatically after implementation </a:t>
            </a:r>
            <a:r>
              <a:rPr lang="en-US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recent DOD memoranda</a:t>
            </a:r>
            <a:endParaRPr lang="en-US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Rates of success increase when applicants have a lawyer</a:t>
            </a:r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302829" y="2084832"/>
          <a:ext cx="5519057" cy="4120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6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Branch</a:t>
                      </a:r>
                    </a:p>
                  </a:txBody>
                  <a:tcPr marL="53489" marR="5348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Discharge Review Board</a:t>
                      </a:r>
                    </a:p>
                  </a:txBody>
                  <a:tcPr marL="53489" marR="5348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Board for Correction of Military (Naval) Records</a:t>
                      </a:r>
                    </a:p>
                  </a:txBody>
                  <a:tcPr marL="53489" marR="53489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5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Air Force</a:t>
                      </a:r>
                    </a:p>
                  </a:txBody>
                  <a:tcPr marL="53489" marR="534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19%</a:t>
                      </a:r>
                    </a:p>
                  </a:txBody>
                  <a:tcPr marL="53489" marR="534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20%</a:t>
                      </a:r>
                    </a:p>
                  </a:txBody>
                  <a:tcPr marL="53489" marR="5348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5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Army</a:t>
                      </a:r>
                    </a:p>
                  </a:txBody>
                  <a:tcPr marL="53489" marR="534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41%</a:t>
                      </a:r>
                    </a:p>
                  </a:txBody>
                  <a:tcPr marL="53489" marR="534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10-15%</a:t>
                      </a:r>
                    </a:p>
                  </a:txBody>
                  <a:tcPr marL="53489" marR="5348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Coast Guard</a:t>
                      </a:r>
                    </a:p>
                  </a:txBody>
                  <a:tcPr marL="53489" marR="534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1%</a:t>
                      </a:r>
                    </a:p>
                  </a:txBody>
                  <a:tcPr marL="53489" marR="534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15-20%</a:t>
                      </a:r>
                    </a:p>
                  </a:txBody>
                  <a:tcPr marL="53489" marR="5348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5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Navy</a:t>
                      </a:r>
                    </a:p>
                  </a:txBody>
                  <a:tcPr marL="53489" marR="534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4%</a:t>
                      </a:r>
                    </a:p>
                  </a:txBody>
                  <a:tcPr marL="53489" marR="534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15-20%</a:t>
                      </a:r>
                    </a:p>
                  </a:txBody>
                  <a:tcPr marL="53489" marR="5348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72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59138" y="2290799"/>
            <a:ext cx="193538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1"/>
                </a:solidFill>
              </a:rPr>
              <a:t>Statute of Limitations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u="sng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Discharge Review </a:t>
            </a:r>
            <a:r>
              <a:rPr lang="en-US" sz="2800" b="1" u="sng" dirty="0" smtClean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Board</a:t>
            </a:r>
            <a:endParaRPr lang="en-US" sz="2800" b="1" u="sng" dirty="0">
              <a:solidFill>
                <a:schemeClr val="accent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charset="2"/>
              <a:buNone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15 years after discharge. </a:t>
            </a:r>
          </a:p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charset="2"/>
              <a:buNone/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charset="2"/>
              <a:buNone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Must apply to DRB first if eligible. </a:t>
            </a:r>
          </a:p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charset="2"/>
              <a:buNone/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charset="2"/>
              <a:buNone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C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annot be waived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u="sng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Board for Correction of Military (Naval) </a:t>
            </a:r>
            <a:r>
              <a:rPr lang="en-US" sz="2800" b="1" u="sng" dirty="0" smtClean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Records</a:t>
            </a:r>
            <a:endParaRPr lang="en-US" sz="2800" b="1" u="sng" dirty="0">
              <a:solidFill>
                <a:schemeClr val="accent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5990888" y="2965926"/>
            <a:ext cx="4966761" cy="3343433"/>
          </a:xfrm>
        </p:spPr>
        <p:txBody>
          <a:bodyPr anchor="ctr">
            <a:noAutofit/>
          </a:bodyPr>
          <a:lstStyle/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3 years after DRB decision </a:t>
            </a:r>
            <a:r>
              <a:rPr lang="en-US" sz="2400" b="1" u="sng" dirty="0" smtClean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or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 after “error or injustice” is discovered </a:t>
            </a:r>
          </a:p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Can be waived if in the “interest of justice.” </a:t>
            </a:r>
          </a:p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173736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</a:pP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In practice: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SOL waived in successful applications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2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DOD Memoranda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41247" y="2084832"/>
            <a:ext cx="5670587" cy="4023360"/>
          </a:xfrm>
        </p:spPr>
        <p:txBody>
          <a:bodyPr>
            <a:noAutofit/>
          </a:bodyPr>
          <a:lstStyle/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“Hagel,” “Kurta,” and “</a:t>
            </a:r>
            <a:r>
              <a:rPr lang="en-US" sz="2800" dirty="0" err="1" smtClean="0">
                <a:solidFill>
                  <a:schemeClr val="accent1"/>
                </a:solidFill>
                <a:latin typeface="Garamond" panose="02020404030301010803" pitchFamily="18" charset="0"/>
              </a:rPr>
              <a:t>Wilkie</a:t>
            </a: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” memos are intended to assist veterans with misconduct related OTH COS and PTSD or related mental health issues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Supposed to improve how boards look at these cases</a:t>
            </a:r>
            <a:endParaRPr lang="en-US" sz="2800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Increased the rate of approval for DUs (but not always applied correctly by Boards)</a:t>
            </a:r>
            <a:endParaRPr lang="en-US" sz="24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34" y="2759291"/>
            <a:ext cx="4754562" cy="2674441"/>
          </a:xfrm>
        </p:spPr>
      </p:pic>
    </p:spTree>
    <p:extLst>
      <p:ext uri="{BB962C8B-B14F-4D97-AF65-F5344CB8AC3E}">
        <p14:creationId xmlns:p14="http://schemas.microsoft.com/office/powerpoint/2010/main" val="4911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r="34550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Don’t Ask Don’t Tell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Autofit/>
          </a:bodyPr>
          <a:lstStyle/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Garamond" panose="02020404030301010803" pitchFamily="18" charset="0"/>
              </a:rPr>
              <a:t>Repealed in 2011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Garamond" panose="02020404030301010803" pitchFamily="18" charset="0"/>
              </a:rPr>
              <a:t>As of June 2016, less than 8% of veterans separated under DADT applied for a discharge upgrade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Garamond" panose="02020404030301010803" pitchFamily="18" charset="0"/>
              </a:rPr>
              <a:t>September 2011 memo directed Boards to “normally grant requests” for upgrade </a:t>
            </a:r>
            <a:r>
              <a:rPr lang="en-US" sz="2400" u="sng" dirty="0">
                <a:solidFill>
                  <a:schemeClr val="accent1"/>
                </a:solidFill>
                <a:latin typeface="Garamond" panose="02020404030301010803" pitchFamily="18" charset="0"/>
              </a:rPr>
              <a:t>so long as</a:t>
            </a:r>
            <a:r>
              <a:rPr lang="en-US" sz="2400" dirty="0">
                <a:solidFill>
                  <a:schemeClr val="accent1"/>
                </a:solidFill>
                <a:latin typeface="Garamond" panose="02020404030301010803" pitchFamily="18" charset="0"/>
              </a:rPr>
              <a:t>: </a:t>
            </a:r>
          </a:p>
          <a:p>
            <a:pPr marL="976313" lvl="1" indent="-460375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The original discharge was based “</a:t>
            </a:r>
            <a:r>
              <a:rPr lang="en-US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solely” on DADT or a similar policy </a:t>
            </a:r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in place </a:t>
            </a:r>
            <a:r>
              <a:rPr lang="en-US" sz="20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pre-DADT</a:t>
            </a:r>
            <a:endParaRPr lang="en-US" sz="2000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976313" lvl="1" indent="-460375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There were </a:t>
            </a:r>
            <a:r>
              <a:rPr lang="en-US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no “aggravating factors”</a:t>
            </a:r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 such as misconduct</a:t>
            </a:r>
          </a:p>
        </p:txBody>
      </p:sp>
    </p:spTree>
    <p:extLst>
      <p:ext uri="{BB962C8B-B14F-4D97-AF65-F5344CB8AC3E}">
        <p14:creationId xmlns:p14="http://schemas.microsoft.com/office/powerpoint/2010/main" val="21970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1"/>
                </a:solidFill>
              </a:rPr>
              <a:t>Military Sexual Trauma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41247" y="2084832"/>
            <a:ext cx="5670587" cy="4023360"/>
          </a:xfrm>
        </p:spPr>
        <p:txBody>
          <a:bodyPr>
            <a:noAutofit/>
          </a:bodyPr>
          <a:lstStyle/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MST: A term used by the VA to cover </a:t>
            </a:r>
            <a:r>
              <a:rPr lang="en-US" sz="2800" dirty="0">
                <a:solidFill>
                  <a:schemeClr val="accent1"/>
                </a:solidFill>
                <a:latin typeface="Garamond" panose="02020404030301010803" pitchFamily="18" charset="0"/>
              </a:rPr>
              <a:t>a wide range </a:t>
            </a: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of unwanted </a:t>
            </a:r>
            <a:r>
              <a:rPr lang="en-US" sz="2800" dirty="0">
                <a:solidFill>
                  <a:schemeClr val="accent1"/>
                </a:solidFill>
                <a:latin typeface="Garamond" panose="02020404030301010803" pitchFamily="18" charset="0"/>
              </a:rPr>
              <a:t>sexual contact </a:t>
            </a: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while in service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MST can be a mitigating factor in discharge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It can cause PTSD, contribute to a decision to go AWOL, or be used as a cover for command discrimination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4" y="2423249"/>
            <a:ext cx="5019327" cy="3346525"/>
          </a:xfrm>
        </p:spPr>
      </p:pic>
    </p:spTree>
    <p:extLst>
      <p:ext uri="{BB962C8B-B14F-4D97-AF65-F5344CB8AC3E}">
        <p14:creationId xmlns:p14="http://schemas.microsoft.com/office/powerpoint/2010/main" val="40170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 smtClean="0">
                <a:solidFill>
                  <a:schemeClr val="accent1"/>
                </a:solidFill>
              </a:rPr>
              <a:t>Va</a:t>
            </a:r>
            <a:r>
              <a:rPr lang="en-US" sz="4400" b="1" dirty="0">
                <a:solidFill>
                  <a:schemeClr val="accent1"/>
                </a:solidFill>
              </a:rPr>
              <a:t> </a:t>
            </a:r>
            <a:r>
              <a:rPr lang="en-US" sz="4400" b="1" dirty="0" smtClean="0">
                <a:solidFill>
                  <a:schemeClr val="accent1"/>
                </a:solidFill>
              </a:rPr>
              <a:t>Character of Service Determinations (VA CSD)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41247" y="2084832"/>
            <a:ext cx="8237439" cy="4136354"/>
          </a:xfrm>
        </p:spPr>
        <p:txBody>
          <a:bodyPr>
            <a:noAutofit/>
          </a:bodyPr>
          <a:lstStyle/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The VA decides that a veteran’s service, despite their characterization of service, was </a:t>
            </a:r>
            <a:r>
              <a:rPr lang="en-US" sz="2800" i="1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honorable for VA purposes. </a:t>
            </a:r>
            <a:endParaRPr lang="en-US" sz="2800" dirty="0" smtClean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Grants the veteran access to VA benefits and healthcare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Does not grant the veteran access to GI Bill benefits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Doesn’t change DD214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Available for veterans with Other than Honorable, Bad Conduct Discharge (if not by general court-martial) and Uncharacterized characterization of service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171" y="2559159"/>
            <a:ext cx="21844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8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 smtClean="0">
                <a:solidFill>
                  <a:schemeClr val="accent1"/>
                </a:solidFill>
              </a:rPr>
              <a:t>Va</a:t>
            </a:r>
            <a:r>
              <a:rPr lang="en-US" sz="4400" b="1" dirty="0">
                <a:solidFill>
                  <a:schemeClr val="accent1"/>
                </a:solidFill>
              </a:rPr>
              <a:t> </a:t>
            </a:r>
            <a:r>
              <a:rPr lang="en-US" sz="4400" b="1" dirty="0" smtClean="0">
                <a:solidFill>
                  <a:schemeClr val="accent1"/>
                </a:solidFill>
              </a:rPr>
              <a:t>Character of Service Determinations (VA CSD)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41248" y="2084832"/>
            <a:ext cx="4213832" cy="4136354"/>
          </a:xfrm>
        </p:spPr>
        <p:txBody>
          <a:bodyPr>
            <a:noAutofit/>
          </a:bodyPr>
          <a:lstStyle/>
          <a:p>
            <a:pPr marL="469900" lvl="1" indent="-469900">
              <a:spcBef>
                <a:spcPts val="1200"/>
              </a:spcBef>
              <a:spcAft>
                <a:spcPts val="200"/>
              </a:spcAft>
              <a:buClr>
                <a:schemeClr val="tx2">
                  <a:lumMod val="50000"/>
                </a:schemeClr>
              </a:buClr>
              <a:buSzPct val="100000"/>
              <a:buFont typeface="Wingdings" charset="2"/>
              <a:buChar char="§"/>
            </a:pP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Veterans </a:t>
            </a: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can apply </a:t>
            </a:r>
            <a:r>
              <a:rPr lang="en-US" sz="2800" dirty="0">
                <a:solidFill>
                  <a:schemeClr val="accent1"/>
                </a:solidFill>
                <a:latin typeface="Garamond" panose="02020404030301010803" pitchFamily="18" charset="0"/>
              </a:rPr>
              <a:t>for both a VA CSD and a Discharge Upgrade</a:t>
            </a:r>
          </a:p>
          <a:p>
            <a:pPr marL="469900" lvl="1" indent="-469900">
              <a:spcBef>
                <a:spcPts val="1200"/>
              </a:spcBef>
              <a:spcAft>
                <a:spcPts val="200"/>
              </a:spcAft>
              <a:buClr>
                <a:schemeClr val="tx2">
                  <a:lumMod val="50000"/>
                </a:schemeClr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chemeClr val="accent1"/>
                </a:solidFill>
                <a:latin typeface="Garamond" panose="02020404030301010803" pitchFamily="18" charset="0"/>
              </a:rPr>
              <a:t>VA CSDs are </a:t>
            </a:r>
            <a:r>
              <a:rPr lang="en-US" sz="2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faster, easier, and have a higher rate of success</a:t>
            </a:r>
            <a:endParaRPr lang="en-US" sz="28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08" y="2084832"/>
            <a:ext cx="4670388" cy="451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605101"/>
              </p:ext>
            </p:extLst>
          </p:nvPr>
        </p:nvGraphicFramePr>
        <p:xfrm>
          <a:off x="363747" y="280865"/>
          <a:ext cx="11464506" cy="6296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4506">
                  <a:extLst>
                    <a:ext uri="{9D8B030D-6E8A-4147-A177-3AD203B41FA5}">
                      <a16:colId xmlns:a16="http://schemas.microsoft.com/office/drawing/2014/main" val="1207141347"/>
                    </a:ext>
                  </a:extLst>
                </a:gridCol>
              </a:tblGrid>
              <a:tr h="741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dirty="0">
                          <a:effectLst/>
                        </a:rPr>
                        <a:t>Statutory and Regulatory Bars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4" marR="59484" marT="29534" marB="29534" anchor="ctr"/>
                </a:tc>
                <a:extLst>
                  <a:ext uri="{0D108BD9-81ED-4DB2-BD59-A6C34878D82A}">
                    <a16:rowId xmlns:a16="http://schemas.microsoft.com/office/drawing/2014/main" val="3297512663"/>
                  </a:ext>
                </a:extLst>
              </a:tr>
              <a:tr h="2952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kern="1200" dirty="0">
                          <a:effectLst/>
                        </a:rPr>
                        <a:t>Statutory</a:t>
                      </a:r>
                      <a:endParaRPr lang="en-US" sz="3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kern="1200" dirty="0">
                          <a:effectLst/>
                        </a:rPr>
                        <a:t>Discharged by general court-martial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kern="1200" dirty="0">
                          <a:effectLst/>
                        </a:rPr>
                        <a:t>Conscientious objector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kern="1200" dirty="0">
                          <a:effectLst/>
                        </a:rPr>
                        <a:t>Desertion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kern="1200" dirty="0">
                          <a:effectLst/>
                        </a:rPr>
                        <a:t>Resignation by an officer for the good of the service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kern="1200" dirty="0">
                          <a:effectLst/>
                        </a:rPr>
                        <a:t>AWOL for a continuous period of 180 days or more without a good reason why (decided by the VA)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kern="1200" dirty="0">
                          <a:effectLst/>
                        </a:rPr>
                        <a:t>Requesting release from service as an alien during a period of hostilities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4" marR="59484" marT="29534" marB="29534" anchor="ctr"/>
                </a:tc>
                <a:extLst>
                  <a:ext uri="{0D108BD9-81ED-4DB2-BD59-A6C34878D82A}">
                    <a16:rowId xmlns:a16="http://schemas.microsoft.com/office/drawing/2014/main" val="2118793971"/>
                  </a:ext>
                </a:extLst>
              </a:tr>
              <a:tr h="260225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Regulatory</a:t>
                      </a:r>
                    </a:p>
                    <a:p>
                      <a:pPr marL="342900" marR="0" lvl="0" indent="-342900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 than Honorable characterization of service in lieu of court-martial</a:t>
                      </a:r>
                    </a:p>
                    <a:p>
                      <a:pPr marL="342900" marR="0" lvl="0" indent="-342900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Mutiny or spying</a:t>
                      </a:r>
                    </a:p>
                    <a:p>
                      <a:pPr marL="342900" marR="0" lvl="0" indent="-342900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Due to an "offense of moral turpitude" (usually a felony)</a:t>
                      </a:r>
                    </a:p>
                    <a:p>
                      <a:pPr marL="342900" marR="0" lvl="0" indent="-342900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Willful and persistent misconduct</a:t>
                      </a:r>
                    </a:p>
                    <a:p>
                      <a:pPr marL="342900" marR="0" lvl="0" indent="-342900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Homosexual acts involving aggravating circumstances or factors affecting the performance of duty</a:t>
                      </a:r>
                    </a:p>
                  </a:txBody>
                  <a:tcPr marL="59484" marR="59484" marT="29534" marB="29534" anchor="ctr"/>
                </a:tc>
                <a:extLst>
                  <a:ext uri="{0D108BD9-81ED-4DB2-BD59-A6C34878D82A}">
                    <a16:rowId xmlns:a16="http://schemas.microsoft.com/office/drawing/2014/main" val="1336717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56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235869" y="2678907"/>
            <a:ext cx="9720263" cy="1500187"/>
          </a:xfrm>
        </p:spPr>
        <p:txBody>
          <a:bodyPr anchor="ctr" anchorCtr="1">
            <a:normAutofit/>
          </a:bodyPr>
          <a:lstStyle/>
          <a:p>
            <a:pPr algn="ctr"/>
            <a:r>
              <a:rPr lang="en-US" sz="8800" b="1" dirty="0" smtClean="0">
                <a:solidFill>
                  <a:schemeClr val="accent1"/>
                </a:solidFill>
              </a:rPr>
              <a:t>Questions?</a:t>
            </a:r>
            <a:endParaRPr lang="en-US" sz="8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ECF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024129" y="481306"/>
            <a:ext cx="10011016" cy="14996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n-US" sz="48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 THE VETERANS PROJECT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571217" y="2032991"/>
            <a:ext cx="5524783" cy="4010864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25000"/>
              <a:buFont typeface="Questrial"/>
              <a:buNone/>
            </a:pPr>
            <a:r>
              <a:rPr lang="en-US" sz="2800" i="0" u="none" strike="noStrike" cap="none" dirty="0">
                <a:solidFill>
                  <a:srgbClr val="212121"/>
                </a:solidFill>
                <a:latin typeface="Garamond"/>
                <a:ea typeface="Garamond"/>
                <a:cs typeface="Garamond"/>
                <a:sym typeface="Garamond"/>
              </a:rPr>
              <a:t>The Veterans Project provides free legal assistance to veterans in Western Washington. We have 2 attorneys in Seattle (funded by the King County Veterans, Seniors, and Human Services Levy), one at the VA Hospital at American Lake, and two part-time attorneys (one in Tacoma and one in Bremerton).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40E13-AF14-C448-9094-AC8212418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1156" y="2126063"/>
            <a:ext cx="5099627" cy="382472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46261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BC29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976258" y="1320165"/>
            <a:ext cx="5575664" cy="4217670"/>
          </a:xfrm>
          <a:prstGeom prst="rect">
            <a:avLst/>
          </a:prstGeom>
          <a:noFill/>
        </p:spPr>
      </p:pic>
      <p:cxnSp>
        <p:nvCxnSpPr>
          <p:cNvPr id="119" name="Straight Connector 1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024129" y="585216"/>
            <a:ext cx="4135700" cy="1499616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n-US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 YOU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024129" y="2286000"/>
            <a:ext cx="3791711" cy="3931920"/>
          </a:xfrm>
          <a:prstGeom prst="rect">
            <a:avLst/>
          </a:prstGeom>
        </p:spPr>
        <p:txBody>
          <a:bodyPr lIns="45700" tIns="45700" rIns="45700" bIns="45700" anchorCtr="0">
            <a:noAutofit/>
          </a:bodyPr>
          <a:lstStyle/>
          <a:p>
            <a:pPr marL="471488" indent="-471488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79999"/>
              <a:buFont typeface="Wingdings" charset="2"/>
              <a:buChar char="Ø"/>
            </a:pPr>
            <a:r>
              <a:rPr lang="en-US" sz="2800" b="1" i="0" u="none" strike="noStrike" cap="none" dirty="0">
                <a:solidFill>
                  <a:schemeClr val="accent5"/>
                </a:solidFill>
                <a:latin typeface="Garamond" charset="0"/>
                <a:ea typeface="Garamond" charset="0"/>
                <a:cs typeface="Garamond" charset="0"/>
                <a:sym typeface="Garamond"/>
              </a:rPr>
              <a:t>Veterans?</a:t>
            </a:r>
          </a:p>
          <a:p>
            <a:pPr marL="471488" indent="-471488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79999"/>
              <a:buFont typeface="Wingdings" charset="2"/>
              <a:buChar char="Ø"/>
            </a:pPr>
            <a:r>
              <a:rPr lang="en-US" sz="2800" b="1" dirty="0">
                <a:solidFill>
                  <a:schemeClr val="accent5"/>
                </a:solidFill>
                <a:latin typeface="Garamond" charset="0"/>
                <a:ea typeface="Garamond" charset="0"/>
                <a:cs typeface="Garamond" charset="0"/>
                <a:sym typeface="Garamond"/>
              </a:rPr>
              <a:t>Active duty military?</a:t>
            </a:r>
          </a:p>
          <a:p>
            <a:pPr marL="471488" indent="-471488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79999"/>
              <a:buFont typeface="Wingdings" charset="2"/>
              <a:buChar char="Ø"/>
            </a:pPr>
            <a:r>
              <a:rPr lang="en-US" sz="2800" b="1" dirty="0">
                <a:solidFill>
                  <a:schemeClr val="accent5"/>
                </a:solidFill>
                <a:latin typeface="Garamond" charset="0"/>
                <a:ea typeface="Garamond" charset="0"/>
                <a:cs typeface="Garamond" charset="0"/>
                <a:sym typeface="Garamond"/>
              </a:rPr>
              <a:t>Working with veterans now?</a:t>
            </a:r>
          </a:p>
          <a:p>
            <a:pPr marL="471488" indent="-471488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79999"/>
              <a:buFont typeface="Wingdings" charset="2"/>
              <a:buChar char="Ø"/>
            </a:pPr>
            <a:r>
              <a:rPr lang="en-US" sz="2800" b="1" dirty="0">
                <a:solidFill>
                  <a:schemeClr val="accent5"/>
                </a:solidFill>
                <a:latin typeface="Garamond" charset="0"/>
                <a:ea typeface="Garamond" charset="0"/>
                <a:cs typeface="Garamond" charset="0"/>
                <a:sym typeface="Garamond"/>
              </a:rPr>
              <a:t>Providing mental healthcare to veterans?</a:t>
            </a:r>
          </a:p>
          <a:p>
            <a:pPr marL="471488" indent="-471488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79999"/>
              <a:buFont typeface="Wingdings" charset="2"/>
              <a:buChar char="Ø"/>
            </a:pPr>
            <a:r>
              <a:rPr lang="en-US" sz="2800" b="1" i="0" u="none" strike="noStrike" cap="none" dirty="0">
                <a:solidFill>
                  <a:schemeClr val="accent5"/>
                </a:solidFill>
                <a:latin typeface="Garamond" charset="0"/>
                <a:ea typeface="Garamond" charset="0"/>
                <a:cs typeface="Garamond" charset="0"/>
                <a:sym typeface="Garamond"/>
              </a:rPr>
              <a:t>Work with vets </a:t>
            </a:r>
            <a:r>
              <a:rPr lang="en-US" sz="2800" b="1" dirty="0">
                <a:solidFill>
                  <a:schemeClr val="accent5"/>
                </a:solidFill>
                <a:latin typeface="Garamond" charset="0"/>
                <a:ea typeface="Garamond" charset="0"/>
                <a:cs typeface="Garamond" charset="0"/>
                <a:sym typeface="Garamond"/>
              </a:rPr>
              <a:t>with less-than-Honorable COS?</a:t>
            </a:r>
            <a:endParaRPr lang="en-US" sz="2800" b="1" i="0" u="none" strike="noStrike" cap="none" dirty="0">
              <a:solidFill>
                <a:schemeClr val="accent5"/>
              </a:solidFill>
              <a:latin typeface="Garamond" charset="0"/>
              <a:ea typeface="Garamond" charset="0"/>
              <a:cs typeface="Garamond" charset="0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949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BC29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Ending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 anchor="ctr" anchorCtr="0">
            <a:noAutofit/>
          </a:bodyPr>
          <a:lstStyle/>
          <a:p>
            <a:pPr marL="857250" indent="-857250" algn="ctr">
              <a:buClr>
                <a:schemeClr val="tx2">
                  <a:lumMod val="50000"/>
                </a:schemeClr>
              </a:buClr>
              <a:buAutoNum type="romanUcPeriod"/>
            </a:pPr>
            <a:r>
              <a:rPr lang="en-US" sz="44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Definition of Veteran</a:t>
            </a:r>
          </a:p>
          <a:p>
            <a:pPr marL="857250" indent="-857250" algn="ctr">
              <a:buClr>
                <a:schemeClr val="tx2">
                  <a:lumMod val="50000"/>
                </a:schemeClr>
              </a:buClr>
              <a:buAutoNum type="romanUcPeriod"/>
            </a:pPr>
            <a:r>
              <a:rPr lang="en-US" sz="44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”What’s Your Discharge?”</a:t>
            </a:r>
          </a:p>
          <a:p>
            <a:pPr marL="857250" indent="-857250" algn="ctr">
              <a:buClr>
                <a:schemeClr val="tx2">
                  <a:lumMod val="50000"/>
                </a:schemeClr>
              </a:buClr>
              <a:buAutoNum type="romanUcPeriod"/>
            </a:pPr>
            <a:r>
              <a:rPr lang="en-US" sz="44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Options for “Bad Paper”</a:t>
            </a:r>
          </a:p>
          <a:p>
            <a:pPr marL="857250" indent="-857250" algn="ctr">
              <a:buClr>
                <a:schemeClr val="tx2">
                  <a:lumMod val="50000"/>
                </a:schemeClr>
              </a:buClr>
              <a:buAutoNum type="romanUcPeriod"/>
            </a:pPr>
            <a:endParaRPr lang="en-US" sz="4400" b="1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6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63" name="Rectangle 6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5" name="Straight Connector 6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BC29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4" y="321732"/>
            <a:ext cx="4332562" cy="6148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BC29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2859" y="4077013"/>
            <a:ext cx="3243738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" r="-3" b="26301"/>
          <a:stretch/>
        </p:blipFill>
        <p:spPr>
          <a:xfrm>
            <a:off x="4812572" y="321731"/>
            <a:ext cx="3797806" cy="3674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7" r="8725"/>
          <a:stretch/>
        </p:blipFill>
        <p:spPr>
          <a:xfrm>
            <a:off x="8778532" y="2570854"/>
            <a:ext cx="3088457" cy="3889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" b="-2"/>
          <a:stretch/>
        </p:blipFill>
        <p:spPr>
          <a:xfrm>
            <a:off x="8768654" y="321733"/>
            <a:ext cx="3098335" cy="2088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3" r="3" b="47535"/>
          <a:stretch/>
        </p:blipFill>
        <p:spPr>
          <a:xfrm>
            <a:off x="4812145" y="4157448"/>
            <a:ext cx="3798233" cy="2313257"/>
          </a:xfrm>
          <a:prstGeom prst="rect">
            <a:avLst/>
          </a:prstGeo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" y="6429489"/>
            <a:ext cx="1815745" cy="380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276" y="947988"/>
            <a:ext cx="3535388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1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What is your personal definition of “veteran”?</a:t>
            </a:r>
            <a:endParaRPr kumimoji="0" lang="en-US" sz="4100" b="1" i="0" u="none" strike="noStrike" kern="1200" cap="all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0343" y="4515460"/>
            <a:ext cx="2966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Which of these photos show veterans?</a:t>
            </a:r>
          </a:p>
        </p:txBody>
      </p:sp>
    </p:spTree>
    <p:extLst>
      <p:ext uri="{BB962C8B-B14F-4D97-AF65-F5344CB8AC3E}">
        <p14:creationId xmlns:p14="http://schemas.microsoft.com/office/powerpoint/2010/main" val="267935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BC29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969" y="1335024"/>
            <a:ext cx="5846500" cy="4374653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400" b="1" dirty="0">
                <a:solidFill>
                  <a:srgbClr val="FFFFFF"/>
                </a:solidFill>
              </a:rPr>
              <a:t>Who is a “Veteran?”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FFFFFF"/>
                </a:solidFill>
              </a:rPr>
              <a:t>Social Status: Experience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Those who served in the military (or even those who are still serving) can be considered “veterans"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rgbClr val="FFFFFF"/>
                </a:solidFill>
              </a:rPr>
              <a:t>Statutory Status: Eligibility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FFFFFF"/>
                </a:solidFill>
              </a:rPr>
              <a:t>However, </a:t>
            </a:r>
            <a:r>
              <a:rPr lang="en-US" dirty="0">
                <a:solidFill>
                  <a:srgbClr val="FFFFFF"/>
                </a:solidFill>
              </a:rPr>
              <a:t>a person can have served (even in combat) and not be considered a “veteran” for purposes of federal, state, and local benefits. </a:t>
            </a: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304"/>
            <a:ext cx="2339163" cy="4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13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Definitions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 anchorCtr="0">
            <a:normAutofit/>
          </a:bodyPr>
          <a:lstStyle/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b="1" dirty="0">
                <a:latin typeface="Garamond" panose="02020404030301010803" pitchFamily="18" charset="0"/>
              </a:rPr>
              <a:t>Federal: </a:t>
            </a:r>
            <a:r>
              <a:rPr lang="en-US" dirty="0">
                <a:latin typeface="Garamond" panose="02020404030301010803" pitchFamily="18" charset="0"/>
              </a:rPr>
              <a:t>Department of Veterans Affairs healthcare, disability compensation, housing assistance/HUD-VASH, non-service connected pension, home loans, education benefits, federal hiring preference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b="1" dirty="0">
                <a:latin typeface="Garamond" panose="02020404030301010803" pitchFamily="18" charset="0"/>
              </a:rPr>
              <a:t>State: </a:t>
            </a:r>
            <a:r>
              <a:rPr lang="en-US" dirty="0">
                <a:latin typeface="Garamond" panose="02020404030301010803" pitchFamily="18" charset="0"/>
              </a:rPr>
              <a:t>Washington Department of Veterans Affairs benefits, veterans homes, state hiring preference, property tax exemptions</a:t>
            </a: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b="1" dirty="0">
                <a:latin typeface="Garamond" panose="02020404030301010803" pitchFamily="18" charset="0"/>
              </a:rPr>
              <a:t>County: </a:t>
            </a:r>
            <a:r>
              <a:rPr lang="en-US" dirty="0">
                <a:latin typeface="Garamond" panose="02020404030301010803" pitchFamily="18" charset="0"/>
              </a:rPr>
              <a:t>Veteran assistance funds, veteran service programs, local benefits and </a:t>
            </a:r>
            <a:r>
              <a:rPr lang="en-US" dirty="0" smtClean="0">
                <a:latin typeface="Garamond" panose="02020404030301010803" pitchFamily="18" charset="0"/>
              </a:rPr>
              <a:t>exemptions</a:t>
            </a:r>
            <a:endParaRPr lang="en-US" dirty="0">
              <a:latin typeface="Garamond" panose="02020404030301010803" pitchFamily="18" charset="0"/>
            </a:endParaRPr>
          </a:p>
          <a:p>
            <a:pPr marL="469900" indent="-469900">
              <a:buClr>
                <a:schemeClr val="tx2">
                  <a:lumMod val="50000"/>
                </a:schemeClr>
              </a:buClr>
              <a:buFont typeface="Wingdings" charset="2"/>
              <a:buChar char="§"/>
            </a:pPr>
            <a:r>
              <a:rPr lang="en-US" b="1" i="1" dirty="0">
                <a:latin typeface="Garamond" panose="02020404030301010803" pitchFamily="18" charset="0"/>
              </a:rPr>
              <a:t>All of The Above: Definitions differ between programs, benefits, and departments. 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304"/>
            <a:ext cx="2339163" cy="4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051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2">
      <a:dk1>
        <a:srgbClr val="7A4679"/>
      </a:dk1>
      <a:lt1>
        <a:srgbClr val="E7BC29"/>
      </a:lt1>
      <a:dk2>
        <a:srgbClr val="434343"/>
      </a:dk2>
      <a:lt2>
        <a:srgbClr val="999999"/>
      </a:lt2>
      <a:accent1>
        <a:srgbClr val="430942"/>
      </a:accent1>
      <a:accent2>
        <a:srgbClr val="7A4679"/>
      </a:accent2>
      <a:accent3>
        <a:srgbClr val="E7BC29"/>
      </a:accent3>
      <a:accent4>
        <a:srgbClr val="FFD300"/>
      </a:accent4>
      <a:accent5>
        <a:srgbClr val="FEFFFF"/>
      </a:accent5>
      <a:accent6>
        <a:srgbClr val="797979"/>
      </a:accent6>
      <a:hlink>
        <a:srgbClr val="430942"/>
      </a:hlink>
      <a:folHlink>
        <a:srgbClr val="E7BC2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2_Integral">
  <a:themeElements>
    <a:clrScheme name="Custom 2">
      <a:dk1>
        <a:srgbClr val="7A4679"/>
      </a:dk1>
      <a:lt1>
        <a:srgbClr val="E7BC29"/>
      </a:lt1>
      <a:dk2>
        <a:srgbClr val="434343"/>
      </a:dk2>
      <a:lt2>
        <a:srgbClr val="999999"/>
      </a:lt2>
      <a:accent1>
        <a:srgbClr val="430942"/>
      </a:accent1>
      <a:accent2>
        <a:srgbClr val="7A4679"/>
      </a:accent2>
      <a:accent3>
        <a:srgbClr val="E7BC29"/>
      </a:accent3>
      <a:accent4>
        <a:srgbClr val="FFD300"/>
      </a:accent4>
      <a:accent5>
        <a:srgbClr val="FEFFFF"/>
      </a:accent5>
      <a:accent6>
        <a:srgbClr val="797979"/>
      </a:accent6>
      <a:hlink>
        <a:srgbClr val="430942"/>
      </a:hlink>
      <a:folHlink>
        <a:srgbClr val="E7BC2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2446</Words>
  <Application>Microsoft Office PowerPoint</Application>
  <PresentationFormat>Widescreen</PresentationFormat>
  <Paragraphs>273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Calibri</vt:lpstr>
      <vt:lpstr>Century Gothic</vt:lpstr>
      <vt:lpstr>Garamond</vt:lpstr>
      <vt:lpstr>Noto Sans Symbols</vt:lpstr>
      <vt:lpstr>Palatino Linotype</vt:lpstr>
      <vt:lpstr>Questrial</vt:lpstr>
      <vt:lpstr>Symbol</vt:lpstr>
      <vt:lpstr>Times New Roman</vt:lpstr>
      <vt:lpstr>Tw Cen MT</vt:lpstr>
      <vt:lpstr>Wingdings</vt:lpstr>
      <vt:lpstr>Wingdings 3</vt:lpstr>
      <vt:lpstr>Integral</vt:lpstr>
      <vt:lpstr>2_Integral</vt:lpstr>
      <vt:lpstr>FUBAR-ed? Less than Honorable Discharges, Upgrades, and Benefits Eligibility</vt:lpstr>
      <vt:lpstr>Today’s Agenda</vt:lpstr>
      <vt:lpstr>ABOUT ME</vt:lpstr>
      <vt:lpstr>ABOUT THE VETERANS PROJECT</vt:lpstr>
      <vt:lpstr>ABOUT YOU</vt:lpstr>
      <vt:lpstr>Ending Service</vt:lpstr>
      <vt:lpstr>PowerPoint Presentation</vt:lpstr>
      <vt:lpstr>Who is a “Veteran?”</vt:lpstr>
      <vt:lpstr>Definitions</vt:lpstr>
      <vt:lpstr>PowerPoint Presentation</vt:lpstr>
      <vt:lpstr>PowerPoint Presentation</vt:lpstr>
      <vt:lpstr>Qualifying Active Service </vt:lpstr>
      <vt:lpstr>Non-Disqualifying Discharge </vt:lpstr>
      <vt:lpstr>EFFECTS OF “VETERAN” DETERMINATION</vt:lpstr>
      <vt:lpstr>ELIGIBILITY FOR VA HEALTHCARE</vt:lpstr>
      <vt:lpstr>ELIGIBILITY FOR VA HOUSING HELP</vt:lpstr>
      <vt:lpstr>ELIGIBILITY FOR VA EDUCATIONAL BENEFITS</vt:lpstr>
      <vt:lpstr>STATE DEFINITION(S): </vt:lpstr>
      <vt:lpstr>PowerPoint Presentation</vt:lpstr>
      <vt:lpstr>PowerPoint Presentation</vt:lpstr>
      <vt:lpstr>PowerPoint Presentation</vt:lpstr>
      <vt:lpstr>PowerPoint Presentation</vt:lpstr>
      <vt:lpstr>ELIGIBILITY FOR WDVA STATE VETERANS HOMES</vt:lpstr>
      <vt:lpstr>ELIGIBILITY FOR STATE VETERANS PREFERENCE</vt:lpstr>
      <vt:lpstr>Eligibility and upgrades</vt:lpstr>
      <vt:lpstr>DISCHARGE UPGRADES</vt:lpstr>
      <vt:lpstr>Who Applies for a Discharge Upgrade?</vt:lpstr>
      <vt:lpstr>PowerPoint Presentation</vt:lpstr>
      <vt:lpstr>PowerPoint Presentation</vt:lpstr>
      <vt:lpstr>PowerPoint Presentation</vt:lpstr>
      <vt:lpstr>Rates of Success</vt:lpstr>
      <vt:lpstr>Statute of Limitations</vt:lpstr>
      <vt:lpstr>DOD Memoranda</vt:lpstr>
      <vt:lpstr>Don’t Ask Don’t Tell</vt:lpstr>
      <vt:lpstr>Military Sexual Trauma</vt:lpstr>
      <vt:lpstr>Va Character of Service Determinations (VA CSD)</vt:lpstr>
      <vt:lpstr>Va Character of Service Determinations (VA CSD)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FUBAR-ed? Less than Honorable Discharges, Upgrades, and Benefits Eligibility</dc:title>
  <dc:creator>Mariah Hanley</dc:creator>
  <cp:lastModifiedBy>Mariah Hanley</cp:lastModifiedBy>
  <cp:revision>11</cp:revision>
  <dcterms:created xsi:type="dcterms:W3CDTF">2019-06-15T07:00:29Z</dcterms:created>
  <dcterms:modified xsi:type="dcterms:W3CDTF">2019-06-19T20:27:39Z</dcterms:modified>
</cp:coreProperties>
</file>