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7" r:id="rId2"/>
    <p:sldId id="258" r:id="rId3"/>
    <p:sldId id="284" r:id="rId4"/>
    <p:sldId id="300" r:id="rId5"/>
    <p:sldId id="256" r:id="rId6"/>
    <p:sldId id="275" r:id="rId7"/>
    <p:sldId id="266" r:id="rId8"/>
    <p:sldId id="282" r:id="rId9"/>
    <p:sldId id="280" r:id="rId10"/>
    <p:sldId id="285" r:id="rId11"/>
    <p:sldId id="292" r:id="rId12"/>
    <p:sldId id="293" r:id="rId13"/>
    <p:sldId id="294" r:id="rId14"/>
    <p:sldId id="295" r:id="rId15"/>
    <p:sldId id="286" r:id="rId16"/>
    <p:sldId id="287" r:id="rId17"/>
    <p:sldId id="288" r:id="rId18"/>
    <p:sldId id="289" r:id="rId19"/>
    <p:sldId id="290" r:id="rId20"/>
    <p:sldId id="291" r:id="rId21"/>
    <p:sldId id="301" r:id="rId22"/>
    <p:sldId id="297" r:id="rId23"/>
    <p:sldId id="296" r:id="rId24"/>
    <p:sldId id="298" r:id="rId25"/>
    <p:sldId id="263" r:id="rId26"/>
    <p:sldId id="264" r:id="rId27"/>
    <p:sldId id="268" r:id="rId28"/>
    <p:sldId id="271" r:id="rId29"/>
    <p:sldId id="299" r:id="rId30"/>
    <p:sldId id="267" r:id="rId31"/>
  </p:sldIdLst>
  <p:sldSz cx="9144000" cy="6858000" type="letter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4AA30-FEAE-4E86-B0A7-13B4FE5B8ECE}" v="17" dt="2019-06-24T03:32:57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ime Yslas" userId="7a5fa174a73cdf21" providerId="LiveId" clId="{F7167034-C075-49B1-9FD5-C830303FF427}"/>
    <pc:docChg chg="modSld">
      <pc:chgData name="Jaime Yslas" userId="7a5fa174a73cdf21" providerId="LiveId" clId="{F7167034-C075-49B1-9FD5-C830303FF427}" dt="2019-06-21T21:39:09.905" v="19" actId="1035"/>
      <pc:docMkLst>
        <pc:docMk/>
      </pc:docMkLst>
      <pc:sldChg chg="addSp modSp">
        <pc:chgData name="Jaime Yslas" userId="7a5fa174a73cdf21" providerId="LiveId" clId="{F7167034-C075-49B1-9FD5-C830303FF427}" dt="2019-06-21T21:39:09.905" v="19" actId="1035"/>
        <pc:sldMkLst>
          <pc:docMk/>
          <pc:sldMk cId="0" sldId="277"/>
        </pc:sldMkLst>
        <pc:spChg chg="add mod ord">
          <ac:chgData name="Jaime Yslas" userId="7a5fa174a73cdf21" providerId="LiveId" clId="{F7167034-C075-49B1-9FD5-C830303FF427}" dt="2019-06-21T21:39:00.809" v="5" actId="14100"/>
          <ac:spMkLst>
            <pc:docMk/>
            <pc:sldMk cId="0" sldId="277"/>
            <ac:spMk id="2" creationId="{BF6C0C5A-80F0-4B48-B7EB-276EF0A5619F}"/>
          </ac:spMkLst>
        </pc:spChg>
        <pc:picChg chg="mod">
          <ac:chgData name="Jaime Yslas" userId="7a5fa174a73cdf21" providerId="LiveId" clId="{F7167034-C075-49B1-9FD5-C830303FF427}" dt="2019-06-21T21:39:09.905" v="19" actId="1035"/>
          <ac:picMkLst>
            <pc:docMk/>
            <pc:sldMk cId="0" sldId="277"/>
            <ac:picMk id="8" creationId="{80E238B0-2B13-4844-98DC-FAF8963E3862}"/>
          </ac:picMkLst>
        </pc:picChg>
      </pc:sldChg>
    </pc:docChg>
  </pc:docChgLst>
  <pc:docChgLst>
    <pc:chgData name="Jaime Yslas" userId="7a5fa174a73cdf21" providerId="LiveId" clId="{5D24AA30-FEAE-4E86-B0A7-13B4FE5B8ECE}"/>
    <pc:docChg chg="modSld">
      <pc:chgData name="Jaime Yslas" userId="7a5fa174a73cdf21" providerId="LiveId" clId="{5D24AA30-FEAE-4E86-B0A7-13B4FE5B8ECE}" dt="2019-06-24T03:32:57.341" v="0" actId="20577"/>
      <pc:docMkLst>
        <pc:docMk/>
      </pc:docMkLst>
      <pc:sldChg chg="modSp">
        <pc:chgData name="Jaime Yslas" userId="7a5fa174a73cdf21" providerId="LiveId" clId="{5D24AA30-FEAE-4E86-B0A7-13B4FE5B8ECE}" dt="2019-06-24T03:32:57.341" v="0" actId="20577"/>
        <pc:sldMkLst>
          <pc:docMk/>
          <pc:sldMk cId="0" sldId="282"/>
        </pc:sldMkLst>
        <pc:spChg chg="mod">
          <ac:chgData name="Jaime Yslas" userId="7a5fa174a73cdf21" providerId="LiveId" clId="{5D24AA30-FEAE-4E86-B0A7-13B4FE5B8ECE}" dt="2019-06-24T03:32:57.341" v="0" actId="20577"/>
          <ac:spMkLst>
            <pc:docMk/>
            <pc:sldMk cId="0" sldId="282"/>
            <ac:spMk id="3" creationId="{0B8D2BD5-0183-45FA-853D-7AA02E8DA9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B15E62B-0209-445D-991C-774F65ADB9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4C102A-9D8D-4F2C-9F31-01858B240B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1EFA5C2-1108-4FC8-9B89-94BFB69EAD1E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908D79B9-95DA-4B44-BE42-D3042B504F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3828CA88-801B-4F7F-BAD2-843F0245C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A9379B-7CA4-4877-938A-104BAD04CE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B121EB-297C-4E93-BE9F-F725DBEAF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024CD5-5239-48AF-9635-E1550D50F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8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E4543735-1FEA-446F-B0D5-C6B7D8D96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01754B4F-5703-43F3-9C26-021B8620F2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Not a cure for PTSD, Simply a set of tools:</a:t>
            </a:r>
          </a:p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Breathwork to help the veteran breath easy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Meditation to help the veteran focus clearly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Mindful Movement to help the veterans move freely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Guided Rest to help the veteran rest deeply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And Gratitude to help the veteran develop an attitude of acceptance and appreciation</a:t>
            </a:r>
          </a:p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3B07B1FA-0800-4C9E-BE25-16C27863E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F36EFD-36CF-402E-A13B-CB6D4D8F61E9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3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C6DAB421-7163-4B2C-A81E-3F810516B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BF359295-5D68-4371-A667-E18F6F3367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Being able to consciously shift from a hyper arousal/vigilant state to calm rational thought gave me the strength to handle my day</a:t>
            </a:r>
          </a:p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C15C356E-BE8B-4BC5-8FE2-721CF4949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69F241-8AFF-473F-B1A3-1BEE8110BA3F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58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B3746F0C-631D-41FA-8C53-F4ED9EB4C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B64D23B0-D4A0-4975-A3BC-BEFB5816D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ABA36B3E-96BB-42CC-BD2A-C68237AD2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89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89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738A49-0D6E-4321-BEEB-987E2698676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3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20A5E-EEC7-4192-89E1-D824CD38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17C50-C551-4EBA-B557-76CD63B153FD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3C50C-5FAB-4831-9DF2-1E8C08FA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AD8654-F5F2-448B-A345-309CA881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4619-C3E3-4B06-9C3A-EFB19A38A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5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D778C1-9CC0-4E9E-AB55-1BFF858D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7D903-078A-49E8-8F66-B9CED7A14EA7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92CC1-C849-4C7E-95A0-71285148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EB965C-29BA-4C75-A3C3-1EED616F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6667C-90C0-4407-B172-ECE7751F0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9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422A88-92AD-424C-807E-FA7FBD4E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20E96-FCF8-4BCB-9E4A-ED5A936402C5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20911C-73CD-4095-A607-4158A9D0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6F87B5-38E3-4A7B-AEE1-65D67894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21CB3-46F0-4272-9D2B-06AA5C7A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0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D28A9-FA9B-4B72-91D3-72A92310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E6358-896E-4C6A-AFE5-EA168CD153ED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976653-C87B-4557-AC14-3A16228D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A8EBD3-5C71-445F-9232-495D7E3F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CEB1C-D01C-4702-8777-401692D29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7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579D84-BEAD-4AA4-BEEB-2496BB74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CCB6-F156-46EA-B616-9F59626F532A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92EFEF-FC78-4DF5-A75B-13039338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64A8A-6176-4F55-96A0-DCBF7AA9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0445E-1E7D-4070-81DF-B18F547AF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3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0198845-0AE6-43A8-AFEA-3EB2B26D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C1A9-FE46-4913-A40A-FE3A0758477C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A53B40A-0CCD-4540-A175-46E2B3AF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D90B485-FF69-4129-BC97-CF17A81C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A4B22-E7FA-4668-BEDE-0D144F7E5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0D8BE09-E29D-4671-BB1A-40B6EABE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0AD3-20B4-42BB-8999-CC22B10561AF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18198AD-3C55-4131-8C74-9A3D6340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93D22EC-77AD-4FC4-A0AB-21964DDF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C97C-AFFB-411A-954A-018F20D0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7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2681967-9319-4661-A19E-43E35791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ED23C-EAA7-4960-B3F0-A283DBB0DF74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B3CB64A-0522-4381-9B6A-3DD2770B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C5922AA-2639-41A8-9D66-0B121F4E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2EA82-5880-4D02-A82E-BF5C4FFD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0C7DFDD4-024D-49F9-9960-2BA0ED82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8A04-23EB-4DC5-808D-C30E385CB69F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D9F29B2-65DF-4EB5-B411-60F4D781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2F3E5A4-7E33-4397-8318-823BCF90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CA8B-52C6-4743-BAB8-987D4EDAD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CBDEA18-884D-4A1B-856E-0B574396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F2421-A49E-4482-A66B-DD023B73F221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64EC952-8419-4B83-AA3B-C0AE713E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799545-E537-463F-B527-1061D840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35EBC-72FE-47D2-9AFE-7BEDB181A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7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D41CBD2-9B5D-4A67-9929-CA938B1E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B6D8F-96CA-4D69-8FCB-EF6F69EAE9C5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C7C8CD7-5F79-4714-A832-D49E224D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C8DC591-E3CA-4203-B7D0-EA1DC676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E3B5F-7B22-4A79-8FC5-DC51AA65B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F05ECEE-91B6-4171-8664-890B9F412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766946BB-20E3-4DDA-9789-16930AFCD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A03E2-AAAD-4EA4-BCAD-48CE79031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A20556-5E22-4A21-9E05-42DE2CDC2C2C}" type="datetimeFigureOut">
              <a:rPr lang="en-US"/>
              <a:pPr>
                <a:defRPr/>
              </a:pPr>
              <a:t>7/4/2019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54C37-8034-4931-B426-DEEA87C34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8221BA-012B-4B29-B185-BC4E75275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1555DA-0AC8-4109-88E4-31F814274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teransyogaproject.org/accountabilit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www.veteransyogaproject.org/" TargetMode="Externa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6C0C5A-80F0-4B48-B7EB-276EF0A5619F}"/>
              </a:ext>
            </a:extLst>
          </p:cNvPr>
          <p:cNvSpPr/>
          <p:nvPr/>
        </p:nvSpPr>
        <p:spPr>
          <a:xfrm>
            <a:off x="126453" y="4911969"/>
            <a:ext cx="4656562" cy="18523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74" name="Group 3">
            <a:extLst>
              <a:ext uri="{FF2B5EF4-FFF2-40B4-BE49-F238E27FC236}">
                <a16:creationId xmlns:a16="http://schemas.microsoft.com/office/drawing/2014/main" xmlns="" id="{466A297A-4B7C-4009-9C53-10EE9087B902}"/>
              </a:ext>
            </a:extLst>
          </p:cNvPr>
          <p:cNvGrpSpPr>
            <a:grpSpLocks/>
          </p:cNvGrpSpPr>
          <p:nvPr/>
        </p:nvGrpSpPr>
        <p:grpSpPr bwMode="auto">
          <a:xfrm>
            <a:off x="103188" y="93663"/>
            <a:ext cx="3238500" cy="2039937"/>
            <a:chOff x="152400" y="499871"/>
            <a:chExt cx="8159262" cy="38376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7C646E9-269B-4EC5-974F-F0E1C19919EB}"/>
                </a:ext>
              </a:extLst>
            </p:cNvPr>
            <p:cNvSpPr/>
            <p:nvPr/>
          </p:nvSpPr>
          <p:spPr>
            <a:xfrm>
              <a:off x="152400" y="499871"/>
              <a:ext cx="8159262" cy="383766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079" name="Picture 1">
              <a:extLst>
                <a:ext uri="{FF2B5EF4-FFF2-40B4-BE49-F238E27FC236}">
                  <a16:creationId xmlns:a16="http://schemas.microsoft.com/office/drawing/2014/main" xmlns="" id="{D4D97E60-008C-4BF3-9271-F4E85C969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24281" r="34486" b="34821"/>
            <a:stretch>
              <a:fillRect/>
            </a:stretch>
          </p:blipFill>
          <p:spPr bwMode="auto">
            <a:xfrm>
              <a:off x="211014" y="598702"/>
              <a:ext cx="8042032" cy="364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4">
            <a:extLst>
              <a:ext uri="{FF2B5EF4-FFF2-40B4-BE49-F238E27FC236}">
                <a16:creationId xmlns:a16="http://schemas.microsoft.com/office/drawing/2014/main" xmlns="" id="{D5E59935-4AD5-4F52-946D-F0E8E27D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24899" r="24101" b="16368"/>
          <a:stretch>
            <a:fillRect/>
          </a:stretch>
        </p:blipFill>
        <p:spPr bwMode="auto">
          <a:xfrm>
            <a:off x="5451475" y="1585913"/>
            <a:ext cx="36861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>
            <a:extLst>
              <a:ext uri="{FF2B5EF4-FFF2-40B4-BE49-F238E27FC236}">
                <a16:creationId xmlns:a16="http://schemas.microsoft.com/office/drawing/2014/main" xmlns="" id="{2C7D45E7-8D31-46EB-92E1-3523A4C50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25738"/>
            <a:ext cx="54800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dirty="0"/>
              <a:t>A Complementary Approach</a:t>
            </a:r>
          </a:p>
          <a:p>
            <a:pPr algn="ctr" eaLnBrk="1" hangingPunct="1"/>
            <a:endParaRPr lang="en-US" altLang="en-US" sz="3600" dirty="0"/>
          </a:p>
          <a:p>
            <a:pPr algn="ctr" eaLnBrk="1" hangingPunct="1"/>
            <a:r>
              <a:rPr lang="en-US" altLang="en-US" sz="3600" dirty="0"/>
              <a:t>Five Tools</a:t>
            </a:r>
          </a:p>
        </p:txBody>
      </p:sp>
      <p:sp>
        <p:nvSpPr>
          <p:cNvPr id="3077" name="TextBox 7">
            <a:extLst>
              <a:ext uri="{FF2B5EF4-FFF2-40B4-BE49-F238E27FC236}">
                <a16:creationId xmlns:a16="http://schemas.microsoft.com/office/drawing/2014/main" xmlns="" id="{F68DC8F7-11E7-4C5F-8DF2-19B487B7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4745038"/>
            <a:ext cx="1763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Jaime Yslas</a:t>
            </a:r>
          </a:p>
          <a:p>
            <a:pPr algn="ctr" eaLnBrk="1" hangingPunct="1"/>
            <a:r>
              <a:rPr lang="en-US" altLang="en-US"/>
              <a:t>RYT-200</a:t>
            </a:r>
          </a:p>
          <a:p>
            <a:pPr algn="ctr" eaLnBrk="1" hangingPunct="1"/>
            <a:r>
              <a:rPr lang="en-US" altLang="en-US"/>
              <a:t>VYP Ambassador</a:t>
            </a:r>
          </a:p>
          <a:p>
            <a:pPr algn="ctr" eaLnBrk="1" hangingPunct="1"/>
            <a:r>
              <a:rPr lang="en-US" altLang="en-US"/>
              <a:t>July 18, 2019</a:t>
            </a:r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xmlns="" id="{80E238B0-2B13-4844-98DC-FAF8963E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7" y="5131043"/>
            <a:ext cx="42481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DD105BEF-C51B-4FBC-849F-1BA3E4AE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44225" r="13110" b="8571"/>
          <a:stretch>
            <a:fillRect/>
          </a:stretch>
        </p:blipFill>
        <p:spPr bwMode="auto">
          <a:xfrm>
            <a:off x="384175" y="1525588"/>
            <a:ext cx="83851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>
            <a:extLst>
              <a:ext uri="{FF2B5EF4-FFF2-40B4-BE49-F238E27FC236}">
                <a16:creationId xmlns:a16="http://schemas.microsoft.com/office/drawing/2014/main" xmlns="" id="{B5DC5E24-29A6-4BB8-AE35-74D3BE7F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3" y="1201738"/>
            <a:ext cx="35702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Mindful Resilience as a complement</a:t>
            </a:r>
          </a:p>
          <a:p>
            <a:pPr eaLnBrk="1" hangingPunct="1"/>
            <a:r>
              <a:rPr lang="en-US" altLang="en-US"/>
              <a:t>to PTSD treatment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3BE46-F492-4FE3-8EB1-D76D6C0F534F}"/>
              </a:ext>
            </a:extLst>
          </p:cNvPr>
          <p:cNvSpPr txBox="1"/>
          <p:nvPr/>
        </p:nvSpPr>
        <p:spPr>
          <a:xfrm>
            <a:off x="141288" y="6102350"/>
            <a:ext cx="3570287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Mindful Resilience as a complement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PTSD treatment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EAFB0-8454-40B8-A4D9-060CCCC9F5B2}"/>
              </a:ext>
            </a:extLst>
          </p:cNvPr>
          <p:cNvSpPr txBox="1"/>
          <p:nvPr/>
        </p:nvSpPr>
        <p:spPr>
          <a:xfrm>
            <a:off x="773113" y="1009650"/>
            <a:ext cx="7585075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Phase-Oriented Approach to PTSD Treatment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Phase 1 Stabilization and Symptom Reduction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Phase 2 Processing or “Digesting” the Trauma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Phase 3 Integration and Post-Traumatic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334B611C-2031-4D1D-BAF7-C37BDB10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56523" r="52763" b="15034"/>
          <a:stretch>
            <a:fillRect/>
          </a:stretch>
        </p:blipFill>
        <p:spPr bwMode="auto">
          <a:xfrm>
            <a:off x="5216525" y="574675"/>
            <a:ext cx="206375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3BE46-F492-4FE3-8EB1-D76D6C0F534F}"/>
              </a:ext>
            </a:extLst>
          </p:cNvPr>
          <p:cNvSpPr txBox="1"/>
          <p:nvPr/>
        </p:nvSpPr>
        <p:spPr>
          <a:xfrm>
            <a:off x="117475" y="5915025"/>
            <a:ext cx="3570288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Mindful Resilience as a complement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PTSD treatment</a:t>
            </a:r>
          </a:p>
        </p:txBody>
      </p:sp>
      <p:pic>
        <p:nvPicPr>
          <p:cNvPr id="13316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D559B63F-C054-4FC4-861A-1A897921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68732" r="72758" b="8571"/>
          <a:stretch>
            <a:fillRect/>
          </a:stretch>
        </p:blipFill>
        <p:spPr bwMode="auto">
          <a:xfrm>
            <a:off x="763588" y="1038225"/>
            <a:ext cx="21605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5E533A-5412-4BD8-8ED9-D1F5D460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038" y="2882900"/>
            <a:ext cx="60039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Stabilization and Symptom Reduction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direct positive effects on autonomic nervous system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decrease in current symptoms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better ability to cope with the stresses of being in treatment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co-morbid symptoms including depression and chronic 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F412EDBB-1311-4BB5-BC5A-842BD0D6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5" t="49873" r="32320" b="21541"/>
          <a:stretch>
            <a:fillRect/>
          </a:stretch>
        </p:blipFill>
        <p:spPr bwMode="auto">
          <a:xfrm>
            <a:off x="5170488" y="561975"/>
            <a:ext cx="219233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3BE46-F492-4FE3-8EB1-D76D6C0F534F}"/>
              </a:ext>
            </a:extLst>
          </p:cNvPr>
          <p:cNvSpPr txBox="1"/>
          <p:nvPr/>
        </p:nvSpPr>
        <p:spPr>
          <a:xfrm>
            <a:off x="117475" y="5915025"/>
            <a:ext cx="3570288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Mindful Resilience as a complement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PTSD treatment</a:t>
            </a:r>
          </a:p>
        </p:txBody>
      </p:sp>
      <p:pic>
        <p:nvPicPr>
          <p:cNvPr id="14340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9C20324D-E272-4022-AF9C-98338465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68732" r="72758" b="8571"/>
          <a:stretch>
            <a:fillRect/>
          </a:stretch>
        </p:blipFill>
        <p:spPr bwMode="auto">
          <a:xfrm>
            <a:off x="763588" y="1038225"/>
            <a:ext cx="21605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A8C8D9-558A-4A84-9271-7CF0EB079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3141663"/>
            <a:ext cx="6616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Processing or “Digesting” the Trauma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often an increase of symptoms during this phase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 tools may ease the stress of verbal processing of trauma memories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519950CB-942A-4D0D-8BC4-5B9C9AFA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6" t="44058" r="13110" b="27792"/>
          <a:stretch>
            <a:fillRect/>
          </a:stretch>
        </p:blipFill>
        <p:spPr bwMode="auto">
          <a:xfrm>
            <a:off x="5133975" y="609600"/>
            <a:ext cx="20288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3BE46-F492-4FE3-8EB1-D76D6C0F534F}"/>
              </a:ext>
            </a:extLst>
          </p:cNvPr>
          <p:cNvSpPr txBox="1"/>
          <p:nvPr/>
        </p:nvSpPr>
        <p:spPr>
          <a:xfrm>
            <a:off x="117475" y="5926138"/>
            <a:ext cx="3570288" cy="6477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Mindful Resilience as a complement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PTSD treatment</a:t>
            </a:r>
          </a:p>
        </p:txBody>
      </p:sp>
      <p:pic>
        <p:nvPicPr>
          <p:cNvPr id="1536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FBF50725-95FF-4FC6-BA14-DD2072DF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68732" r="72758" b="8571"/>
          <a:stretch>
            <a:fillRect/>
          </a:stretch>
        </p:blipFill>
        <p:spPr bwMode="auto">
          <a:xfrm>
            <a:off x="763588" y="1049338"/>
            <a:ext cx="21605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F386CA-1CD4-40AD-BFE0-63CC0DCEB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3167063"/>
            <a:ext cx="41449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Integration and Post-Traumatic Growth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wellness practice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- sharing the tools with others in recovery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xmlns="" id="{60A87754-872A-4BCD-9C7C-D04B99E4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500"/>
            <a:ext cx="8229600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Mindful Resilience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xmlns="" id="{F199BEEA-CF84-42F3-982E-6C248FB5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2763"/>
            <a:ext cx="8229600" cy="38941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defTabSz="914377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altLang="en-US" sz="1600" dirty="0"/>
              <a:t>   </a:t>
            </a:r>
            <a:r>
              <a:rPr lang="en-US" altLang="en-US" sz="2000" dirty="0"/>
              <a:t>A treatment protocol consisting of 5 tools for self-regulation.  </a:t>
            </a:r>
          </a:p>
          <a:p>
            <a:pPr marL="171450" lvl="1" indent="0" defTabSz="914377" fontAlgn="auto">
              <a:spcAft>
                <a:spcPts val="0"/>
              </a:spcAft>
              <a:defRPr/>
            </a:pPr>
            <a:r>
              <a:rPr lang="en-US" altLang="en-US" sz="2000" dirty="0"/>
              <a:t>These practices help you:</a:t>
            </a:r>
          </a:p>
          <a:p>
            <a:pPr marL="0" indent="0" algn="ctr" defTabSz="914377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/>
          </a:p>
          <a:p>
            <a:pPr marL="171450" lvl="1" indent="0" defTabSz="914377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marL="171450" lvl="1" indent="0" defTabSz="914377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marL="914400" lvl="2" indent="0" defTabSz="914377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16388" name="Slide Number Placeholder 1">
            <a:extLst>
              <a:ext uri="{FF2B5EF4-FFF2-40B4-BE49-F238E27FC236}">
                <a16:creationId xmlns:a16="http://schemas.microsoft.com/office/drawing/2014/main" xmlns="" id="{DC57A433-0C69-4421-990B-30D329A2F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C357C7A-9D00-47A4-BB96-C7220F2D4DA9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16389" name="TextBox 4">
            <a:extLst>
              <a:ext uri="{FF2B5EF4-FFF2-40B4-BE49-F238E27FC236}">
                <a16:creationId xmlns:a16="http://schemas.microsoft.com/office/drawing/2014/main" xmlns="" id="{8947CDE0-5CDB-495B-B346-50F4FFE1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2641600"/>
            <a:ext cx="308133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00FF"/>
                </a:solidFill>
              </a:rPr>
              <a:t>Breathe Easy</a:t>
            </a:r>
          </a:p>
          <a:p>
            <a:pPr lvl="1"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00FF"/>
                </a:solidFill>
              </a:rPr>
              <a:t>Focus Clearly</a:t>
            </a:r>
          </a:p>
          <a:p>
            <a:pPr lvl="1"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00FF"/>
                </a:solidFill>
              </a:rPr>
              <a:t>Move Freely</a:t>
            </a:r>
          </a:p>
          <a:p>
            <a:pPr lvl="1"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00FF"/>
                </a:solidFill>
              </a:rPr>
              <a:t>Rest Deeply</a:t>
            </a:r>
          </a:p>
          <a:p>
            <a:pPr lvl="1"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00FF"/>
                </a:solidFill>
              </a:rPr>
              <a:t>Be Grateful</a:t>
            </a:r>
          </a:p>
          <a:p>
            <a:pPr eaLnBrk="1" hangingPunct="1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ü"/>
            </a:pPr>
            <a:endParaRPr lang="en-US" altLang="en-US"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>
            <a:extLst>
              <a:ext uri="{FF2B5EF4-FFF2-40B4-BE49-F238E27FC236}">
                <a16:creationId xmlns:a16="http://schemas.microsoft.com/office/drawing/2014/main" xmlns="" id="{1B306FD9-A858-4BB6-BE60-538EDCBB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8683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Breathing</a:t>
            </a:r>
          </a:p>
        </p:txBody>
      </p:sp>
      <p:sp>
        <p:nvSpPr>
          <p:cNvPr id="18435" name="Slide Number Placeholder 1">
            <a:extLst>
              <a:ext uri="{FF2B5EF4-FFF2-40B4-BE49-F238E27FC236}">
                <a16:creationId xmlns:a16="http://schemas.microsoft.com/office/drawing/2014/main" xmlns="" id="{1E9C68B6-6B64-45B3-93CA-D725B97C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CE4B396-CA0E-4C3F-B764-5CEA9836C27C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ED6C081A-757C-4520-AC5B-764586603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46638"/>
            <a:ext cx="8382000" cy="12477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15870" rIns="0" bIns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“Being able to consciously shift from a hyper arousal/vigilant state to a calm rational state gave me the strength to handle my day” ~Kyle, USMC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57AE30-5958-4372-A481-FE8AFE1BE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5555"/>
          <a:stretch/>
        </p:blipFill>
        <p:spPr>
          <a:xfrm>
            <a:off x="2793997" y="1276810"/>
            <a:ext cx="3505199" cy="33883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xmlns="" id="{89B9EB84-C039-43C5-BBA8-2F72B963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969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Meditation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xmlns="" id="{78268BCF-6111-4F73-B4E4-29B3F0BA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780" r="790" b="2223"/>
          <a:stretch>
            <a:fillRect/>
          </a:stretch>
        </p:blipFill>
        <p:spPr bwMode="auto">
          <a:xfrm>
            <a:off x="1585913" y="1860550"/>
            <a:ext cx="5972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lide Number Placeholder 1">
            <a:extLst>
              <a:ext uri="{FF2B5EF4-FFF2-40B4-BE49-F238E27FC236}">
                <a16:creationId xmlns:a16="http://schemas.microsoft.com/office/drawing/2014/main" xmlns="" id="{CF83F839-1A5D-4EDD-9724-55220009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A1C75E5-228F-4DF4-8774-AF61BD26E58D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6C02AF-4018-493D-ABA5-22494D6C5711}"/>
              </a:ext>
            </a:extLst>
          </p:cNvPr>
          <p:cNvSpPr txBox="1"/>
          <p:nvPr/>
        </p:nvSpPr>
        <p:spPr>
          <a:xfrm>
            <a:off x="914400" y="5300663"/>
            <a:ext cx="7416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“Now I don’t ruminate, I meditate”  ~Jim, Veteran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xmlns="" id="{3AC25B7A-105E-4F74-BD45-641D004E7A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3252788"/>
            <a:ext cx="1981200" cy="198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7" name="Title 1">
            <a:extLst>
              <a:ext uri="{FF2B5EF4-FFF2-40B4-BE49-F238E27FC236}">
                <a16:creationId xmlns:a16="http://schemas.microsoft.com/office/drawing/2014/main" xmlns="" id="{B14F3141-E3F2-4987-843F-7C6BE0B8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263"/>
            <a:ext cx="8229600" cy="965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Mindful Movement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DEA93F9D-087C-4FC0-B80F-616245796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503363"/>
            <a:ext cx="29162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C:\Users\DJL01\Dropbox\VYP Photoshoot\VYP Downdog-.JPG">
            <a:extLst>
              <a:ext uri="{FF2B5EF4-FFF2-40B4-BE49-F238E27FC236}">
                <a16:creationId xmlns:a16="http://schemas.microsoft.com/office/drawing/2014/main" xmlns="" id="{A76ADF83-2164-4C42-8139-CBB51606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-958" r="3798" b="958"/>
          <a:stretch>
            <a:fillRect/>
          </a:stretch>
        </p:blipFill>
        <p:spPr bwMode="auto">
          <a:xfrm>
            <a:off x="3290888" y="3252788"/>
            <a:ext cx="2601912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>
            <a:extLst>
              <a:ext uri="{FF2B5EF4-FFF2-40B4-BE49-F238E27FC236}">
                <a16:creationId xmlns:a16="http://schemas.microsoft.com/office/drawing/2014/main" xmlns="" id="{34D29230-901F-4201-9187-68F191DA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5588"/>
            <a:ext cx="272256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Slide Number Placeholder 1">
            <a:extLst>
              <a:ext uri="{FF2B5EF4-FFF2-40B4-BE49-F238E27FC236}">
                <a16:creationId xmlns:a16="http://schemas.microsoft.com/office/drawing/2014/main" xmlns="" id="{2F33CCF4-6AEE-473B-9727-9E554F68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474D8BD-8C3C-4EE3-849C-4087290CF2F8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157704" name="TextBox 3">
            <a:extLst>
              <a:ext uri="{FF2B5EF4-FFF2-40B4-BE49-F238E27FC236}">
                <a16:creationId xmlns:a16="http://schemas.microsoft.com/office/drawing/2014/main" xmlns="" id="{0301AEE4-A915-4ED1-8731-D7D4773BC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5418138"/>
            <a:ext cx="8537575" cy="7080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“The mindfulness yoga turned out to help me refocus on the here and now, and what's important.”  ~Jack, Vietnam Veteran</a:t>
            </a:r>
          </a:p>
        </p:txBody>
      </p:sp>
      <p:pic>
        <p:nvPicPr>
          <p:cNvPr id="21513" name="Picture 6">
            <a:extLst>
              <a:ext uri="{FF2B5EF4-FFF2-40B4-BE49-F238E27FC236}">
                <a16:creationId xmlns:a16="http://schemas.microsoft.com/office/drawing/2014/main" xmlns="" id="{4A44A7E8-83D1-45DF-AD5A-4055B95C9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0250"/>
            <a:ext cx="19304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xmlns="" id="{ED3604E2-5253-4F37-B3B0-E9087C44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8938"/>
            <a:ext cx="8229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Guided Rest and Relaxation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xmlns="" id="{E60E824F-EB1F-4D35-9F16-3E8577071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763" y="1608138"/>
            <a:ext cx="4440237" cy="3328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Slide Number Placeholder 1">
            <a:extLst>
              <a:ext uri="{FF2B5EF4-FFF2-40B4-BE49-F238E27FC236}">
                <a16:creationId xmlns:a16="http://schemas.microsoft.com/office/drawing/2014/main" xmlns="" id="{C3BD186C-C99B-4A4E-BE4B-9909FEA1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7E82095-C15C-4175-9216-8823A5CA6923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159749" name="TextBox 2">
            <a:extLst>
              <a:ext uri="{FF2B5EF4-FFF2-40B4-BE49-F238E27FC236}">
                <a16:creationId xmlns:a16="http://schemas.microsoft.com/office/drawing/2014/main" xmlns="" id="{F7D0B646-8198-41ED-8A00-C022A4935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5256213"/>
            <a:ext cx="7010400" cy="83026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“I use yoga nidra every night to help me sleep”	~Chris, OEF/OIF Veteran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xmlns="" id="{5E400BBF-2A84-4FD8-B733-7594693A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40514" r="20274" b="27179"/>
          <a:stretch>
            <a:fillRect/>
          </a:stretch>
        </p:blipFill>
        <p:spPr bwMode="auto">
          <a:xfrm>
            <a:off x="523875" y="1724025"/>
            <a:ext cx="80962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xmlns="" id="{BB62B4CF-57B2-4BB2-B768-4B7B16CD5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050" y="1574800"/>
            <a:ext cx="2259013" cy="2827338"/>
          </a:xfrm>
        </p:spPr>
      </p:pic>
      <p:sp>
        <p:nvSpPr>
          <p:cNvPr id="198659" name="Title 1">
            <a:extLst>
              <a:ext uri="{FF2B5EF4-FFF2-40B4-BE49-F238E27FC236}">
                <a16:creationId xmlns:a16="http://schemas.microsoft.com/office/drawing/2014/main" xmlns="" id="{5AC3188E-0F0A-4B46-A49A-D37C7E19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263"/>
            <a:ext cx="8229600" cy="10318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914377" fontAlgn="auto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</a:rPr>
              <a:t>Gratitude</a:t>
            </a:r>
          </a:p>
        </p:txBody>
      </p:sp>
      <p:sp>
        <p:nvSpPr>
          <p:cNvPr id="24580" name="Slide Number Placeholder 1">
            <a:extLst>
              <a:ext uri="{FF2B5EF4-FFF2-40B4-BE49-F238E27FC236}">
                <a16:creationId xmlns:a16="http://schemas.microsoft.com/office/drawing/2014/main" xmlns="" id="{DD5B5188-07AA-47FA-B6CA-529D4EE1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A02BA23-C721-45BD-BFB0-4F969197AFC2}" type="slidenum">
              <a:rPr lang="en-US" altLang="en-US" sz="1200">
                <a:solidFill>
                  <a:srgbClr val="898989"/>
                </a:solidFill>
                <a:latin typeface="Garamond" panose="02020404030301010803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24581" name="TextBox 2">
            <a:extLst>
              <a:ext uri="{FF2B5EF4-FFF2-40B4-BE49-F238E27FC236}">
                <a16:creationId xmlns:a16="http://schemas.microsoft.com/office/drawing/2014/main" xmlns="" id="{7C05EE8E-C611-46AB-ADDF-0979B94A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72200"/>
            <a:ext cx="7391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198662" name="TextBox 1">
            <a:extLst>
              <a:ext uri="{FF2B5EF4-FFF2-40B4-BE49-F238E27FC236}">
                <a16:creationId xmlns:a16="http://schemas.microsoft.com/office/drawing/2014/main" xmlns="" id="{D12310C4-0AEC-4385-B391-8819B185B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587875"/>
            <a:ext cx="8077200" cy="13223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“I have much to be grateful for.  I am free to be kind and feel compassionate to myself and others.  I am so much more than 12 months and 21 days of my life in Vietnam.  I forgive myself”		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~Daniel, Veteran of the War in Vietnam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4BF5B91-C7BA-47EE-AE30-D59D43C9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1950"/>
            <a:ext cx="6096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843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4533420C-0591-48AF-9469-3B50941F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20578" r="22179" b="30653"/>
          <a:stretch>
            <a:fillRect/>
          </a:stretch>
        </p:blipFill>
        <p:spPr bwMode="auto">
          <a:xfrm>
            <a:off x="677863" y="679450"/>
            <a:ext cx="779145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5">
            <a:extLst>
              <a:ext uri="{FF2B5EF4-FFF2-40B4-BE49-F238E27FC236}">
                <a16:creationId xmlns:a16="http://schemas.microsoft.com/office/drawing/2014/main" xmlns="" id="{E3F8095B-43CF-4654-A328-F3A90C1B4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802313"/>
            <a:ext cx="511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3"/>
              </a:rPr>
              <a:t>https://www.veteransyogaproject.org/accountability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A0562692-F186-42B9-9465-3C7306F5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 t="14980" r="12820" b="12003"/>
          <a:stretch>
            <a:fillRect/>
          </a:stretch>
        </p:blipFill>
        <p:spPr bwMode="auto">
          <a:xfrm>
            <a:off x="1195388" y="703263"/>
            <a:ext cx="676116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xmlns="" id="{927D561B-CFCF-4526-B7D0-7BA56EB7F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2952" y="2777757"/>
            <a:ext cx="5846640" cy="1325562"/>
          </a:xfrm>
        </p:spPr>
        <p:txBody>
          <a:bodyPr/>
          <a:lstStyle/>
          <a:p>
            <a:pPr algn="ctr"/>
            <a:r>
              <a:rPr lang="en-US" altLang="en-US" dirty="0"/>
              <a:t>Complementary Protocol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Additional Resources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xmlns="" id="{1B571EF4-931D-4269-9BDB-854C1A92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31598" r="34872" b="33122"/>
          <a:stretch>
            <a:fillRect/>
          </a:stretch>
        </p:blipFill>
        <p:spPr bwMode="auto">
          <a:xfrm>
            <a:off x="477838" y="455613"/>
            <a:ext cx="749617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xmlns="" id="{7BAF3C76-5250-4A91-991D-261472D1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74065" r="37050" b="1982"/>
          <a:stretch>
            <a:fillRect/>
          </a:stretch>
        </p:blipFill>
        <p:spPr bwMode="auto">
          <a:xfrm>
            <a:off x="69850" y="3292475"/>
            <a:ext cx="901541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86AF9EB9-1F1B-4AA0-9EC8-5078E5F2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38454" r="38205" b="27679"/>
          <a:stretch>
            <a:fillRect/>
          </a:stretch>
        </p:blipFill>
        <p:spPr bwMode="auto">
          <a:xfrm>
            <a:off x="539750" y="3286125"/>
            <a:ext cx="80343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xmlns="" id="{2789E1CE-7441-4B44-BF75-1AF0F430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32034" r="39102" b="31816"/>
          <a:stretch>
            <a:fillRect/>
          </a:stretch>
        </p:blipFill>
        <p:spPr bwMode="auto">
          <a:xfrm>
            <a:off x="550863" y="492125"/>
            <a:ext cx="641667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F6828D17-F6A2-4A53-B605-0045D664498E" descr="F6828D17-F6A2-4A53-B605-0045D664498E">
            <a:extLst>
              <a:ext uri="{FF2B5EF4-FFF2-40B4-BE49-F238E27FC236}">
                <a16:creationId xmlns:a16="http://schemas.microsoft.com/office/drawing/2014/main" xmlns="" id="{CDB396DF-6F1E-4B86-97F0-38BDA897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8629" r="31097" b="62927"/>
          <a:stretch>
            <a:fillRect/>
          </a:stretch>
        </p:blipFill>
        <p:spPr bwMode="auto">
          <a:xfrm>
            <a:off x="585788" y="657225"/>
            <a:ext cx="66468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593473AD-0780-47C4-AE46-1A995846C775" descr="593473AD-0780-47C4-AE46-1A995846C775">
            <a:extLst>
              <a:ext uri="{FF2B5EF4-FFF2-40B4-BE49-F238E27FC236}">
                <a16:creationId xmlns:a16="http://schemas.microsoft.com/office/drawing/2014/main" xmlns="" id="{9E176A35-7728-476D-B6BB-9AA03D30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9" r="21950" b="34229"/>
          <a:stretch>
            <a:fillRect/>
          </a:stretch>
        </p:blipFill>
        <p:spPr bwMode="auto">
          <a:xfrm>
            <a:off x="585788" y="2919413"/>
            <a:ext cx="7605712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612B2044-85DE-4FA8-8AF5-6EF56FC214F9" descr="612B2044-85DE-4FA8-8AF5-6EF56FC214F9">
            <a:extLst>
              <a:ext uri="{FF2B5EF4-FFF2-40B4-BE49-F238E27FC236}">
                <a16:creationId xmlns:a16="http://schemas.microsoft.com/office/drawing/2014/main" xmlns="" id="{0992DE5B-CD34-4023-B5C0-B3077D4D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 r="56667" b="62898"/>
          <a:stretch>
            <a:fillRect/>
          </a:stretch>
        </p:blipFill>
        <p:spPr bwMode="auto">
          <a:xfrm>
            <a:off x="428625" y="620713"/>
            <a:ext cx="41814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F563DE61-71DD-45BA-88BC-504158A8C615" descr="F563DE61-71DD-45BA-88BC-504158A8C615">
            <a:extLst>
              <a:ext uri="{FF2B5EF4-FFF2-40B4-BE49-F238E27FC236}">
                <a16:creationId xmlns:a16="http://schemas.microsoft.com/office/drawing/2014/main" xmlns="" id="{8CC5880C-5771-48FC-9C4C-30943274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57002" r="3964" b="5878"/>
          <a:stretch>
            <a:fillRect/>
          </a:stretch>
        </p:blipFill>
        <p:spPr bwMode="auto">
          <a:xfrm>
            <a:off x="30163" y="2919413"/>
            <a:ext cx="90773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75DB3998-3CC9-4FDE-B865-954F7A40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104775"/>
            <a:ext cx="271938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altLang="en-US" sz="2400">
                <a:ea typeface="Calibri" panose="020F0502020204030204" pitchFamily="34" charset="0"/>
                <a:cs typeface="Latha" panose="020B0604020202020204" pitchFamily="34" charset="0"/>
              </a:rPr>
              <a:t>VYP Practice Library</a:t>
            </a:r>
          </a:p>
          <a:p>
            <a:pPr defTabSz="914400"/>
            <a:endParaRPr lang="en-US" altLang="en-US" sz="2400">
              <a:latin typeface="Arial" panose="020B0604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xmlns="" id="{776F933F-669D-4DBB-B568-11418DE5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1066800"/>
            <a:ext cx="9445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>
            <a:extLst>
              <a:ext uri="{FF2B5EF4-FFF2-40B4-BE49-F238E27FC236}">
                <a16:creationId xmlns:a16="http://schemas.microsoft.com/office/drawing/2014/main" xmlns="" id="{7C82C485-BB0B-4BB9-BED3-2C0B2F357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279650"/>
            <a:ext cx="24368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altLang="en-US" sz="2400">
                <a:cs typeface="Latha" panose="020B0604020202020204" pitchFamily="34" charset="0"/>
              </a:rPr>
              <a:t>VYP “Find a Class”</a:t>
            </a:r>
          </a:p>
          <a:p>
            <a:pPr defTabSz="914400"/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773" name="Picture 3">
            <a:extLst>
              <a:ext uri="{FF2B5EF4-FFF2-40B4-BE49-F238E27FC236}">
                <a16:creationId xmlns:a16="http://schemas.microsoft.com/office/drawing/2014/main" xmlns="" id="{AEFEF8A9-4994-40F6-9ACA-8FC894F3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930525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8">
            <a:extLst>
              <a:ext uri="{FF2B5EF4-FFF2-40B4-BE49-F238E27FC236}">
                <a16:creationId xmlns:a16="http://schemas.microsoft.com/office/drawing/2014/main" xmlns="" id="{9C2CA124-E15E-401F-92E1-7C2F242F3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360863"/>
            <a:ext cx="39671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altLang="en-US" sz="2400">
                <a:cs typeface="Latha" panose="020B0604020202020204" pitchFamily="34" charset="0"/>
              </a:rPr>
              <a:t>Veterans Yoga Project Website</a:t>
            </a:r>
          </a:p>
          <a:p>
            <a:pPr defTabSz="914400"/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775" name="Picture 1">
            <a:extLst>
              <a:ext uri="{FF2B5EF4-FFF2-40B4-BE49-F238E27FC236}">
                <a16:creationId xmlns:a16="http://schemas.microsoft.com/office/drawing/2014/main" xmlns="" id="{3FDF2A3C-D9C6-45D0-969C-BEAE5139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5229225"/>
            <a:ext cx="9445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xmlns="" id="{EB66C1B6-FC01-4709-8D56-3573303F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53955" r="31747" b="14742"/>
          <a:stretch>
            <a:fillRect/>
          </a:stretch>
        </p:blipFill>
        <p:spPr bwMode="auto">
          <a:xfrm>
            <a:off x="1828800" y="1606550"/>
            <a:ext cx="551021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FE372DA-5A2B-4A1D-AA98-0BC3111E6A6F" descr="7FE372DA-5A2B-4A1D-AA98-0BC3111E6A6F">
            <a:extLst>
              <a:ext uri="{FF2B5EF4-FFF2-40B4-BE49-F238E27FC236}">
                <a16:creationId xmlns:a16="http://schemas.microsoft.com/office/drawing/2014/main" xmlns="" id="{706D0AA0-F37D-4FCB-A4AE-73F034D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1"/>
          <a:stretch>
            <a:fillRect/>
          </a:stretch>
        </p:blipFill>
        <p:spPr bwMode="auto">
          <a:xfrm>
            <a:off x="171450" y="949325"/>
            <a:ext cx="440055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ABDEBE-343D-439C-84F7-CEDC583D50CC}"/>
              </a:ext>
            </a:extLst>
          </p:cNvPr>
          <p:cNvSpPr txBox="1"/>
          <p:nvPr/>
        </p:nvSpPr>
        <p:spPr>
          <a:xfrm>
            <a:off x="171450" y="4733925"/>
            <a:ext cx="4425950" cy="2124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Ink Free" panose="03080402000500000000" pitchFamily="66" charset="0"/>
              </a:rPr>
              <a:t>The only Zen you can find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Ink Free" panose="03080402000500000000" pitchFamily="66" charset="0"/>
              </a:rPr>
              <a:t>on the tops of mountains is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Ink Free" panose="03080402000500000000" pitchFamily="66" charset="0"/>
              </a:rPr>
              <a:t>the Zen you bring up there.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Ink Free" panose="03080402000500000000" pitchFamily="66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Ink Free" panose="03080402000500000000" pitchFamily="66" charset="0"/>
              </a:rPr>
              <a:t>Robert </a:t>
            </a:r>
            <a:r>
              <a:rPr lang="en-US" sz="2000" dirty="0" err="1">
                <a:latin typeface="Ink Free" panose="03080402000500000000" pitchFamily="66" charset="0"/>
              </a:rPr>
              <a:t>Pirsig</a:t>
            </a:r>
            <a:endParaRPr lang="en-US" sz="2000" dirty="0">
              <a:latin typeface="Ink Free" panose="03080402000500000000" pitchFamily="66" charset="0"/>
            </a:endParaRPr>
          </a:p>
        </p:txBody>
      </p:sp>
      <p:pic>
        <p:nvPicPr>
          <p:cNvPr id="33796" name="Picture 1" descr="IMG_2564_crop_100">
            <a:extLst>
              <a:ext uri="{FF2B5EF4-FFF2-40B4-BE49-F238E27FC236}">
                <a16:creationId xmlns:a16="http://schemas.microsoft.com/office/drawing/2014/main" xmlns="" id="{DCBB007E-5D11-47CB-982D-9841F8977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373563"/>
            <a:ext cx="21685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xmlns="" id="{91B74E22-7DA4-4030-8BCB-95638D41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81" y="3948360"/>
            <a:ext cx="118268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5">
            <a:extLst>
              <a:ext uri="{FF2B5EF4-FFF2-40B4-BE49-F238E27FC236}">
                <a16:creationId xmlns:a16="http://schemas.microsoft.com/office/drawing/2014/main" xmlns="" id="{05B2675D-AF58-404C-92D5-9BE49C862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863725"/>
            <a:ext cx="437515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altLang="en-US" sz="2000">
                <a:latin typeface="Ink Free" panose="03080402000500000000" pitchFamily="66" charset="0"/>
              </a:rPr>
              <a:t>For more information: </a:t>
            </a:r>
          </a:p>
          <a:p>
            <a:pPr defTabSz="914400"/>
            <a:endParaRPr lang="en-US" altLang="en-US" sz="2000">
              <a:latin typeface="Ink Free" panose="03080402000500000000" pitchFamily="66" charset="0"/>
            </a:endParaRPr>
          </a:p>
          <a:p>
            <a:pPr defTabSz="914400"/>
            <a:r>
              <a:rPr lang="en-US" altLang="en-US" sz="2000">
                <a:latin typeface="Ink Free" panose="03080402000500000000" pitchFamily="66" charset="0"/>
              </a:rPr>
              <a:t>Jaime Yslas, RYT-200</a:t>
            </a:r>
          </a:p>
          <a:p>
            <a:pPr defTabSz="914400"/>
            <a:r>
              <a:rPr lang="en-US" altLang="en-US" sz="2000">
                <a:latin typeface="Ink Free" panose="03080402000500000000" pitchFamily="66" charset="0"/>
              </a:rPr>
              <a:t>jaime.yslas@veteransyogaproject.org</a:t>
            </a:r>
          </a:p>
          <a:p>
            <a:pPr defTabSz="914400"/>
            <a:r>
              <a:rPr lang="en-US" altLang="en-US" sz="2000">
                <a:latin typeface="Ink Free" panose="03080402000500000000" pitchFamily="66" charset="0"/>
              </a:rPr>
              <a:t>  360-348-1684</a:t>
            </a:r>
          </a:p>
          <a:p>
            <a:pPr defTabSz="914400"/>
            <a:r>
              <a:rPr lang="en-US" altLang="en-US" sz="2000">
                <a:latin typeface="Ink Free" panose="03080402000500000000" pitchFamily="66" charset="0"/>
                <a:hlinkClick r:id="rId5"/>
              </a:rPr>
              <a:t>https://www.veteransyogaproject.org/</a:t>
            </a:r>
            <a:endParaRPr lang="en-US" altLang="en-US" sz="2000">
              <a:latin typeface="Ink Free" panose="03080402000500000000" pitchFamily="66" charset="0"/>
            </a:endParaRPr>
          </a:p>
        </p:txBody>
      </p:sp>
      <p:pic>
        <p:nvPicPr>
          <p:cNvPr id="7" name="Picture 2" descr="Image result for WDVA Peer Corps">
            <a:extLst>
              <a:ext uri="{FF2B5EF4-FFF2-40B4-BE49-F238E27FC236}">
                <a16:creationId xmlns:a16="http://schemas.microsoft.com/office/drawing/2014/main" xmlns="" id="{EF69F368-3768-44A2-B209-A2EB559E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74" y="5269902"/>
            <a:ext cx="1524003" cy="14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D55C7-7B47-44F3-8E25-EE8BE7972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/>
          <a:stretch/>
        </p:blipFill>
        <p:spPr>
          <a:xfrm>
            <a:off x="1524000" y="422031"/>
            <a:ext cx="6096000" cy="60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8707B7F-8D43-4C82-9A21-B02CB2E8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78" r="2217" b="56239"/>
          <a:stretch>
            <a:fillRect/>
          </a:stretch>
        </p:blipFill>
        <p:spPr bwMode="auto">
          <a:xfrm>
            <a:off x="2122488" y="727075"/>
            <a:ext cx="4922837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4B8A54-13F9-4888-884E-39DC20459186}"/>
              </a:ext>
            </a:extLst>
          </p:cNvPr>
          <p:cNvSpPr txBox="1"/>
          <p:nvPr/>
        </p:nvSpPr>
        <p:spPr>
          <a:xfrm>
            <a:off x="2192338" y="6535738"/>
            <a:ext cx="69516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http://drwaynejonas.com/wp-content/uploads/2017/09/Therapeutic-Yoga-Pocket-Guide.pdf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xmlns="" id="{08EA082C-A96C-48DA-989E-B9027D46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17783" r="32410" b="28334"/>
          <a:stretch>
            <a:fillRect/>
          </a:stretch>
        </p:blipFill>
        <p:spPr bwMode="auto">
          <a:xfrm>
            <a:off x="222250" y="163513"/>
            <a:ext cx="4443413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xmlns="" id="{0CBEEDCC-57A0-4A96-B4A0-574659CB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9624"/>
          <a:stretch>
            <a:fillRect/>
          </a:stretch>
        </p:blipFill>
        <p:spPr bwMode="auto">
          <a:xfrm>
            <a:off x="4665663" y="2149475"/>
            <a:ext cx="4256087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8B6E906A-6DCA-411C-94CE-D4F2D83B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8D2BD5-0183-45FA-853D-7AA02E8DA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459038"/>
            <a:ext cx="2659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breathe easy, </a:t>
            </a:r>
          </a:p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 focus clearly, </a:t>
            </a:r>
          </a:p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  move freely, </a:t>
            </a:r>
          </a:p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   rest deeply, and </a:t>
            </a:r>
          </a:p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remember what is </a:t>
            </a:r>
          </a:p>
          <a:p>
            <a:pPr eaLnBrk="1" hangingPunct="1"/>
            <a:r>
              <a:rPr lang="en-US" altLang="en-US" sz="2400" dirty="0">
                <a:latin typeface="Ink Free" panose="03080402000500000000" pitchFamily="66" charset="0"/>
              </a:rPr>
              <a:t>working in our lives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31374F-CCD6-42A2-9AF2-A97B59384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8" y="3052763"/>
            <a:ext cx="18065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Ink Free" panose="03080402000500000000" pitchFamily="66" charset="0"/>
              </a:rPr>
              <a:t>Safe</a:t>
            </a:r>
          </a:p>
          <a:p>
            <a:pPr eaLnBrk="1" hangingPunct="1"/>
            <a:endParaRPr lang="en-US" altLang="en-US" sz="2400">
              <a:latin typeface="Ink Free" panose="03080402000500000000" pitchFamily="66" charset="0"/>
            </a:endParaRPr>
          </a:p>
          <a:p>
            <a:pPr eaLnBrk="1" hangingPunct="1"/>
            <a:r>
              <a:rPr lang="en-US" altLang="en-US" sz="2400">
                <a:latin typeface="Ink Free" panose="03080402000500000000" pitchFamily="66" charset="0"/>
              </a:rPr>
              <a:t>Predictable</a:t>
            </a:r>
          </a:p>
          <a:p>
            <a:pPr eaLnBrk="1" hangingPunct="1"/>
            <a:endParaRPr lang="en-US" altLang="en-US" sz="2400">
              <a:latin typeface="Ink Free" panose="03080402000500000000" pitchFamily="66" charset="0"/>
            </a:endParaRPr>
          </a:p>
          <a:p>
            <a:pPr eaLnBrk="1" hangingPunct="1"/>
            <a:r>
              <a:rPr lang="en-US" altLang="en-US" sz="2400">
                <a:latin typeface="Ink Free" panose="03080402000500000000" pitchFamily="66" charset="0"/>
              </a:rPr>
              <a:t>And</a:t>
            </a:r>
          </a:p>
          <a:p>
            <a:pPr eaLnBrk="1" hangingPunct="1"/>
            <a:endParaRPr lang="en-US" altLang="en-US" sz="2400">
              <a:latin typeface="Ink Free" panose="03080402000500000000" pitchFamily="66" charset="0"/>
            </a:endParaRPr>
          </a:p>
          <a:p>
            <a:pPr eaLnBrk="1" hangingPunct="1"/>
            <a:r>
              <a:rPr lang="en-US" altLang="en-US" sz="2400">
                <a:latin typeface="Ink Free" panose="03080402000500000000" pitchFamily="66" charset="0"/>
              </a:rPr>
              <a:t>Controllable</a:t>
            </a:r>
          </a:p>
          <a:p>
            <a:pPr eaLnBrk="1" hangingPunct="1"/>
            <a:endParaRPr lang="en-US" altLang="en-US" sz="2400">
              <a:latin typeface="Ink Free" panose="03080402000500000000" pitchFamily="66" charset="0"/>
            </a:endParaRPr>
          </a:p>
          <a:p>
            <a:pPr eaLnBrk="1" hangingPunct="1"/>
            <a:r>
              <a:rPr lang="en-US" altLang="en-US" sz="2400">
                <a:latin typeface="Ink Free" panose="03080402000500000000" pitchFamily="66" charset="0"/>
              </a:rPr>
              <a:t>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D42E04-08FD-47F8-8A37-72D92ABF0EE6}"/>
              </a:ext>
            </a:extLst>
          </p:cNvPr>
          <p:cNvSpPr/>
          <p:nvPr/>
        </p:nvSpPr>
        <p:spPr>
          <a:xfrm>
            <a:off x="5496492" y="1966140"/>
            <a:ext cx="29482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shingle">
                  <a:fgClr>
                    <a:srgbClr val="FFFF00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 S P A C E </a:t>
            </a:r>
          </a:p>
        </p:txBody>
      </p:sp>
      <p:pic>
        <p:nvPicPr>
          <p:cNvPr id="9221" name="Picture 8">
            <a:extLst>
              <a:ext uri="{FF2B5EF4-FFF2-40B4-BE49-F238E27FC236}">
                <a16:creationId xmlns:a16="http://schemas.microsoft.com/office/drawing/2014/main" xmlns="" id="{F9E38A43-B125-4F57-809A-BA4C0AC4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17513"/>
            <a:ext cx="2908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4BF5B91-C7BA-47EE-AE30-D59D43C9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1950"/>
            <a:ext cx="6096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</TotalTime>
  <Words>505</Words>
  <Application>Microsoft Office PowerPoint</Application>
  <PresentationFormat>Letter Paper (8.5x11 in)</PresentationFormat>
  <Paragraphs>115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Ink Free</vt:lpstr>
      <vt:lpstr>Latha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Mindful Resilience</vt:lpstr>
      <vt:lpstr>Breathing</vt:lpstr>
      <vt:lpstr>Meditation</vt:lpstr>
      <vt:lpstr>Mindful Movement</vt:lpstr>
      <vt:lpstr>Guided Rest and Relaxation</vt:lpstr>
      <vt:lpstr>Gratitude</vt:lpstr>
      <vt:lpstr>PowerPoint Presentation</vt:lpstr>
      <vt:lpstr>PowerPoint Presentation</vt:lpstr>
      <vt:lpstr>PowerPoint Presentation</vt:lpstr>
      <vt:lpstr>Complementary Protocol  Additional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Yslas</dc:creator>
  <cp:lastModifiedBy>Rhault, Melissa (DVA)</cp:lastModifiedBy>
  <cp:revision>14</cp:revision>
  <cp:lastPrinted>2019-05-01T15:57:03Z</cp:lastPrinted>
  <dcterms:created xsi:type="dcterms:W3CDTF">2018-12-07T05:17:19Z</dcterms:created>
  <dcterms:modified xsi:type="dcterms:W3CDTF">2019-07-04T18:44:06Z</dcterms:modified>
</cp:coreProperties>
</file>