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6" r:id="rId2"/>
    <p:sldMasterId id="2147483760" r:id="rId3"/>
    <p:sldMasterId id="2147483772" r:id="rId4"/>
    <p:sldMasterId id="2147483798" r:id="rId5"/>
    <p:sldMasterId id="2147483810" r:id="rId6"/>
    <p:sldMasterId id="2147483835" r:id="rId7"/>
    <p:sldMasterId id="2147483845" r:id="rId8"/>
  </p:sldMasterIdLst>
  <p:notesMasterIdLst>
    <p:notesMasterId r:id="rId27"/>
  </p:notesMasterIdLst>
  <p:handoutMasterIdLst>
    <p:handoutMasterId r:id="rId28"/>
  </p:handoutMasterIdLst>
  <p:sldIdLst>
    <p:sldId id="268" r:id="rId9"/>
    <p:sldId id="269" r:id="rId10"/>
    <p:sldId id="285" r:id="rId11"/>
    <p:sldId id="270" r:id="rId12"/>
    <p:sldId id="284" r:id="rId13"/>
    <p:sldId id="280" r:id="rId14"/>
    <p:sldId id="281" r:id="rId15"/>
    <p:sldId id="279" r:id="rId16"/>
    <p:sldId id="278" r:id="rId17"/>
    <p:sldId id="272" r:id="rId18"/>
    <p:sldId id="290" r:id="rId19"/>
    <p:sldId id="292" r:id="rId20"/>
    <p:sldId id="275" r:id="rId21"/>
    <p:sldId id="276" r:id="rId22"/>
    <p:sldId id="273" r:id="rId23"/>
    <p:sldId id="293" r:id="rId24"/>
    <p:sldId id="274" r:id="rId25"/>
    <p:sldId id="28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s, Rachel (DVA)" initials="RR(" lastIdx="1" clrIdx="0">
    <p:extLst>
      <p:ext uri="{19B8F6BF-5375-455C-9EA6-DF929625EA0E}">
        <p15:presenceInfo xmlns:p15="http://schemas.microsoft.com/office/powerpoint/2012/main" userId="S-1-5-21-1844237615-1844823847-839522115-742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5742" autoAdjust="0"/>
  </p:normalViewPr>
  <p:slideViewPr>
    <p:cSldViewPr>
      <p:cViewPr varScale="1">
        <p:scale>
          <a:sx n="74" d="100"/>
          <a:sy n="74" d="100"/>
        </p:scale>
        <p:origin x="16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87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7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vafloly4\FieldServices\WSMTC\Apprenticeship%20Track\Apprenticeship%20ARTS%20Data%20Analysis%208%20June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vafloly4\FieldServices\WSMTC\Apprenticeship%20Track\Apprenticeship%20ARTS%20Data%20Analysis%208%20June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Apprenticeships Started by Veterans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5031337677617886E-2"/>
          <c:y val="0.10981651376146789"/>
          <c:w val="0.81929077292062635"/>
          <c:h val="0.75452286354113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Graphs!$B$3</c:f>
              <c:strCache>
                <c:ptCount val="1"/>
                <c:pt idx="0">
                  <c:v>Veterans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Graphs!$C$2:$T$2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Graphs!$C$3:$T$3</c:f>
              <c:numCache>
                <c:formatCode>General</c:formatCode>
                <c:ptCount val="18"/>
                <c:pt idx="0">
                  <c:v>331</c:v>
                </c:pt>
                <c:pt idx="1">
                  <c:v>173</c:v>
                </c:pt>
                <c:pt idx="2">
                  <c:v>126</c:v>
                </c:pt>
                <c:pt idx="3">
                  <c:v>253</c:v>
                </c:pt>
                <c:pt idx="4">
                  <c:v>331</c:v>
                </c:pt>
                <c:pt idx="5">
                  <c:v>423</c:v>
                </c:pt>
                <c:pt idx="6">
                  <c:v>574</c:v>
                </c:pt>
                <c:pt idx="7">
                  <c:v>786</c:v>
                </c:pt>
                <c:pt idx="8">
                  <c:v>536</c:v>
                </c:pt>
                <c:pt idx="9">
                  <c:v>259</c:v>
                </c:pt>
                <c:pt idx="10">
                  <c:v>176</c:v>
                </c:pt>
                <c:pt idx="11">
                  <c:v>197</c:v>
                </c:pt>
                <c:pt idx="12">
                  <c:v>282</c:v>
                </c:pt>
                <c:pt idx="13">
                  <c:v>308</c:v>
                </c:pt>
                <c:pt idx="14">
                  <c:v>411</c:v>
                </c:pt>
                <c:pt idx="15">
                  <c:v>439</c:v>
                </c:pt>
                <c:pt idx="16">
                  <c:v>549</c:v>
                </c:pt>
                <c:pt idx="17">
                  <c:v>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20-4BBD-9524-1A425C6A0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3263040"/>
        <c:axId val="177728600"/>
      </c:barChart>
      <c:lineChart>
        <c:grouping val="standard"/>
        <c:varyColors val="0"/>
        <c:ser>
          <c:idx val="1"/>
          <c:order val="1"/>
          <c:tx>
            <c:v>Veterans Percentage of Total</c:v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Graphs!$C$2:$T$2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Graphs!$C$5:$T$5</c:f>
              <c:numCache>
                <c:formatCode>0%</c:formatCode>
                <c:ptCount val="18"/>
                <c:pt idx="0">
                  <c:v>7.6584914391485431E-2</c:v>
                </c:pt>
                <c:pt idx="1">
                  <c:v>5.430006277463905E-2</c:v>
                </c:pt>
                <c:pt idx="2">
                  <c:v>4.2900919305413704E-2</c:v>
                </c:pt>
                <c:pt idx="3">
                  <c:v>8.9084507042253541E-2</c:v>
                </c:pt>
                <c:pt idx="4">
                  <c:v>0.11366758241758244</c:v>
                </c:pt>
                <c:pt idx="5">
                  <c:v>0.11058823529411765</c:v>
                </c:pt>
                <c:pt idx="6">
                  <c:v>0.11711895531524179</c:v>
                </c:pt>
                <c:pt idx="7">
                  <c:v>0.12448527082673427</c:v>
                </c:pt>
                <c:pt idx="8">
                  <c:v>0.11111111111111112</c:v>
                </c:pt>
                <c:pt idx="9">
                  <c:v>0.1246390760346487</c:v>
                </c:pt>
                <c:pt idx="10">
                  <c:v>9.1906005221932152E-2</c:v>
                </c:pt>
                <c:pt idx="11">
                  <c:v>9.1415313225057998E-2</c:v>
                </c:pt>
                <c:pt idx="12">
                  <c:v>0.11002731174404995</c:v>
                </c:pt>
                <c:pt idx="13">
                  <c:v>0.10252996005326233</c:v>
                </c:pt>
                <c:pt idx="14">
                  <c:v>0.10239162929745889</c:v>
                </c:pt>
                <c:pt idx="15">
                  <c:v>0.10668286755771568</c:v>
                </c:pt>
                <c:pt idx="16">
                  <c:v>0.11965998256320839</c:v>
                </c:pt>
                <c:pt idx="17">
                  <c:v>0.11952191235059763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720-4BBD-9524-1A425C6A0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986368"/>
        <c:axId val="98676032"/>
      </c:lineChart>
      <c:catAx>
        <c:axId val="19326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28600"/>
        <c:crosses val="autoZero"/>
        <c:auto val="1"/>
        <c:lblAlgn val="ctr"/>
        <c:lblOffset val="100"/>
        <c:noMultiLvlLbl val="0"/>
      </c:catAx>
      <c:valAx>
        <c:axId val="177728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Apprenticeships</a:t>
                </a:r>
                <a:r>
                  <a:rPr lang="en-US" baseline="0" dirty="0"/>
                  <a:t> Started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3103448275862068E-3"/>
              <c:y val="0.2322001492932649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63040"/>
        <c:crosses val="autoZero"/>
        <c:crossBetween val="between"/>
      </c:valAx>
      <c:valAx>
        <c:axId val="98676032"/>
        <c:scaling>
          <c:orientation val="minMax"/>
          <c:max val="0.25"/>
        </c:scaling>
        <c:delete val="0"/>
        <c:axPos val="r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 of Total Apprenticeships Started</a:t>
                </a:r>
              </a:p>
            </c:rich>
          </c:tx>
          <c:layout>
            <c:manualLayout>
              <c:xMode val="edge"/>
              <c:yMode val="edge"/>
              <c:x val="0.97074712643678163"/>
              <c:y val="0.1751513400274507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86368"/>
        <c:crosses val="max"/>
        <c:crossBetween val="between"/>
        <c:minorUnit val="5.0000000000000017E-2"/>
      </c:valAx>
      <c:catAx>
        <c:axId val="192986368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one"/>
        <c:crossAx val="98676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544301325898828E-2"/>
          <c:y val="2.5388727405032174E-2"/>
          <c:w val="0.81718255481163382"/>
          <c:h val="0.82672566107920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Graphs!$B$13</c:f>
              <c:strCache>
                <c:ptCount val="1"/>
                <c:pt idx="0">
                  <c:v>Veterans Started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Graphs!$C$12:$T$12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Graphs!$C$13:$T$13</c:f>
              <c:numCache>
                <c:formatCode>General</c:formatCode>
                <c:ptCount val="18"/>
                <c:pt idx="0">
                  <c:v>331</c:v>
                </c:pt>
                <c:pt idx="1">
                  <c:v>173</c:v>
                </c:pt>
                <c:pt idx="2">
                  <c:v>126</c:v>
                </c:pt>
                <c:pt idx="3">
                  <c:v>253</c:v>
                </c:pt>
                <c:pt idx="4">
                  <c:v>331</c:v>
                </c:pt>
                <c:pt idx="5">
                  <c:v>423</c:v>
                </c:pt>
                <c:pt idx="6">
                  <c:v>574</c:v>
                </c:pt>
                <c:pt idx="7">
                  <c:v>786</c:v>
                </c:pt>
                <c:pt idx="8">
                  <c:v>536</c:v>
                </c:pt>
                <c:pt idx="9">
                  <c:v>259</c:v>
                </c:pt>
                <c:pt idx="10">
                  <c:v>176</c:v>
                </c:pt>
                <c:pt idx="11">
                  <c:v>197</c:v>
                </c:pt>
                <c:pt idx="12">
                  <c:v>282</c:v>
                </c:pt>
                <c:pt idx="13">
                  <c:v>308</c:v>
                </c:pt>
                <c:pt idx="14">
                  <c:v>411</c:v>
                </c:pt>
                <c:pt idx="15">
                  <c:v>439</c:v>
                </c:pt>
                <c:pt idx="16">
                  <c:v>549</c:v>
                </c:pt>
                <c:pt idx="17">
                  <c:v>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6D-4E91-BFA8-46EAD17D42C0}"/>
            </c:ext>
          </c:extLst>
        </c:ser>
        <c:ser>
          <c:idx val="1"/>
          <c:order val="1"/>
          <c:tx>
            <c:strRef>
              <c:f>Graphs!$B$16</c:f>
              <c:strCache>
                <c:ptCount val="1"/>
                <c:pt idx="0">
                  <c:v>Non Veterans Started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Graphs!$C$12:$T$12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Graphs!$C$16:$T$16</c:f>
              <c:numCache>
                <c:formatCode>General</c:formatCode>
                <c:ptCount val="18"/>
                <c:pt idx="0">
                  <c:v>3991</c:v>
                </c:pt>
                <c:pt idx="1">
                  <c:v>3013</c:v>
                </c:pt>
                <c:pt idx="2">
                  <c:v>2811</c:v>
                </c:pt>
                <c:pt idx="3">
                  <c:v>2587</c:v>
                </c:pt>
                <c:pt idx="4">
                  <c:v>2581</c:v>
                </c:pt>
                <c:pt idx="5">
                  <c:v>3402</c:v>
                </c:pt>
                <c:pt idx="6">
                  <c:v>4327</c:v>
                </c:pt>
                <c:pt idx="7">
                  <c:v>5528</c:v>
                </c:pt>
                <c:pt idx="8">
                  <c:v>4288</c:v>
                </c:pt>
                <c:pt idx="9">
                  <c:v>1819</c:v>
                </c:pt>
                <c:pt idx="10">
                  <c:v>1739</c:v>
                </c:pt>
                <c:pt idx="11">
                  <c:v>1958</c:v>
                </c:pt>
                <c:pt idx="12">
                  <c:v>2281</c:v>
                </c:pt>
                <c:pt idx="13">
                  <c:v>2696</c:v>
                </c:pt>
                <c:pt idx="14">
                  <c:v>3603</c:v>
                </c:pt>
                <c:pt idx="15">
                  <c:v>3676</c:v>
                </c:pt>
                <c:pt idx="16">
                  <c:v>4039</c:v>
                </c:pt>
                <c:pt idx="17">
                  <c:v>1547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6D-4E91-BFA8-46EAD17D4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3072488"/>
        <c:axId val="193072872"/>
      </c:barChart>
      <c:lineChart>
        <c:grouping val="standard"/>
        <c:varyColors val="0"/>
        <c:ser>
          <c:idx val="2"/>
          <c:order val="2"/>
          <c:tx>
            <c:strRef>
              <c:f>Graphs!$B$14</c:f>
              <c:strCache>
                <c:ptCount val="1"/>
                <c:pt idx="0">
                  <c:v>Veterans Completed (%)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Graphs!$C$12:$T$12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Graphs!$C$14:$T$14</c:f>
              <c:numCache>
                <c:formatCode>0%</c:formatCode>
                <c:ptCount val="18"/>
                <c:pt idx="0">
                  <c:v>0.37462235649546832</c:v>
                </c:pt>
                <c:pt idx="1">
                  <c:v>0.26011560693641617</c:v>
                </c:pt>
                <c:pt idx="2">
                  <c:v>0.48412698412698424</c:v>
                </c:pt>
                <c:pt idx="3">
                  <c:v>0.52964426877470361</c:v>
                </c:pt>
                <c:pt idx="4">
                  <c:v>0.49546827794561943</c:v>
                </c:pt>
                <c:pt idx="5">
                  <c:v>0.48226950354609927</c:v>
                </c:pt>
                <c:pt idx="6">
                  <c:v>0.46864111498257832</c:v>
                </c:pt>
                <c:pt idx="7">
                  <c:v>0.47201017811704843</c:v>
                </c:pt>
                <c:pt idx="8">
                  <c:v>0.43283582089552236</c:v>
                </c:pt>
                <c:pt idx="9">
                  <c:v>0.54440154440154442</c:v>
                </c:pt>
                <c:pt idx="10">
                  <c:v>0.49431818181818188</c:v>
                </c:pt>
                <c:pt idx="11">
                  <c:v>0.44670050761421326</c:v>
                </c:pt>
                <c:pt idx="12">
                  <c:v>0.31560283687943275</c:v>
                </c:pt>
                <c:pt idx="13">
                  <c:v>0.17207792207792211</c:v>
                </c:pt>
                <c:pt idx="14">
                  <c:v>5.1094890510948912E-2</c:v>
                </c:pt>
                <c:pt idx="15">
                  <c:v>5.6947608200455573E-2</c:v>
                </c:pt>
                <c:pt idx="16">
                  <c:v>3.2786885245901641E-2</c:v>
                </c:pt>
                <c:pt idx="17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D6D-4E91-BFA8-46EAD17D42C0}"/>
            </c:ext>
          </c:extLst>
        </c:ser>
        <c:ser>
          <c:idx val="3"/>
          <c:order val="3"/>
          <c:tx>
            <c:strRef>
              <c:f>Graphs!$B$17</c:f>
              <c:strCache>
                <c:ptCount val="1"/>
                <c:pt idx="0">
                  <c:v>Non Veterans Completed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Graphs!$C$12:$T$12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Graphs!$C$17:$T$17</c:f>
              <c:numCache>
                <c:formatCode>0%</c:formatCode>
                <c:ptCount val="18"/>
                <c:pt idx="0">
                  <c:v>0.44926083688298679</c:v>
                </c:pt>
                <c:pt idx="1">
                  <c:v>0.41652837703285778</c:v>
                </c:pt>
                <c:pt idx="2">
                  <c:v>0.46246887228744238</c:v>
                </c:pt>
                <c:pt idx="3">
                  <c:v>0.39311944337069976</c:v>
                </c:pt>
                <c:pt idx="4">
                  <c:v>0.46571096474234797</c:v>
                </c:pt>
                <c:pt idx="5">
                  <c:v>0.49559082892416234</c:v>
                </c:pt>
                <c:pt idx="6">
                  <c:v>0.46221400508435412</c:v>
                </c:pt>
                <c:pt idx="7">
                  <c:v>0.43903762662807527</c:v>
                </c:pt>
                <c:pt idx="8">
                  <c:v>0.38526119402985087</c:v>
                </c:pt>
                <c:pt idx="9">
                  <c:v>0.53051126992853204</c:v>
                </c:pt>
                <c:pt idx="10">
                  <c:v>0.46290971822886723</c:v>
                </c:pt>
                <c:pt idx="11">
                  <c:v>0.42543411644535239</c:v>
                </c:pt>
                <c:pt idx="12">
                  <c:v>0.35598421744848757</c:v>
                </c:pt>
                <c:pt idx="13">
                  <c:v>0.21513353115727007</c:v>
                </c:pt>
                <c:pt idx="14">
                  <c:v>9.4643352761587599E-2</c:v>
                </c:pt>
                <c:pt idx="15">
                  <c:v>5.0598476605005438E-2</c:v>
                </c:pt>
                <c:pt idx="16">
                  <c:v>2.2282743253280519E-2</c:v>
                </c:pt>
                <c:pt idx="17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D6D-4E91-BFA8-46EAD17D4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074664"/>
        <c:axId val="193073256"/>
      </c:lineChart>
      <c:catAx>
        <c:axId val="19307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072872"/>
        <c:crosses val="autoZero"/>
        <c:auto val="1"/>
        <c:lblAlgn val="ctr"/>
        <c:lblOffset val="100"/>
        <c:noMultiLvlLbl val="0"/>
      </c:catAx>
      <c:valAx>
        <c:axId val="193072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Apprenticeships Started</a:t>
                </a:r>
              </a:p>
            </c:rich>
          </c:tx>
          <c:layout>
            <c:manualLayout>
              <c:xMode val="edge"/>
              <c:yMode val="edge"/>
              <c:x val="6.2735221811925498E-3"/>
              <c:y val="0.229182582480603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072488"/>
        <c:crosses val="autoZero"/>
        <c:crossBetween val="between"/>
      </c:valAx>
      <c:valAx>
        <c:axId val="193073256"/>
        <c:scaling>
          <c:orientation val="minMax"/>
          <c:max val="1"/>
        </c:scaling>
        <c:delete val="0"/>
        <c:axPos val="r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 Completed </a:t>
                </a:r>
              </a:p>
            </c:rich>
          </c:tx>
          <c:layout>
            <c:manualLayout>
              <c:xMode val="edge"/>
              <c:yMode val="edge"/>
              <c:x val="0.96649962758081642"/>
              <c:y val="0.38340007875314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074664"/>
        <c:crosses val="max"/>
        <c:crossBetween val="between"/>
        <c:minorUnit val="5.0000000000000017E-2"/>
      </c:valAx>
      <c:catAx>
        <c:axId val="193074664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one"/>
        <c:crossAx val="193073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39139383233102"/>
          <c:y val="0.91507516117389343"/>
          <c:w val="0.46615849349334548"/>
          <c:h val="8.4924838826106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C30EAE38-2375-4198-90D9-EE93AD7BD564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7CC7E875-A592-4DC3-BA68-00DD4B7856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90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4A5F3C40-20C9-4C4B-BB6C-73FDAA8E68E2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6390575E-A66E-4FA0-B9B6-4364E49A9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2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14" y="2382132"/>
            <a:ext cx="4028572" cy="4009524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752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791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1691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859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559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154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49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552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010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68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222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222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76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624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5" y="43216"/>
            <a:ext cx="12248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1"/>
          <p:cNvGrpSpPr/>
          <p:nvPr userDrawn="1"/>
        </p:nvGrpSpPr>
        <p:grpSpPr>
          <a:xfrm>
            <a:off x="8001000" y="76200"/>
            <a:ext cx="990600" cy="889908"/>
            <a:chOff x="8001000" y="76200"/>
            <a:chExt cx="990600" cy="88990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256" y="508908"/>
              <a:ext cx="468063" cy="457200"/>
            </a:xfrm>
            <a:prstGeom prst="rect">
              <a:avLst/>
            </a:prstGeom>
          </p:spPr>
        </p:pic>
        <p:pic>
          <p:nvPicPr>
            <p:cNvPr id="10" name="Picture 2" descr="http://upload.wikimedia.org/wikipedia/commons/thumb/5/58/USICorpsSSI.svg/200px-USICorpsSSI.svg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1000" y="7620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11" name="Picture 2" descr="U:\Pics\Graphics\62  AW emboss, shadow.jpg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 l="1940" t="3612" r="2776" b="2895"/>
            <a:stretch>
              <a:fillRect/>
            </a:stretch>
          </p:blipFill>
          <p:spPr bwMode="auto">
            <a:xfrm>
              <a:off x="8525641" y="76200"/>
              <a:ext cx="465959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82592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0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92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63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78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52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6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9142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11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87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47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70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82588" y="6450013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1219200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0713" y="6403975"/>
            <a:ext cx="791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b="1" i="1" dirty="0">
              <a:solidFill>
                <a:srgbClr val="000066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6434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95376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06078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327150"/>
            <a:ext cx="4164013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1327150"/>
            <a:ext cx="4165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814814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12140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79192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3004D15-6D8E-4681-A8FF-B01D961FD06A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3447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88584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84203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91189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45535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25400"/>
            <a:ext cx="2119313" cy="6251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25400"/>
            <a:ext cx="6210300" cy="6251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4667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425" y="25400"/>
            <a:ext cx="664051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1475" y="1327150"/>
            <a:ext cx="4164013" cy="494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1327150"/>
            <a:ext cx="4165600" cy="494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8052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69478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5" y="43216"/>
            <a:ext cx="12248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1"/>
          <p:cNvGrpSpPr/>
          <p:nvPr userDrawn="1"/>
        </p:nvGrpSpPr>
        <p:grpSpPr>
          <a:xfrm>
            <a:off x="8001000" y="76200"/>
            <a:ext cx="990600" cy="889908"/>
            <a:chOff x="8001000" y="76200"/>
            <a:chExt cx="990600" cy="88990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256" y="508908"/>
              <a:ext cx="468063" cy="457200"/>
            </a:xfrm>
            <a:prstGeom prst="rect">
              <a:avLst/>
            </a:prstGeom>
          </p:spPr>
        </p:pic>
        <p:pic>
          <p:nvPicPr>
            <p:cNvPr id="10" name="Picture 2" descr="http://upload.wikimedia.org/wikipedia/commons/thumb/5/58/USICorpsSSI.svg/200px-USICorpsSSI.svg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1000" y="7620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11" name="Picture 2" descr="U:\Pics\Graphics\62  AW emboss, shadow.jpg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 l="1940" t="3612" r="2776" b="2895"/>
            <a:stretch>
              <a:fillRect/>
            </a:stretch>
          </p:blipFill>
          <p:spPr bwMode="auto">
            <a:xfrm>
              <a:off x="8525641" y="76200"/>
              <a:ext cx="465959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179528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61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0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4907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07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318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155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618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23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49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02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97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5" y="43216"/>
            <a:ext cx="12248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1"/>
          <p:cNvGrpSpPr/>
          <p:nvPr userDrawn="1"/>
        </p:nvGrpSpPr>
        <p:grpSpPr>
          <a:xfrm>
            <a:off x="8001000" y="76200"/>
            <a:ext cx="990600" cy="889908"/>
            <a:chOff x="8001000" y="76200"/>
            <a:chExt cx="990600" cy="88990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256" y="508908"/>
              <a:ext cx="468063" cy="457200"/>
            </a:xfrm>
            <a:prstGeom prst="rect">
              <a:avLst/>
            </a:prstGeom>
          </p:spPr>
        </p:pic>
        <p:pic>
          <p:nvPicPr>
            <p:cNvPr id="10" name="Picture 2" descr="http://upload.wikimedia.org/wikipedia/commons/thumb/5/58/USICorpsSSI.svg/200px-USICorpsSSI.svg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1000" y="7620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11" name="Picture 2" descr="U:\Pics\Graphics\62  AW emboss, shadow.jpg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 l="1940" t="3612" r="2776" b="2895"/>
            <a:stretch>
              <a:fillRect/>
            </a:stretch>
          </p:blipFill>
          <p:spPr bwMode="auto">
            <a:xfrm>
              <a:off x="8525641" y="76200"/>
              <a:ext cx="465959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903103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4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65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265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901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443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103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41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027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446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0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22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28600" y="228600"/>
            <a:ext cx="8915400" cy="5815584"/>
          </a:xfrm>
          <a:custGeom>
            <a:avLst/>
            <a:gdLst/>
            <a:ahLst/>
            <a:cxnLst/>
            <a:rect l="l" t="t" r="r" b="b"/>
            <a:pathLst>
              <a:path w="8931651" h="5815584">
                <a:moveTo>
                  <a:pt x="0" y="0"/>
                </a:moveTo>
                <a:lnTo>
                  <a:pt x="8931651" y="5481"/>
                </a:lnTo>
                <a:cubicBezTo>
                  <a:pt x="8916978" y="1461568"/>
                  <a:pt x="8910563" y="4409123"/>
                  <a:pt x="8913895" y="5815584"/>
                </a:cubicBezTo>
                <a:lnTo>
                  <a:pt x="1195881" y="5815584"/>
                </a:lnTo>
                <a:cubicBezTo>
                  <a:pt x="533286" y="5804900"/>
                  <a:pt x="0" y="5301874"/>
                  <a:pt x="0" y="4683034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957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95800"/>
            <a:ext cx="6400800" cy="9144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57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D0BF4F-5A2D-4439-AECB-0B1AC8E3CB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197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>
            <a:noAutofit/>
          </a:bodyPr>
          <a:lstStyle>
            <a:lvl1pPr>
              <a:defRPr sz="5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0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282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28600" y="228600"/>
            <a:ext cx="8931651" cy="5815584"/>
          </a:xfrm>
          <a:custGeom>
            <a:avLst/>
            <a:gdLst/>
            <a:ahLst/>
            <a:cxnLst/>
            <a:rect l="l" t="t" r="r" b="b"/>
            <a:pathLst>
              <a:path w="8931651" h="5815584">
                <a:moveTo>
                  <a:pt x="0" y="0"/>
                </a:moveTo>
                <a:lnTo>
                  <a:pt x="8931651" y="5481"/>
                </a:lnTo>
                <a:cubicBezTo>
                  <a:pt x="8916978" y="1461568"/>
                  <a:pt x="8910563" y="4409123"/>
                  <a:pt x="8913895" y="5815584"/>
                </a:cubicBezTo>
                <a:lnTo>
                  <a:pt x="1195881" y="5815584"/>
                </a:lnTo>
                <a:cubicBezTo>
                  <a:pt x="533286" y="5804900"/>
                  <a:pt x="0" y="5301874"/>
                  <a:pt x="0" y="4683034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4020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>
            <a:noAutofit/>
          </a:bodyPr>
          <a:lstStyle>
            <a:lvl1pPr>
              <a:defRPr sz="5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3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131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201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546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28600" y="228600"/>
            <a:ext cx="8931651" cy="5815584"/>
          </a:xfrm>
          <a:custGeom>
            <a:avLst/>
            <a:gdLst/>
            <a:ahLst/>
            <a:cxnLst/>
            <a:rect l="l" t="t" r="r" b="b"/>
            <a:pathLst>
              <a:path w="8931651" h="5815584">
                <a:moveTo>
                  <a:pt x="0" y="0"/>
                </a:moveTo>
                <a:lnTo>
                  <a:pt x="8931651" y="5481"/>
                </a:lnTo>
                <a:cubicBezTo>
                  <a:pt x="8916978" y="1461568"/>
                  <a:pt x="8910563" y="4409123"/>
                  <a:pt x="8913895" y="5815584"/>
                </a:cubicBezTo>
                <a:lnTo>
                  <a:pt x="1195881" y="5815584"/>
                </a:lnTo>
                <a:cubicBezTo>
                  <a:pt x="533286" y="5804900"/>
                  <a:pt x="0" y="5301874"/>
                  <a:pt x="0" y="4683034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647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577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2743200" cy="1524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8599" y="228600"/>
            <a:ext cx="5070629" cy="57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200400"/>
            <a:ext cx="2743200" cy="1371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981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28600" y="228600"/>
            <a:ext cx="8915400" cy="5815584"/>
          </a:xfrm>
          <a:custGeom>
            <a:avLst/>
            <a:gdLst/>
            <a:ahLst/>
            <a:cxnLst/>
            <a:rect l="l" t="t" r="r" b="b"/>
            <a:pathLst>
              <a:path w="8931651" h="5815584">
                <a:moveTo>
                  <a:pt x="0" y="0"/>
                </a:moveTo>
                <a:lnTo>
                  <a:pt x="8931651" y="5481"/>
                </a:lnTo>
                <a:cubicBezTo>
                  <a:pt x="8916978" y="1461568"/>
                  <a:pt x="8910563" y="4409123"/>
                  <a:pt x="8913895" y="5815584"/>
                </a:cubicBezTo>
                <a:lnTo>
                  <a:pt x="1195881" y="5815584"/>
                </a:lnTo>
                <a:cubicBezTo>
                  <a:pt x="533286" y="5804900"/>
                  <a:pt x="0" y="5301874"/>
                  <a:pt x="0" y="4683034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250221" y="6139817"/>
            <a:ext cx="909960" cy="365125"/>
          </a:xfrm>
          <a:prstGeom prst="rect">
            <a:avLst/>
          </a:prstGeom>
        </p:spPr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957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95800"/>
            <a:ext cx="6400800" cy="9144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5092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>
            <a:noAutofit/>
          </a:bodyPr>
          <a:lstStyle>
            <a:lvl1pPr>
              <a:defRPr sz="5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0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250221" y="6139817"/>
            <a:ext cx="909960" cy="365125"/>
          </a:xfrm>
          <a:prstGeom prst="rect">
            <a:avLst/>
          </a:prstGeom>
        </p:spPr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4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4D15-6D8E-4681-A8FF-B01D961FD06A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471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28600" y="228600"/>
            <a:ext cx="8915400" cy="5815584"/>
          </a:xfrm>
          <a:custGeom>
            <a:avLst/>
            <a:gdLst/>
            <a:ahLst/>
            <a:cxnLst/>
            <a:rect l="l" t="t" r="r" b="b"/>
            <a:pathLst>
              <a:path w="8931651" h="5815584">
                <a:moveTo>
                  <a:pt x="0" y="0"/>
                </a:moveTo>
                <a:lnTo>
                  <a:pt x="8931651" y="5481"/>
                </a:lnTo>
                <a:cubicBezTo>
                  <a:pt x="8916978" y="1461568"/>
                  <a:pt x="8910563" y="4409123"/>
                  <a:pt x="8913895" y="5815584"/>
                </a:cubicBezTo>
                <a:lnTo>
                  <a:pt x="1195881" y="5815584"/>
                </a:lnTo>
                <a:cubicBezTo>
                  <a:pt x="533286" y="5804900"/>
                  <a:pt x="0" y="5301874"/>
                  <a:pt x="0" y="4683034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250221" y="6139817"/>
            <a:ext cx="909960" cy="365125"/>
          </a:xfrm>
          <a:prstGeom prst="rect">
            <a:avLst/>
          </a:prstGeom>
        </p:spPr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7384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>
            <a:noAutofit/>
          </a:bodyPr>
          <a:lstStyle>
            <a:lvl1pPr>
              <a:defRPr sz="5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3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250221" y="6139817"/>
            <a:ext cx="909960" cy="365125"/>
          </a:xfrm>
          <a:prstGeom prst="rect">
            <a:avLst/>
          </a:prstGeom>
        </p:spPr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905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-250221" y="6139817"/>
            <a:ext cx="909960" cy="365125"/>
          </a:xfrm>
          <a:prstGeom prst="rect">
            <a:avLst/>
          </a:prstGeom>
        </p:spPr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753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-250221" y="6139817"/>
            <a:ext cx="909960" cy="365125"/>
          </a:xfrm>
          <a:prstGeom prst="rect">
            <a:avLst/>
          </a:prstGeom>
        </p:spPr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776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-250221" y="6139817"/>
            <a:ext cx="909960" cy="365125"/>
          </a:xfrm>
          <a:prstGeom prst="rect">
            <a:avLst/>
          </a:prstGeom>
        </p:spPr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28600" y="228600"/>
            <a:ext cx="8931651" cy="5815584"/>
          </a:xfrm>
          <a:custGeom>
            <a:avLst/>
            <a:gdLst/>
            <a:ahLst/>
            <a:cxnLst/>
            <a:rect l="l" t="t" r="r" b="b"/>
            <a:pathLst>
              <a:path w="8931651" h="5815584">
                <a:moveTo>
                  <a:pt x="0" y="0"/>
                </a:moveTo>
                <a:lnTo>
                  <a:pt x="8931651" y="5481"/>
                </a:lnTo>
                <a:cubicBezTo>
                  <a:pt x="8916978" y="1461568"/>
                  <a:pt x="8910563" y="4409123"/>
                  <a:pt x="8913895" y="5815584"/>
                </a:cubicBezTo>
                <a:lnTo>
                  <a:pt x="1195881" y="5815584"/>
                </a:lnTo>
                <a:cubicBezTo>
                  <a:pt x="533286" y="5804900"/>
                  <a:pt x="0" y="5301874"/>
                  <a:pt x="0" y="4683034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359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-250221" y="6139817"/>
            <a:ext cx="909960" cy="365125"/>
          </a:xfrm>
          <a:prstGeom prst="rect">
            <a:avLst/>
          </a:prstGeom>
        </p:spPr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28600" y="228600"/>
            <a:ext cx="8931651" cy="5815584"/>
          </a:xfrm>
          <a:custGeom>
            <a:avLst/>
            <a:gdLst/>
            <a:ahLst/>
            <a:cxnLst/>
            <a:rect l="l" t="t" r="r" b="b"/>
            <a:pathLst>
              <a:path w="8931651" h="5815584">
                <a:moveTo>
                  <a:pt x="0" y="0"/>
                </a:moveTo>
                <a:lnTo>
                  <a:pt x="8931651" y="5481"/>
                </a:lnTo>
                <a:cubicBezTo>
                  <a:pt x="8916978" y="1461568"/>
                  <a:pt x="8910563" y="4409123"/>
                  <a:pt x="8913895" y="5815584"/>
                </a:cubicBezTo>
                <a:lnTo>
                  <a:pt x="1195881" y="5815584"/>
                </a:lnTo>
                <a:cubicBezTo>
                  <a:pt x="533286" y="5804900"/>
                  <a:pt x="0" y="5301874"/>
                  <a:pt x="0" y="4683034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809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250221" y="6139817"/>
            <a:ext cx="909960" cy="365125"/>
          </a:xfrm>
          <a:prstGeom prst="rect">
            <a:avLst/>
          </a:prstGeom>
        </p:spPr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672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2743200" cy="1524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8599" y="228600"/>
            <a:ext cx="5070629" cy="58155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200400"/>
            <a:ext cx="2743200" cy="1371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250221" y="6139817"/>
            <a:ext cx="909960" cy="365125"/>
          </a:xfrm>
          <a:prstGeom prst="rect">
            <a:avLst/>
          </a:prstGeom>
        </p:spPr>
        <p:txBody>
          <a:bodyPr/>
          <a:lstStyle/>
          <a:p>
            <a:fld id="{56ACE29F-950E-464B-8320-BAA5A990E4AE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BF8D-E306-4C94-8045-1E1A684F4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3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3004D15-6D8E-4681-A8FF-B01D961FD06A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5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3004D15-6D8E-4681-A8FF-B01D961FD06A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D0BF4F-5A2D-4439-AECB-0B1AC8E3CBC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05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oseph.f.siemandel\Desktop\Slide header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73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865" y="43216"/>
            <a:ext cx="12248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1"/>
          <p:cNvGrpSpPr/>
          <p:nvPr userDrawn="1"/>
        </p:nvGrpSpPr>
        <p:grpSpPr>
          <a:xfrm>
            <a:off x="8001000" y="76200"/>
            <a:ext cx="990600" cy="889908"/>
            <a:chOff x="8001000" y="76200"/>
            <a:chExt cx="990600" cy="8899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256" y="508908"/>
              <a:ext cx="468063" cy="457200"/>
            </a:xfrm>
            <a:prstGeom prst="rect">
              <a:avLst/>
            </a:prstGeom>
          </p:spPr>
        </p:pic>
        <p:pic>
          <p:nvPicPr>
            <p:cNvPr id="10" name="Picture 2" descr="http://upload.wikimedia.org/wikipedia/commons/thumb/5/58/USICorpsSSI.svg/200px-USICorpsSSI.svg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001000" y="7620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11" name="Picture 2" descr="U:\Pics\Graphics\62  AW emboss, shadow.jpg"/>
            <p:cNvPicPr>
              <a:picLocks noChangeAspect="1" noChangeArrowheads="1"/>
            </p:cNvPicPr>
            <p:nvPr/>
          </p:nvPicPr>
          <p:blipFill>
            <a:blip r:embed="rId16" cstate="email"/>
            <a:srcRect l="1940" t="3612" r="2776" b="2895"/>
            <a:stretch>
              <a:fillRect/>
            </a:stretch>
          </p:blipFill>
          <p:spPr bwMode="auto">
            <a:xfrm>
              <a:off x="8525641" y="76200"/>
              <a:ext cx="465959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7342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rmblue_st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8438" y="142875"/>
            <a:ext cx="963612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3315" name="Line 3"/>
          <p:cNvSpPr>
            <a:spLocks noChangeShapeType="1"/>
          </p:cNvSpPr>
          <p:nvPr/>
        </p:nvSpPr>
        <p:spPr bwMode="auto">
          <a:xfrm>
            <a:off x="379413" y="1231900"/>
            <a:ext cx="8385175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Marlett" pitchFamily="2" charset="2"/>
              <a:buNone/>
              <a:defRPr/>
            </a:pPr>
            <a:endParaRPr lang="en-US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27150"/>
            <a:ext cx="8482013" cy="494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41425" y="25400"/>
            <a:ext cx="6640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53320" name="Text Box 8"/>
          <p:cNvSpPr txBox="1">
            <a:spLocks noChangeArrowheads="1"/>
          </p:cNvSpPr>
          <p:nvPr/>
        </p:nvSpPr>
        <p:spPr bwMode="auto">
          <a:xfrm>
            <a:off x="620713" y="6403975"/>
            <a:ext cx="791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b="1" i="1" dirty="0">
              <a:solidFill>
                <a:srgbClr val="000066"/>
              </a:solidFill>
              <a:latin typeface="Century Schoolbook" pitchFamily="18" charset="0"/>
            </a:endParaRPr>
          </a:p>
        </p:txBody>
      </p:sp>
      <p:pic>
        <p:nvPicPr>
          <p:cNvPr id="10248" name="Picture 10" descr="92%20arw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7200" y="152400"/>
            <a:ext cx="87788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029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n"/>
        <a:defRPr sz="2400" b="1">
          <a:solidFill>
            <a:srgbClr val="000066"/>
          </a:solidFill>
          <a:latin typeface="+mn-lt"/>
          <a:ea typeface="+mn-ea"/>
          <a:cs typeface="+mn-cs"/>
        </a:defRPr>
      </a:lvl1pPr>
      <a:lvl2pPr marL="688975" indent="-282575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200" b="1">
          <a:solidFill>
            <a:srgbClr val="000066"/>
          </a:solidFill>
          <a:latin typeface="+mn-lt"/>
        </a:defRPr>
      </a:lvl2pPr>
      <a:lvl3pPr marL="1027113" indent="-2238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5000"/>
        <a:buFont typeface="Wingdings" pitchFamily="2" charset="2"/>
        <a:buChar char="w"/>
        <a:defRPr sz="2000" b="1">
          <a:solidFill>
            <a:srgbClr val="000066"/>
          </a:solidFill>
          <a:latin typeface="+mn-lt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2000" b="1">
          <a:solidFill>
            <a:srgbClr val="000066"/>
          </a:solidFill>
          <a:latin typeface="+mn-lt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000" b="1">
          <a:solidFill>
            <a:srgbClr val="000066"/>
          </a:solidFill>
          <a:latin typeface="+mn-lt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000" b="1">
          <a:solidFill>
            <a:srgbClr val="000066"/>
          </a:solidFill>
          <a:latin typeface="+mn-lt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000" b="1">
          <a:solidFill>
            <a:srgbClr val="000066"/>
          </a:solidFill>
          <a:latin typeface="+mn-lt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000" b="1">
          <a:solidFill>
            <a:srgbClr val="000066"/>
          </a:solidFill>
          <a:latin typeface="+mn-lt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0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865" y="43216"/>
            <a:ext cx="12248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1"/>
          <p:cNvGrpSpPr/>
          <p:nvPr userDrawn="1"/>
        </p:nvGrpSpPr>
        <p:grpSpPr>
          <a:xfrm>
            <a:off x="8001000" y="76200"/>
            <a:ext cx="990600" cy="889908"/>
            <a:chOff x="8001000" y="76200"/>
            <a:chExt cx="990600" cy="8899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256" y="508908"/>
              <a:ext cx="468063" cy="457200"/>
            </a:xfrm>
            <a:prstGeom prst="rect">
              <a:avLst/>
            </a:prstGeom>
          </p:spPr>
        </p:pic>
        <p:pic>
          <p:nvPicPr>
            <p:cNvPr id="10" name="Picture 2" descr="http://upload.wikimedia.org/wikipedia/commons/thumb/5/58/USICorpsSSI.svg/200px-USICorpsSSI.svg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001000" y="7620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11" name="Picture 2" descr="U:\Pics\Graphics\62  AW emboss, shadow.jpg"/>
            <p:cNvPicPr>
              <a:picLocks noChangeAspect="1" noChangeArrowheads="1"/>
            </p:cNvPicPr>
            <p:nvPr/>
          </p:nvPicPr>
          <p:blipFill>
            <a:blip r:embed="rId16" cstate="email"/>
            <a:srcRect l="1940" t="3612" r="2776" b="2895"/>
            <a:stretch>
              <a:fillRect/>
            </a:stretch>
          </p:blipFill>
          <p:spPr bwMode="auto">
            <a:xfrm>
              <a:off x="8525641" y="76200"/>
              <a:ext cx="465959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4064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4015-4965-4E92-8C82-6033A2A93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C2C4-F183-424C-98DA-74F7C3F4D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865" y="43216"/>
            <a:ext cx="12248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1"/>
          <p:cNvGrpSpPr/>
          <p:nvPr userDrawn="1"/>
        </p:nvGrpSpPr>
        <p:grpSpPr>
          <a:xfrm>
            <a:off x="8001000" y="76200"/>
            <a:ext cx="990600" cy="889908"/>
            <a:chOff x="8001000" y="76200"/>
            <a:chExt cx="990600" cy="8899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256" y="508908"/>
              <a:ext cx="468063" cy="457200"/>
            </a:xfrm>
            <a:prstGeom prst="rect">
              <a:avLst/>
            </a:prstGeom>
          </p:spPr>
        </p:pic>
        <p:pic>
          <p:nvPicPr>
            <p:cNvPr id="10" name="Picture 2" descr="http://upload.wikimedia.org/wikipedia/commons/thumb/5/58/USICorpsSSI.svg/200px-USICorpsSSI.svg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001000" y="7620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11" name="Picture 2" descr="U:\Pics\Graphics\62  AW emboss, shadow.jpg"/>
            <p:cNvPicPr>
              <a:picLocks noChangeAspect="1" noChangeArrowheads="1"/>
            </p:cNvPicPr>
            <p:nvPr/>
          </p:nvPicPr>
          <p:blipFill>
            <a:blip r:embed="rId16" cstate="email"/>
            <a:srcRect l="1940" t="3612" r="2776" b="2895"/>
            <a:stretch>
              <a:fillRect/>
            </a:stretch>
          </p:blipFill>
          <p:spPr bwMode="auto">
            <a:xfrm>
              <a:off x="8525641" y="76200"/>
              <a:ext cx="465959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0281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FA489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76800"/>
            <a:ext cx="9144000" cy="1981200"/>
          </a:xfrm>
          <a:prstGeom prst="rect">
            <a:avLst/>
          </a:prstGeom>
          <a:solidFill>
            <a:srgbClr val="716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228600" y="228600"/>
            <a:ext cx="8915400" cy="5816680"/>
          </a:xfrm>
          <a:custGeom>
            <a:avLst/>
            <a:gdLst>
              <a:gd name="connsiteX0" fmla="*/ 0 w 9982200"/>
              <a:gd name="connsiteY0" fmla="*/ 1219224 h 7315200"/>
              <a:gd name="connsiteX1" fmla="*/ 1219224 w 9982200"/>
              <a:gd name="connsiteY1" fmla="*/ 0 h 7315200"/>
              <a:gd name="connsiteX2" fmla="*/ 8762976 w 9982200"/>
              <a:gd name="connsiteY2" fmla="*/ 0 h 7315200"/>
              <a:gd name="connsiteX3" fmla="*/ 9982200 w 9982200"/>
              <a:gd name="connsiteY3" fmla="*/ 1219224 h 7315200"/>
              <a:gd name="connsiteX4" fmla="*/ 9982200 w 9982200"/>
              <a:gd name="connsiteY4" fmla="*/ 6095976 h 7315200"/>
              <a:gd name="connsiteX5" fmla="*/ 8762976 w 9982200"/>
              <a:gd name="connsiteY5" fmla="*/ 7315200 h 7315200"/>
              <a:gd name="connsiteX6" fmla="*/ 1219224 w 9982200"/>
              <a:gd name="connsiteY6" fmla="*/ 7315200 h 7315200"/>
              <a:gd name="connsiteX7" fmla="*/ 0 w 9982200"/>
              <a:gd name="connsiteY7" fmla="*/ 6095976 h 7315200"/>
              <a:gd name="connsiteX8" fmla="*/ 0 w 9982200"/>
              <a:gd name="connsiteY8" fmla="*/ 1219224 h 7315200"/>
              <a:gd name="connsiteX0" fmla="*/ 0 w 9982200"/>
              <a:gd name="connsiteY0" fmla="*/ 1219224 h 7315200"/>
              <a:gd name="connsiteX1" fmla="*/ 1219224 w 9982200"/>
              <a:gd name="connsiteY1" fmla="*/ 0 h 7315200"/>
              <a:gd name="connsiteX2" fmla="*/ 8762976 w 9982200"/>
              <a:gd name="connsiteY2" fmla="*/ 0 h 7315200"/>
              <a:gd name="connsiteX3" fmla="*/ 9982200 w 9982200"/>
              <a:gd name="connsiteY3" fmla="*/ 1219224 h 7315200"/>
              <a:gd name="connsiteX4" fmla="*/ 9982200 w 9982200"/>
              <a:gd name="connsiteY4" fmla="*/ 6095976 h 7315200"/>
              <a:gd name="connsiteX5" fmla="*/ 8913897 w 9982200"/>
              <a:gd name="connsiteY5" fmla="*/ 7315200 h 7315200"/>
              <a:gd name="connsiteX6" fmla="*/ 1219224 w 9982200"/>
              <a:gd name="connsiteY6" fmla="*/ 7315200 h 7315200"/>
              <a:gd name="connsiteX7" fmla="*/ 0 w 9982200"/>
              <a:gd name="connsiteY7" fmla="*/ 6095976 h 7315200"/>
              <a:gd name="connsiteX8" fmla="*/ 0 w 9982200"/>
              <a:gd name="connsiteY8" fmla="*/ 1219224 h 7315200"/>
              <a:gd name="connsiteX0" fmla="*/ 0 w 9982200"/>
              <a:gd name="connsiteY0" fmla="*/ 1059426 h 7315200"/>
              <a:gd name="connsiteX1" fmla="*/ 1219224 w 9982200"/>
              <a:gd name="connsiteY1" fmla="*/ 0 h 7315200"/>
              <a:gd name="connsiteX2" fmla="*/ 8762976 w 9982200"/>
              <a:gd name="connsiteY2" fmla="*/ 0 h 7315200"/>
              <a:gd name="connsiteX3" fmla="*/ 9982200 w 9982200"/>
              <a:gd name="connsiteY3" fmla="*/ 1219224 h 7315200"/>
              <a:gd name="connsiteX4" fmla="*/ 9982200 w 9982200"/>
              <a:gd name="connsiteY4" fmla="*/ 6095976 h 7315200"/>
              <a:gd name="connsiteX5" fmla="*/ 8913897 w 9982200"/>
              <a:gd name="connsiteY5" fmla="*/ 7315200 h 7315200"/>
              <a:gd name="connsiteX6" fmla="*/ 1219224 w 9982200"/>
              <a:gd name="connsiteY6" fmla="*/ 7315200 h 7315200"/>
              <a:gd name="connsiteX7" fmla="*/ 0 w 9982200"/>
              <a:gd name="connsiteY7" fmla="*/ 6095976 h 7315200"/>
              <a:gd name="connsiteX8" fmla="*/ 0 w 9982200"/>
              <a:gd name="connsiteY8" fmla="*/ 1059426 h 7315200"/>
              <a:gd name="connsiteX0" fmla="*/ 0 w 9982200"/>
              <a:gd name="connsiteY0" fmla="*/ 1063671 h 7319445"/>
              <a:gd name="connsiteX1" fmla="*/ 8762976 w 9982200"/>
              <a:gd name="connsiteY1" fmla="*/ 4245 h 7319445"/>
              <a:gd name="connsiteX2" fmla="*/ 9982200 w 9982200"/>
              <a:gd name="connsiteY2" fmla="*/ 1223469 h 7319445"/>
              <a:gd name="connsiteX3" fmla="*/ 9982200 w 9982200"/>
              <a:gd name="connsiteY3" fmla="*/ 6100221 h 7319445"/>
              <a:gd name="connsiteX4" fmla="*/ 8913897 w 9982200"/>
              <a:gd name="connsiteY4" fmla="*/ 7319445 h 7319445"/>
              <a:gd name="connsiteX5" fmla="*/ 1219224 w 9982200"/>
              <a:gd name="connsiteY5" fmla="*/ 7319445 h 7319445"/>
              <a:gd name="connsiteX6" fmla="*/ 0 w 9982200"/>
              <a:gd name="connsiteY6" fmla="*/ 6100221 h 7319445"/>
              <a:gd name="connsiteX7" fmla="*/ 0 w 9982200"/>
              <a:gd name="connsiteY7" fmla="*/ 1063671 h 7319445"/>
              <a:gd name="connsiteX0" fmla="*/ 0 w 10024942"/>
              <a:gd name="connsiteY0" fmla="*/ 1063671 h 7319445"/>
              <a:gd name="connsiteX1" fmla="*/ 8762976 w 10024942"/>
              <a:gd name="connsiteY1" fmla="*/ 4245 h 7319445"/>
              <a:gd name="connsiteX2" fmla="*/ 9982200 w 10024942"/>
              <a:gd name="connsiteY2" fmla="*/ 6100221 h 7319445"/>
              <a:gd name="connsiteX3" fmla="*/ 8913897 w 10024942"/>
              <a:gd name="connsiteY3" fmla="*/ 7319445 h 7319445"/>
              <a:gd name="connsiteX4" fmla="*/ 1219224 w 10024942"/>
              <a:gd name="connsiteY4" fmla="*/ 7319445 h 7319445"/>
              <a:gd name="connsiteX5" fmla="*/ 0 w 10024942"/>
              <a:gd name="connsiteY5" fmla="*/ 6100221 h 7319445"/>
              <a:gd name="connsiteX6" fmla="*/ 0 w 10024942"/>
              <a:gd name="connsiteY6" fmla="*/ 1063671 h 7319445"/>
              <a:gd name="connsiteX0" fmla="*/ 0 w 9867224"/>
              <a:gd name="connsiteY0" fmla="*/ 1063671 h 7319445"/>
              <a:gd name="connsiteX1" fmla="*/ 8762976 w 9867224"/>
              <a:gd name="connsiteY1" fmla="*/ 4245 h 7319445"/>
              <a:gd name="connsiteX2" fmla="*/ 8913897 w 9867224"/>
              <a:gd name="connsiteY2" fmla="*/ 7319445 h 7319445"/>
              <a:gd name="connsiteX3" fmla="*/ 1219224 w 9867224"/>
              <a:gd name="connsiteY3" fmla="*/ 7319445 h 7319445"/>
              <a:gd name="connsiteX4" fmla="*/ 0 w 9867224"/>
              <a:gd name="connsiteY4" fmla="*/ 6100221 h 7319445"/>
              <a:gd name="connsiteX5" fmla="*/ 0 w 9867224"/>
              <a:gd name="connsiteY5" fmla="*/ 1063671 h 7319445"/>
              <a:gd name="connsiteX0" fmla="*/ 0 w 9925588"/>
              <a:gd name="connsiteY0" fmla="*/ 499399 h 6755173"/>
              <a:gd name="connsiteX1" fmla="*/ 8878385 w 9925588"/>
              <a:gd name="connsiteY1" fmla="*/ 354373 h 6755173"/>
              <a:gd name="connsiteX2" fmla="*/ 8913897 w 9925588"/>
              <a:gd name="connsiteY2" fmla="*/ 6755173 h 6755173"/>
              <a:gd name="connsiteX3" fmla="*/ 1219224 w 9925588"/>
              <a:gd name="connsiteY3" fmla="*/ 6755173 h 6755173"/>
              <a:gd name="connsiteX4" fmla="*/ 0 w 9925588"/>
              <a:gd name="connsiteY4" fmla="*/ 5535949 h 6755173"/>
              <a:gd name="connsiteX5" fmla="*/ 0 w 9925588"/>
              <a:gd name="connsiteY5" fmla="*/ 499399 h 6755173"/>
              <a:gd name="connsiteX0" fmla="*/ 0 w 9474034"/>
              <a:gd name="connsiteY0" fmla="*/ 499399 h 6755173"/>
              <a:gd name="connsiteX1" fmla="*/ 8878385 w 9474034"/>
              <a:gd name="connsiteY1" fmla="*/ 354373 h 6755173"/>
              <a:gd name="connsiteX2" fmla="*/ 8913897 w 9474034"/>
              <a:gd name="connsiteY2" fmla="*/ 6755173 h 6755173"/>
              <a:gd name="connsiteX3" fmla="*/ 1219224 w 9474034"/>
              <a:gd name="connsiteY3" fmla="*/ 6755173 h 6755173"/>
              <a:gd name="connsiteX4" fmla="*/ 0 w 9474034"/>
              <a:gd name="connsiteY4" fmla="*/ 5535949 h 6755173"/>
              <a:gd name="connsiteX5" fmla="*/ 0 w 9474034"/>
              <a:gd name="connsiteY5" fmla="*/ 499399 h 6755173"/>
              <a:gd name="connsiteX0" fmla="*/ 0 w 8913897"/>
              <a:gd name="connsiteY0" fmla="*/ 499399 h 6755173"/>
              <a:gd name="connsiteX1" fmla="*/ 8878385 w 8913897"/>
              <a:gd name="connsiteY1" fmla="*/ 354373 h 6755173"/>
              <a:gd name="connsiteX2" fmla="*/ 8913897 w 8913897"/>
              <a:gd name="connsiteY2" fmla="*/ 6755173 h 6755173"/>
              <a:gd name="connsiteX3" fmla="*/ 1219224 w 8913897"/>
              <a:gd name="connsiteY3" fmla="*/ 6755173 h 6755173"/>
              <a:gd name="connsiteX4" fmla="*/ 0 w 8913897"/>
              <a:gd name="connsiteY4" fmla="*/ 5535949 h 6755173"/>
              <a:gd name="connsiteX5" fmla="*/ 0 w 8913897"/>
              <a:gd name="connsiteY5" fmla="*/ 499399 h 6755173"/>
              <a:gd name="connsiteX0" fmla="*/ 0 w 8948448"/>
              <a:gd name="connsiteY0" fmla="*/ 446804 h 6702578"/>
              <a:gd name="connsiteX1" fmla="*/ 8931651 w 8948448"/>
              <a:gd name="connsiteY1" fmla="*/ 488209 h 6702578"/>
              <a:gd name="connsiteX2" fmla="*/ 8913897 w 8948448"/>
              <a:gd name="connsiteY2" fmla="*/ 6702578 h 6702578"/>
              <a:gd name="connsiteX3" fmla="*/ 1219224 w 8948448"/>
              <a:gd name="connsiteY3" fmla="*/ 6702578 h 6702578"/>
              <a:gd name="connsiteX4" fmla="*/ 0 w 8948448"/>
              <a:gd name="connsiteY4" fmla="*/ 5483354 h 6702578"/>
              <a:gd name="connsiteX5" fmla="*/ 0 w 8948448"/>
              <a:gd name="connsiteY5" fmla="*/ 446804 h 6702578"/>
              <a:gd name="connsiteX0" fmla="*/ 0 w 8931922"/>
              <a:gd name="connsiteY0" fmla="*/ 446804 h 6702578"/>
              <a:gd name="connsiteX1" fmla="*/ 8931651 w 8931922"/>
              <a:gd name="connsiteY1" fmla="*/ 488209 h 6702578"/>
              <a:gd name="connsiteX2" fmla="*/ 8913897 w 8931922"/>
              <a:gd name="connsiteY2" fmla="*/ 6702578 h 6702578"/>
              <a:gd name="connsiteX3" fmla="*/ 1219224 w 8931922"/>
              <a:gd name="connsiteY3" fmla="*/ 6702578 h 6702578"/>
              <a:gd name="connsiteX4" fmla="*/ 0 w 8931922"/>
              <a:gd name="connsiteY4" fmla="*/ 5483354 h 6702578"/>
              <a:gd name="connsiteX5" fmla="*/ 0 w 8931922"/>
              <a:gd name="connsiteY5" fmla="*/ 446804 h 6702578"/>
              <a:gd name="connsiteX0" fmla="*/ 0 w 8931651"/>
              <a:gd name="connsiteY0" fmla="*/ 446804 h 6702578"/>
              <a:gd name="connsiteX1" fmla="*/ 8931651 w 8931651"/>
              <a:gd name="connsiteY1" fmla="*/ 488209 h 6702578"/>
              <a:gd name="connsiteX2" fmla="*/ 8913897 w 8931651"/>
              <a:gd name="connsiteY2" fmla="*/ 6702578 h 6702578"/>
              <a:gd name="connsiteX3" fmla="*/ 1219224 w 8931651"/>
              <a:gd name="connsiteY3" fmla="*/ 6702578 h 6702578"/>
              <a:gd name="connsiteX4" fmla="*/ 0 w 8931651"/>
              <a:gd name="connsiteY4" fmla="*/ 5483354 h 6702578"/>
              <a:gd name="connsiteX5" fmla="*/ 0 w 8931651"/>
              <a:gd name="connsiteY5" fmla="*/ 446804 h 6702578"/>
              <a:gd name="connsiteX0" fmla="*/ 0 w 8931651"/>
              <a:gd name="connsiteY0" fmla="*/ 0 h 6255774"/>
              <a:gd name="connsiteX1" fmla="*/ 8931651 w 8931651"/>
              <a:gd name="connsiteY1" fmla="*/ 41405 h 6255774"/>
              <a:gd name="connsiteX2" fmla="*/ 8913897 w 8931651"/>
              <a:gd name="connsiteY2" fmla="*/ 6255774 h 6255774"/>
              <a:gd name="connsiteX3" fmla="*/ 1219224 w 8931651"/>
              <a:gd name="connsiteY3" fmla="*/ 6255774 h 6255774"/>
              <a:gd name="connsiteX4" fmla="*/ 0 w 8931651"/>
              <a:gd name="connsiteY4" fmla="*/ 5036550 h 6255774"/>
              <a:gd name="connsiteX5" fmla="*/ 0 w 8931651"/>
              <a:gd name="connsiteY5" fmla="*/ 0 h 6255774"/>
              <a:gd name="connsiteX0" fmla="*/ 0 w 8931651"/>
              <a:gd name="connsiteY0" fmla="*/ 0 h 6255774"/>
              <a:gd name="connsiteX1" fmla="*/ 8931651 w 8931651"/>
              <a:gd name="connsiteY1" fmla="*/ 5895 h 6255774"/>
              <a:gd name="connsiteX2" fmla="*/ 8913897 w 8931651"/>
              <a:gd name="connsiteY2" fmla="*/ 6255774 h 6255774"/>
              <a:gd name="connsiteX3" fmla="*/ 1219224 w 8931651"/>
              <a:gd name="connsiteY3" fmla="*/ 6255774 h 6255774"/>
              <a:gd name="connsiteX4" fmla="*/ 0 w 8931651"/>
              <a:gd name="connsiteY4" fmla="*/ 5036550 h 6255774"/>
              <a:gd name="connsiteX5" fmla="*/ 0 w 8931651"/>
              <a:gd name="connsiteY5" fmla="*/ 0 h 625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1651" h="6255774">
                <a:moveTo>
                  <a:pt x="0" y="0"/>
                </a:moveTo>
                <a:lnTo>
                  <a:pt x="8931651" y="5895"/>
                </a:lnTo>
                <a:cubicBezTo>
                  <a:pt x="8916974" y="1572307"/>
                  <a:pt x="8910560" y="4743610"/>
                  <a:pt x="8913897" y="6255774"/>
                </a:cubicBezTo>
                <a:lnTo>
                  <a:pt x="1219224" y="6255774"/>
                </a:lnTo>
                <a:cubicBezTo>
                  <a:pt x="545865" y="6255774"/>
                  <a:pt x="0" y="5709909"/>
                  <a:pt x="0" y="50365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250221" y="6139817"/>
            <a:ext cx="909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6ACE29F-950E-464B-8320-BAA5A990E4AE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204BF8D-E306-4C94-8045-1E1A684F4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3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5600" kern="1200">
          <a:solidFill>
            <a:srgbClr val="496D3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FA489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76800"/>
            <a:ext cx="9144000" cy="1981200"/>
          </a:xfrm>
          <a:prstGeom prst="rect">
            <a:avLst/>
          </a:prstGeom>
          <a:solidFill>
            <a:srgbClr val="716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228600" y="228600"/>
            <a:ext cx="8915400" cy="5816680"/>
          </a:xfrm>
          <a:custGeom>
            <a:avLst/>
            <a:gdLst>
              <a:gd name="connsiteX0" fmla="*/ 0 w 9982200"/>
              <a:gd name="connsiteY0" fmla="*/ 1219224 h 7315200"/>
              <a:gd name="connsiteX1" fmla="*/ 1219224 w 9982200"/>
              <a:gd name="connsiteY1" fmla="*/ 0 h 7315200"/>
              <a:gd name="connsiteX2" fmla="*/ 8762976 w 9982200"/>
              <a:gd name="connsiteY2" fmla="*/ 0 h 7315200"/>
              <a:gd name="connsiteX3" fmla="*/ 9982200 w 9982200"/>
              <a:gd name="connsiteY3" fmla="*/ 1219224 h 7315200"/>
              <a:gd name="connsiteX4" fmla="*/ 9982200 w 9982200"/>
              <a:gd name="connsiteY4" fmla="*/ 6095976 h 7315200"/>
              <a:gd name="connsiteX5" fmla="*/ 8762976 w 9982200"/>
              <a:gd name="connsiteY5" fmla="*/ 7315200 h 7315200"/>
              <a:gd name="connsiteX6" fmla="*/ 1219224 w 9982200"/>
              <a:gd name="connsiteY6" fmla="*/ 7315200 h 7315200"/>
              <a:gd name="connsiteX7" fmla="*/ 0 w 9982200"/>
              <a:gd name="connsiteY7" fmla="*/ 6095976 h 7315200"/>
              <a:gd name="connsiteX8" fmla="*/ 0 w 9982200"/>
              <a:gd name="connsiteY8" fmla="*/ 1219224 h 7315200"/>
              <a:gd name="connsiteX0" fmla="*/ 0 w 9982200"/>
              <a:gd name="connsiteY0" fmla="*/ 1219224 h 7315200"/>
              <a:gd name="connsiteX1" fmla="*/ 1219224 w 9982200"/>
              <a:gd name="connsiteY1" fmla="*/ 0 h 7315200"/>
              <a:gd name="connsiteX2" fmla="*/ 8762976 w 9982200"/>
              <a:gd name="connsiteY2" fmla="*/ 0 h 7315200"/>
              <a:gd name="connsiteX3" fmla="*/ 9982200 w 9982200"/>
              <a:gd name="connsiteY3" fmla="*/ 1219224 h 7315200"/>
              <a:gd name="connsiteX4" fmla="*/ 9982200 w 9982200"/>
              <a:gd name="connsiteY4" fmla="*/ 6095976 h 7315200"/>
              <a:gd name="connsiteX5" fmla="*/ 8913897 w 9982200"/>
              <a:gd name="connsiteY5" fmla="*/ 7315200 h 7315200"/>
              <a:gd name="connsiteX6" fmla="*/ 1219224 w 9982200"/>
              <a:gd name="connsiteY6" fmla="*/ 7315200 h 7315200"/>
              <a:gd name="connsiteX7" fmla="*/ 0 w 9982200"/>
              <a:gd name="connsiteY7" fmla="*/ 6095976 h 7315200"/>
              <a:gd name="connsiteX8" fmla="*/ 0 w 9982200"/>
              <a:gd name="connsiteY8" fmla="*/ 1219224 h 7315200"/>
              <a:gd name="connsiteX0" fmla="*/ 0 w 9982200"/>
              <a:gd name="connsiteY0" fmla="*/ 1059426 h 7315200"/>
              <a:gd name="connsiteX1" fmla="*/ 1219224 w 9982200"/>
              <a:gd name="connsiteY1" fmla="*/ 0 h 7315200"/>
              <a:gd name="connsiteX2" fmla="*/ 8762976 w 9982200"/>
              <a:gd name="connsiteY2" fmla="*/ 0 h 7315200"/>
              <a:gd name="connsiteX3" fmla="*/ 9982200 w 9982200"/>
              <a:gd name="connsiteY3" fmla="*/ 1219224 h 7315200"/>
              <a:gd name="connsiteX4" fmla="*/ 9982200 w 9982200"/>
              <a:gd name="connsiteY4" fmla="*/ 6095976 h 7315200"/>
              <a:gd name="connsiteX5" fmla="*/ 8913897 w 9982200"/>
              <a:gd name="connsiteY5" fmla="*/ 7315200 h 7315200"/>
              <a:gd name="connsiteX6" fmla="*/ 1219224 w 9982200"/>
              <a:gd name="connsiteY6" fmla="*/ 7315200 h 7315200"/>
              <a:gd name="connsiteX7" fmla="*/ 0 w 9982200"/>
              <a:gd name="connsiteY7" fmla="*/ 6095976 h 7315200"/>
              <a:gd name="connsiteX8" fmla="*/ 0 w 9982200"/>
              <a:gd name="connsiteY8" fmla="*/ 1059426 h 7315200"/>
              <a:gd name="connsiteX0" fmla="*/ 0 w 9982200"/>
              <a:gd name="connsiteY0" fmla="*/ 1063671 h 7319445"/>
              <a:gd name="connsiteX1" fmla="*/ 8762976 w 9982200"/>
              <a:gd name="connsiteY1" fmla="*/ 4245 h 7319445"/>
              <a:gd name="connsiteX2" fmla="*/ 9982200 w 9982200"/>
              <a:gd name="connsiteY2" fmla="*/ 1223469 h 7319445"/>
              <a:gd name="connsiteX3" fmla="*/ 9982200 w 9982200"/>
              <a:gd name="connsiteY3" fmla="*/ 6100221 h 7319445"/>
              <a:gd name="connsiteX4" fmla="*/ 8913897 w 9982200"/>
              <a:gd name="connsiteY4" fmla="*/ 7319445 h 7319445"/>
              <a:gd name="connsiteX5" fmla="*/ 1219224 w 9982200"/>
              <a:gd name="connsiteY5" fmla="*/ 7319445 h 7319445"/>
              <a:gd name="connsiteX6" fmla="*/ 0 w 9982200"/>
              <a:gd name="connsiteY6" fmla="*/ 6100221 h 7319445"/>
              <a:gd name="connsiteX7" fmla="*/ 0 w 9982200"/>
              <a:gd name="connsiteY7" fmla="*/ 1063671 h 7319445"/>
              <a:gd name="connsiteX0" fmla="*/ 0 w 10024942"/>
              <a:gd name="connsiteY0" fmla="*/ 1063671 h 7319445"/>
              <a:gd name="connsiteX1" fmla="*/ 8762976 w 10024942"/>
              <a:gd name="connsiteY1" fmla="*/ 4245 h 7319445"/>
              <a:gd name="connsiteX2" fmla="*/ 9982200 w 10024942"/>
              <a:gd name="connsiteY2" fmla="*/ 6100221 h 7319445"/>
              <a:gd name="connsiteX3" fmla="*/ 8913897 w 10024942"/>
              <a:gd name="connsiteY3" fmla="*/ 7319445 h 7319445"/>
              <a:gd name="connsiteX4" fmla="*/ 1219224 w 10024942"/>
              <a:gd name="connsiteY4" fmla="*/ 7319445 h 7319445"/>
              <a:gd name="connsiteX5" fmla="*/ 0 w 10024942"/>
              <a:gd name="connsiteY5" fmla="*/ 6100221 h 7319445"/>
              <a:gd name="connsiteX6" fmla="*/ 0 w 10024942"/>
              <a:gd name="connsiteY6" fmla="*/ 1063671 h 7319445"/>
              <a:gd name="connsiteX0" fmla="*/ 0 w 9867224"/>
              <a:gd name="connsiteY0" fmla="*/ 1063671 h 7319445"/>
              <a:gd name="connsiteX1" fmla="*/ 8762976 w 9867224"/>
              <a:gd name="connsiteY1" fmla="*/ 4245 h 7319445"/>
              <a:gd name="connsiteX2" fmla="*/ 8913897 w 9867224"/>
              <a:gd name="connsiteY2" fmla="*/ 7319445 h 7319445"/>
              <a:gd name="connsiteX3" fmla="*/ 1219224 w 9867224"/>
              <a:gd name="connsiteY3" fmla="*/ 7319445 h 7319445"/>
              <a:gd name="connsiteX4" fmla="*/ 0 w 9867224"/>
              <a:gd name="connsiteY4" fmla="*/ 6100221 h 7319445"/>
              <a:gd name="connsiteX5" fmla="*/ 0 w 9867224"/>
              <a:gd name="connsiteY5" fmla="*/ 1063671 h 7319445"/>
              <a:gd name="connsiteX0" fmla="*/ 0 w 9925588"/>
              <a:gd name="connsiteY0" fmla="*/ 499399 h 6755173"/>
              <a:gd name="connsiteX1" fmla="*/ 8878385 w 9925588"/>
              <a:gd name="connsiteY1" fmla="*/ 354373 h 6755173"/>
              <a:gd name="connsiteX2" fmla="*/ 8913897 w 9925588"/>
              <a:gd name="connsiteY2" fmla="*/ 6755173 h 6755173"/>
              <a:gd name="connsiteX3" fmla="*/ 1219224 w 9925588"/>
              <a:gd name="connsiteY3" fmla="*/ 6755173 h 6755173"/>
              <a:gd name="connsiteX4" fmla="*/ 0 w 9925588"/>
              <a:gd name="connsiteY4" fmla="*/ 5535949 h 6755173"/>
              <a:gd name="connsiteX5" fmla="*/ 0 w 9925588"/>
              <a:gd name="connsiteY5" fmla="*/ 499399 h 6755173"/>
              <a:gd name="connsiteX0" fmla="*/ 0 w 9474034"/>
              <a:gd name="connsiteY0" fmla="*/ 499399 h 6755173"/>
              <a:gd name="connsiteX1" fmla="*/ 8878385 w 9474034"/>
              <a:gd name="connsiteY1" fmla="*/ 354373 h 6755173"/>
              <a:gd name="connsiteX2" fmla="*/ 8913897 w 9474034"/>
              <a:gd name="connsiteY2" fmla="*/ 6755173 h 6755173"/>
              <a:gd name="connsiteX3" fmla="*/ 1219224 w 9474034"/>
              <a:gd name="connsiteY3" fmla="*/ 6755173 h 6755173"/>
              <a:gd name="connsiteX4" fmla="*/ 0 w 9474034"/>
              <a:gd name="connsiteY4" fmla="*/ 5535949 h 6755173"/>
              <a:gd name="connsiteX5" fmla="*/ 0 w 9474034"/>
              <a:gd name="connsiteY5" fmla="*/ 499399 h 6755173"/>
              <a:gd name="connsiteX0" fmla="*/ 0 w 8913897"/>
              <a:gd name="connsiteY0" fmla="*/ 499399 h 6755173"/>
              <a:gd name="connsiteX1" fmla="*/ 8878385 w 8913897"/>
              <a:gd name="connsiteY1" fmla="*/ 354373 h 6755173"/>
              <a:gd name="connsiteX2" fmla="*/ 8913897 w 8913897"/>
              <a:gd name="connsiteY2" fmla="*/ 6755173 h 6755173"/>
              <a:gd name="connsiteX3" fmla="*/ 1219224 w 8913897"/>
              <a:gd name="connsiteY3" fmla="*/ 6755173 h 6755173"/>
              <a:gd name="connsiteX4" fmla="*/ 0 w 8913897"/>
              <a:gd name="connsiteY4" fmla="*/ 5535949 h 6755173"/>
              <a:gd name="connsiteX5" fmla="*/ 0 w 8913897"/>
              <a:gd name="connsiteY5" fmla="*/ 499399 h 6755173"/>
              <a:gd name="connsiteX0" fmla="*/ 0 w 8948448"/>
              <a:gd name="connsiteY0" fmla="*/ 446804 h 6702578"/>
              <a:gd name="connsiteX1" fmla="*/ 8931651 w 8948448"/>
              <a:gd name="connsiteY1" fmla="*/ 488209 h 6702578"/>
              <a:gd name="connsiteX2" fmla="*/ 8913897 w 8948448"/>
              <a:gd name="connsiteY2" fmla="*/ 6702578 h 6702578"/>
              <a:gd name="connsiteX3" fmla="*/ 1219224 w 8948448"/>
              <a:gd name="connsiteY3" fmla="*/ 6702578 h 6702578"/>
              <a:gd name="connsiteX4" fmla="*/ 0 w 8948448"/>
              <a:gd name="connsiteY4" fmla="*/ 5483354 h 6702578"/>
              <a:gd name="connsiteX5" fmla="*/ 0 w 8948448"/>
              <a:gd name="connsiteY5" fmla="*/ 446804 h 6702578"/>
              <a:gd name="connsiteX0" fmla="*/ 0 w 8931922"/>
              <a:gd name="connsiteY0" fmla="*/ 446804 h 6702578"/>
              <a:gd name="connsiteX1" fmla="*/ 8931651 w 8931922"/>
              <a:gd name="connsiteY1" fmla="*/ 488209 h 6702578"/>
              <a:gd name="connsiteX2" fmla="*/ 8913897 w 8931922"/>
              <a:gd name="connsiteY2" fmla="*/ 6702578 h 6702578"/>
              <a:gd name="connsiteX3" fmla="*/ 1219224 w 8931922"/>
              <a:gd name="connsiteY3" fmla="*/ 6702578 h 6702578"/>
              <a:gd name="connsiteX4" fmla="*/ 0 w 8931922"/>
              <a:gd name="connsiteY4" fmla="*/ 5483354 h 6702578"/>
              <a:gd name="connsiteX5" fmla="*/ 0 w 8931922"/>
              <a:gd name="connsiteY5" fmla="*/ 446804 h 6702578"/>
              <a:gd name="connsiteX0" fmla="*/ 0 w 8931651"/>
              <a:gd name="connsiteY0" fmla="*/ 446804 h 6702578"/>
              <a:gd name="connsiteX1" fmla="*/ 8931651 w 8931651"/>
              <a:gd name="connsiteY1" fmla="*/ 488209 h 6702578"/>
              <a:gd name="connsiteX2" fmla="*/ 8913897 w 8931651"/>
              <a:gd name="connsiteY2" fmla="*/ 6702578 h 6702578"/>
              <a:gd name="connsiteX3" fmla="*/ 1219224 w 8931651"/>
              <a:gd name="connsiteY3" fmla="*/ 6702578 h 6702578"/>
              <a:gd name="connsiteX4" fmla="*/ 0 w 8931651"/>
              <a:gd name="connsiteY4" fmla="*/ 5483354 h 6702578"/>
              <a:gd name="connsiteX5" fmla="*/ 0 w 8931651"/>
              <a:gd name="connsiteY5" fmla="*/ 446804 h 6702578"/>
              <a:gd name="connsiteX0" fmla="*/ 0 w 8931651"/>
              <a:gd name="connsiteY0" fmla="*/ 0 h 6255774"/>
              <a:gd name="connsiteX1" fmla="*/ 8931651 w 8931651"/>
              <a:gd name="connsiteY1" fmla="*/ 41405 h 6255774"/>
              <a:gd name="connsiteX2" fmla="*/ 8913897 w 8931651"/>
              <a:gd name="connsiteY2" fmla="*/ 6255774 h 6255774"/>
              <a:gd name="connsiteX3" fmla="*/ 1219224 w 8931651"/>
              <a:gd name="connsiteY3" fmla="*/ 6255774 h 6255774"/>
              <a:gd name="connsiteX4" fmla="*/ 0 w 8931651"/>
              <a:gd name="connsiteY4" fmla="*/ 5036550 h 6255774"/>
              <a:gd name="connsiteX5" fmla="*/ 0 w 8931651"/>
              <a:gd name="connsiteY5" fmla="*/ 0 h 6255774"/>
              <a:gd name="connsiteX0" fmla="*/ 0 w 8931651"/>
              <a:gd name="connsiteY0" fmla="*/ 0 h 6255774"/>
              <a:gd name="connsiteX1" fmla="*/ 8931651 w 8931651"/>
              <a:gd name="connsiteY1" fmla="*/ 5895 h 6255774"/>
              <a:gd name="connsiteX2" fmla="*/ 8913897 w 8931651"/>
              <a:gd name="connsiteY2" fmla="*/ 6255774 h 6255774"/>
              <a:gd name="connsiteX3" fmla="*/ 1219224 w 8931651"/>
              <a:gd name="connsiteY3" fmla="*/ 6255774 h 6255774"/>
              <a:gd name="connsiteX4" fmla="*/ 0 w 8931651"/>
              <a:gd name="connsiteY4" fmla="*/ 5036550 h 6255774"/>
              <a:gd name="connsiteX5" fmla="*/ 0 w 8931651"/>
              <a:gd name="connsiteY5" fmla="*/ 0 h 625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1651" h="6255774">
                <a:moveTo>
                  <a:pt x="0" y="0"/>
                </a:moveTo>
                <a:lnTo>
                  <a:pt x="8931651" y="5895"/>
                </a:lnTo>
                <a:cubicBezTo>
                  <a:pt x="8916974" y="1572307"/>
                  <a:pt x="8910560" y="4743610"/>
                  <a:pt x="8913897" y="6255774"/>
                </a:cubicBezTo>
                <a:lnTo>
                  <a:pt x="1219224" y="6255774"/>
                </a:lnTo>
                <a:cubicBezTo>
                  <a:pt x="545865" y="6255774"/>
                  <a:pt x="0" y="5709909"/>
                  <a:pt x="0" y="50365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05400"/>
            <a:ext cx="1676400" cy="16764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204BF8D-E306-4C94-8045-1E1A684F4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0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5600" kern="1200">
          <a:solidFill>
            <a:srgbClr val="496D3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2c.edgefactor.com/wlregister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apprenticareers.org/" TargetMode="External"/><Relationship Id="rId3" Type="http://schemas.openxmlformats.org/officeDocument/2006/relationships/hyperlink" Target="http://www.seattle.gov/Documents/Departments/FAS/PurchasingAndContracting/Labor/ApprenticeshipGuidebook.pdf" TargetMode="External"/><Relationship Id="rId7" Type="http://schemas.openxmlformats.org/officeDocument/2006/relationships/hyperlink" Target="http://www.ajactraining.org/" TargetMode="External"/><Relationship Id="rId2" Type="http://schemas.openxmlformats.org/officeDocument/2006/relationships/hyperlink" Target="http://wacareerpaths.com/apprenticeship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ksourcewa.com/microsite/Content.aspx?appid=MGSWAAPPREN&amp;pageType=simple&amp;seo=landingpage" TargetMode="External"/><Relationship Id="rId11" Type="http://schemas.openxmlformats.org/officeDocument/2006/relationships/hyperlink" Target="http://womeninapprenticeship.org/" TargetMode="External"/><Relationship Id="rId5" Type="http://schemas.openxmlformats.org/officeDocument/2006/relationships/hyperlink" Target="https://www.constructioncenterofexcellence.com/construction-data-dashboards" TargetMode="External"/><Relationship Id="rId10" Type="http://schemas.openxmlformats.org/officeDocument/2006/relationships/hyperlink" Target="https://www.vets.gov/gi-bill-comparison-tool/" TargetMode="External"/><Relationship Id="rId4" Type="http://schemas.openxmlformats.org/officeDocument/2006/relationships/hyperlink" Target="http://www.lni.wa.gov/TradesLicensing/Apprenticeship/" TargetMode="External"/><Relationship Id="rId9" Type="http://schemas.openxmlformats.org/officeDocument/2006/relationships/hyperlink" Target="http://www.wsac.wa.gov/veteran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hyperlink" Target="http://www.google.com/url?sa=i&amp;rct=j&amp;q=&amp;esrc=s&amp;source=images&amp;cd=&amp;cad=rja&amp;uact=8&amp;ved=0ahUKEwjKjrf5vLDPAhVB1GMKHU_cCNAQjRwIBw&amp;url=http://www.gaf.com/&amp;psig=AFQjCNGoufhOqmyZDADrelK9JQd-5gfwmw&amp;ust=1475097582522656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ac1or.org/training-education-safety/apprenticeship-vs-colleg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c1or.org/training-education-safety/apprenticeship-vs-colle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772400" cy="3581400"/>
          </a:xfrm>
        </p:spPr>
        <p:txBody>
          <a:bodyPr>
            <a:normAutofit/>
          </a:bodyPr>
          <a:lstStyle/>
          <a:p>
            <a:r>
              <a:rPr lang="en-US" sz="4800" dirty="0"/>
              <a:t>APPRENTICESHIPS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Rachel Roberts</a:t>
            </a:r>
            <a:endParaRPr lang="en-US" sz="1800" dirty="0"/>
          </a:p>
          <a:p>
            <a:r>
              <a:rPr lang="en-US" sz="1800" dirty="0"/>
              <a:t>APPRENTICESHIP TRACK COORDINATOR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Washington State Military Transition Council</a:t>
            </a:r>
          </a:p>
        </p:txBody>
      </p:sp>
    </p:spTree>
    <p:extLst>
      <p:ext uri="{BB962C8B-B14F-4D97-AF65-F5344CB8AC3E}">
        <p14:creationId xmlns:p14="http://schemas.microsoft.com/office/powerpoint/2010/main" val="28571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4422648" cy="442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Industry Driven </a:t>
            </a:r>
            <a:r>
              <a:rPr lang="en-US" sz="2400" b="1" dirty="0"/>
              <a:t>Training Model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Combination school, RSI, typically 144 hours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OJT learning, typically 3-5 years or 2000-5000 hours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C2C video -</a:t>
            </a:r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http://c2c.edgefactor.com/wlregister.aspx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>
                <a:solidFill>
                  <a:schemeClr val="accent1"/>
                </a:solidFill>
              </a:rPr>
              <a:t>Apprenticeship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5A6B0B40-CE21-40F0-BA3A-F3F9EC16A547}"/>
              </a:ext>
            </a:extLst>
          </p:cNvPr>
          <p:cNvSpPr txBox="1">
            <a:spLocks/>
          </p:cNvSpPr>
          <p:nvPr/>
        </p:nvSpPr>
        <p:spPr>
          <a:xfrm>
            <a:off x="4648200" y="1676400"/>
            <a:ext cx="4422648" cy="4422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400" dirty="0"/>
              <a:t>WA STATS</a:t>
            </a:r>
            <a:endParaRPr lang="en-US" sz="2400" b="1" dirty="0"/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12,736 active apprentices in over 600 occupations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Over 7,500 Employers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Veteran Apprentices 10%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Women Apprentices 9%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Average Age Apprentice: 28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748B4C7-2CF7-478E-B6E5-CB39E1D5F0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00600" y="1600200"/>
            <a:ext cx="4114800" cy="4572000"/>
          </a:xfrm>
        </p:spPr>
        <p:txBody>
          <a:bodyPr/>
          <a:lstStyle/>
          <a:p>
            <a:r>
              <a:rPr lang="en-US" sz="2400" dirty="0"/>
              <a:t>Upcoming Industries</a:t>
            </a:r>
          </a:p>
          <a:p>
            <a:pPr lvl="1"/>
            <a:r>
              <a:rPr lang="en-US" sz="1900" dirty="0"/>
              <a:t>Healthcare</a:t>
            </a:r>
          </a:p>
          <a:p>
            <a:pPr lvl="1"/>
            <a:r>
              <a:rPr lang="en-US" sz="1900" dirty="0"/>
              <a:t>Banking/Insurance</a:t>
            </a:r>
          </a:p>
          <a:p>
            <a:pPr lvl="1"/>
            <a:r>
              <a:rPr lang="en-US" sz="1900" dirty="0"/>
              <a:t>Safety</a:t>
            </a:r>
          </a:p>
          <a:p>
            <a:pPr lvl="1"/>
            <a:r>
              <a:rPr lang="en-US" sz="1900" dirty="0"/>
              <a:t>Nursing</a:t>
            </a:r>
          </a:p>
          <a:p>
            <a:pPr lvl="1"/>
            <a:r>
              <a:rPr lang="en-US" sz="1900" dirty="0"/>
              <a:t>HR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0EB709A-CAB6-437D-B2BB-7B4C47207EED}"/>
              </a:ext>
            </a:extLst>
          </p:cNvPr>
          <p:cNvSpPr txBox="1">
            <a:spLocks/>
          </p:cNvSpPr>
          <p:nvPr/>
        </p:nvSpPr>
        <p:spPr>
          <a:xfrm>
            <a:off x="152400" y="228600"/>
            <a:ext cx="88392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>
                <a:solidFill>
                  <a:schemeClr val="accent1"/>
                </a:solidFill>
              </a:rPr>
              <a:t>Apprenticeship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84138AF3-6F35-488E-A6B0-75E4DBF504D7}"/>
              </a:ext>
            </a:extLst>
          </p:cNvPr>
          <p:cNvSpPr txBox="1">
            <a:spLocks/>
          </p:cNvSpPr>
          <p:nvPr/>
        </p:nvSpPr>
        <p:spPr>
          <a:xfrm>
            <a:off x="454572" y="1600200"/>
            <a:ext cx="41148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Major Apprenticeship Industries</a:t>
            </a:r>
          </a:p>
          <a:p>
            <a:pPr lvl="1"/>
            <a:r>
              <a:rPr lang="en-US" sz="1900" dirty="0"/>
              <a:t>Construction</a:t>
            </a:r>
          </a:p>
          <a:p>
            <a:pPr lvl="1"/>
            <a:r>
              <a:rPr lang="en-US" sz="1900" dirty="0"/>
              <a:t>Aerospace </a:t>
            </a:r>
          </a:p>
          <a:p>
            <a:pPr lvl="1"/>
            <a:r>
              <a:rPr lang="en-US" sz="1900" dirty="0"/>
              <a:t>IT</a:t>
            </a:r>
          </a:p>
          <a:p>
            <a:pPr lvl="1"/>
            <a:r>
              <a:rPr lang="en-US" sz="1900" dirty="0"/>
              <a:t>Maritime</a:t>
            </a:r>
          </a:p>
          <a:p>
            <a:pPr lvl="1"/>
            <a:r>
              <a:rPr lang="en-US" sz="1900" dirty="0"/>
              <a:t>Railroads</a:t>
            </a:r>
          </a:p>
        </p:txBody>
      </p:sp>
    </p:spTree>
    <p:extLst>
      <p:ext uri="{BB962C8B-B14F-4D97-AF65-F5344CB8AC3E}">
        <p14:creationId xmlns:p14="http://schemas.microsoft.com/office/powerpoint/2010/main" val="9528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4AA3036-A2FC-4D9A-8F82-6F22E355325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Tactile Learning</a:t>
            </a:r>
          </a:p>
          <a:p>
            <a:r>
              <a:rPr lang="en-US" dirty="0"/>
              <a:t>Team Work</a:t>
            </a:r>
          </a:p>
          <a:p>
            <a:r>
              <a:rPr lang="en-US" dirty="0"/>
              <a:t>Formalized Structure</a:t>
            </a:r>
          </a:p>
          <a:p>
            <a:r>
              <a:rPr lang="en-US" dirty="0"/>
              <a:t>Ability to Take/Give Commands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Discipline</a:t>
            </a:r>
          </a:p>
          <a:p>
            <a:r>
              <a:rPr lang="en-US" dirty="0"/>
              <a:t>Trust</a:t>
            </a:r>
          </a:p>
          <a:p>
            <a:r>
              <a:rPr lang="en-US" dirty="0"/>
              <a:t>Purpose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D847A11B-1C1E-4A35-90CF-B6126C31F418}"/>
              </a:ext>
            </a:extLst>
          </p:cNvPr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>
                <a:solidFill>
                  <a:schemeClr val="accent1"/>
                </a:solidFill>
              </a:rPr>
              <a:t>Apprenticeship</a:t>
            </a:r>
          </a:p>
        </p:txBody>
      </p:sp>
    </p:spTree>
    <p:extLst>
      <p:ext uri="{BB962C8B-B14F-4D97-AF65-F5344CB8AC3E}">
        <p14:creationId xmlns:p14="http://schemas.microsoft.com/office/powerpoint/2010/main" val="830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503920" cy="4572000"/>
          </a:xfrm>
        </p:spPr>
        <p:txBody>
          <a:bodyPr/>
          <a:lstStyle/>
          <a:p>
            <a:r>
              <a:rPr lang="en-US" sz="2800" i="1" dirty="0"/>
              <a:t>Avenues of Approach</a:t>
            </a:r>
          </a:p>
          <a:p>
            <a:pPr lvl="1"/>
            <a:r>
              <a:rPr lang="en-US" dirty="0"/>
              <a:t>Pre-Apprenticeships</a:t>
            </a:r>
          </a:p>
          <a:p>
            <a:pPr lvl="2"/>
            <a:r>
              <a:rPr lang="en-US" dirty="0"/>
              <a:t>ANEW, PACE, PACT, Manufacturing Academy, CSP’s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Veteran Preference/Direct Entry</a:t>
            </a:r>
          </a:p>
          <a:p>
            <a:pPr lvl="2"/>
            <a:r>
              <a:rPr lang="en-US" dirty="0"/>
              <a:t>Labor Market Dependent, Apprenticeship Dependent</a:t>
            </a:r>
          </a:p>
          <a:p>
            <a:pPr lvl="2"/>
            <a:r>
              <a:rPr lang="en-US" dirty="0"/>
              <a:t>Helmets2Hardhats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College Certificates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Apply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8839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i="1" dirty="0">
                <a:solidFill>
                  <a:schemeClr val="accent1"/>
                </a:solidFill>
              </a:rPr>
              <a:t>Apprenticeship</a:t>
            </a:r>
          </a:p>
        </p:txBody>
      </p:sp>
    </p:spTree>
    <p:extLst>
      <p:ext uri="{BB962C8B-B14F-4D97-AF65-F5344CB8AC3E}">
        <p14:creationId xmlns:p14="http://schemas.microsoft.com/office/powerpoint/2010/main" val="3372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Prior Experience – USMAPS</a:t>
            </a:r>
          </a:p>
          <a:p>
            <a:pPr lvl="1"/>
            <a:r>
              <a:rPr lang="en-US" dirty="0"/>
              <a:t>Credentialing – COOL</a:t>
            </a:r>
          </a:p>
          <a:p>
            <a:pPr lvl="1"/>
            <a:r>
              <a:rPr lang="en-US" dirty="0"/>
              <a:t>College Credits – AA</a:t>
            </a:r>
          </a:p>
          <a:p>
            <a:pPr lvl="1"/>
            <a:r>
              <a:rPr lang="en-US" dirty="0"/>
              <a:t>Challenges – Can be seasonal and labor market dependent</a:t>
            </a:r>
          </a:p>
          <a:p>
            <a:pPr lvl="1"/>
            <a:r>
              <a:rPr lang="en-US" dirty="0"/>
              <a:t>Health Care Packages</a:t>
            </a:r>
          </a:p>
          <a:p>
            <a:pPr lvl="1"/>
            <a:r>
              <a:rPr lang="en-US" dirty="0"/>
              <a:t>Union vs. Non-Union pros/cons</a:t>
            </a:r>
          </a:p>
          <a:p>
            <a:pPr lvl="1"/>
            <a:r>
              <a:rPr lang="en-US" dirty="0"/>
              <a:t>Employer First Model </a:t>
            </a:r>
          </a:p>
          <a:p>
            <a:pPr lvl="1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8839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i="1" dirty="0">
                <a:solidFill>
                  <a:schemeClr val="accent1"/>
                </a:solidFill>
              </a:rPr>
              <a:t>Apprenticeship</a:t>
            </a:r>
          </a:p>
        </p:txBody>
      </p:sp>
    </p:spTree>
    <p:extLst>
      <p:ext uri="{BB962C8B-B14F-4D97-AF65-F5344CB8AC3E}">
        <p14:creationId xmlns:p14="http://schemas.microsoft.com/office/powerpoint/2010/main" val="28658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419600" cy="286763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State Approval Authority</a:t>
            </a:r>
          </a:p>
          <a:p>
            <a:pPr lvl="1"/>
            <a:r>
              <a:rPr lang="en-US" dirty="0" smtClean="0"/>
              <a:t>Washington </a:t>
            </a:r>
            <a:r>
              <a:rPr lang="en-US" dirty="0"/>
              <a:t>Student Achievement </a:t>
            </a:r>
            <a:r>
              <a:rPr lang="en-US" dirty="0" smtClean="0"/>
              <a:t>Council (WSAC)</a:t>
            </a:r>
            <a:endParaRPr lang="en-US" dirty="0"/>
          </a:p>
          <a:p>
            <a:r>
              <a:rPr lang="en-US" altLang="en-US" dirty="0" smtClean="0"/>
              <a:t>Apprentice wage</a:t>
            </a:r>
          </a:p>
          <a:p>
            <a:pPr lvl="1"/>
            <a:r>
              <a:rPr lang="en-US" altLang="en-US" dirty="0" smtClean="0"/>
              <a:t> 50% </a:t>
            </a:r>
            <a:r>
              <a:rPr lang="en-US" altLang="en-US" dirty="0"/>
              <a:t>to 70% </a:t>
            </a:r>
            <a:r>
              <a:rPr lang="en-US" altLang="en-US" dirty="0" smtClean="0"/>
              <a:t>journeypersons wage</a:t>
            </a:r>
          </a:p>
          <a:p>
            <a:pPr lvl="1"/>
            <a:r>
              <a:rPr lang="en-US" altLang="en-US" dirty="0"/>
              <a:t>W</a:t>
            </a:r>
            <a:r>
              <a:rPr lang="en-US" altLang="en-US" dirty="0" smtClean="0"/>
              <a:t>age </a:t>
            </a:r>
            <a:r>
              <a:rPr lang="en-US" altLang="en-US" dirty="0"/>
              <a:t>increases at regular intervals</a:t>
            </a:r>
          </a:p>
          <a:p>
            <a:r>
              <a:rPr lang="en-US" altLang="en-US" dirty="0" smtClean="0"/>
              <a:t>GI Bill benefits</a:t>
            </a:r>
          </a:p>
          <a:p>
            <a:pPr lvl="1"/>
            <a:r>
              <a:rPr lang="en-US" altLang="en-US" dirty="0" smtClean="0"/>
              <a:t>State 100% benefit, decreases 20</a:t>
            </a:r>
            <a:r>
              <a:rPr lang="en-US" altLang="en-US" dirty="0"/>
              <a:t>% </a:t>
            </a:r>
            <a:r>
              <a:rPr lang="en-US" altLang="en-US" dirty="0" smtClean="0"/>
              <a:t>every 1000 hours</a:t>
            </a:r>
            <a:endParaRPr lang="en-US" altLang="en-US" dirty="0"/>
          </a:p>
          <a:p>
            <a:pPr lvl="1"/>
            <a:r>
              <a:rPr lang="en-US" altLang="en-US" dirty="0"/>
              <a:t>Based on the zip code of the training location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>
                <a:solidFill>
                  <a:schemeClr val="accent1"/>
                </a:solidFill>
              </a:rPr>
              <a:t>Pay &amp; </a:t>
            </a:r>
            <a:r>
              <a:rPr lang="en-US" sz="4000" i="1" dirty="0" smtClean="0">
                <a:solidFill>
                  <a:schemeClr val="accent1"/>
                </a:solidFill>
              </a:rPr>
              <a:t>Post 9/11 GI Bill® </a:t>
            </a:r>
            <a:endParaRPr lang="en-US" sz="4000" i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4356583"/>
            <a:ext cx="2202854" cy="1981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 Bill Breakdown</a:t>
            </a:r>
            <a:r>
              <a:rPr lang="en-US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100% - 1-6 months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80% - 6-12 months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60% - 12-18 months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40% - 18-24 months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20% - 24-30 months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*Usage Optional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683646"/>
              </p:ext>
            </p:extLst>
          </p:nvPr>
        </p:nvGraphicFramePr>
        <p:xfrm>
          <a:off x="533400" y="4239235"/>
          <a:ext cx="3657600" cy="212444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32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8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333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 APPRENTICESHIP PAY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3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Hourly Rate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GI BILL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Hourly Rate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 GI Bill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8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Months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$25.68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$35.90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 Months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$27.52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$35.70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5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 Months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$29.35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$35.48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 Months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$31.19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$35.27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43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 Months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$33.02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$35.06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 Months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$34.86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$36.90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26" y="1371599"/>
            <a:ext cx="4046853" cy="28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Career Skills Programs (CSPs)</a:t>
            </a:r>
          </a:p>
          <a:p>
            <a:r>
              <a:rPr lang="en-US" dirty="0" smtClean="0"/>
              <a:t>Monthly Skilled Trades Rotation </a:t>
            </a:r>
          </a:p>
          <a:p>
            <a:r>
              <a:rPr lang="en-US" dirty="0" smtClean="0"/>
              <a:t>Apprenticeship Workshops</a:t>
            </a:r>
          </a:p>
          <a:p>
            <a:r>
              <a:rPr lang="en-US" dirty="0" smtClean="0"/>
              <a:t>Brown Bag Lunch Briefings</a:t>
            </a:r>
          </a:p>
          <a:p>
            <a:r>
              <a:rPr lang="en-US" dirty="0" smtClean="0"/>
              <a:t>Prison Re-Integration</a:t>
            </a:r>
          </a:p>
          <a:p>
            <a:r>
              <a:rPr lang="en-US" dirty="0" smtClean="0"/>
              <a:t>Homelessness Re-Integration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solidFill>
                  <a:schemeClr val="accent1"/>
                </a:solidFill>
              </a:rPr>
              <a:t>Military Initiatives</a:t>
            </a:r>
            <a:endParaRPr lang="en-US" sz="40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105400"/>
          </a:xfrm>
        </p:spPr>
        <p:txBody>
          <a:bodyPr>
            <a:normAutofit fontScale="92500" lnSpcReduction="20000"/>
          </a:bodyPr>
          <a:lstStyle/>
          <a:p>
            <a:endParaRPr lang="en-US" sz="2100" dirty="0" smtClean="0"/>
          </a:p>
          <a:p>
            <a:r>
              <a:rPr lang="en-US" sz="2100" dirty="0"/>
              <a:t>WDVA Resource Guide - </a:t>
            </a:r>
            <a:r>
              <a:rPr lang="en-US" sz="2100" dirty="0">
                <a:hlinkClick r:id="rId2"/>
              </a:rPr>
              <a:t>http://wacareerpaths.com/apprenticeships/</a:t>
            </a:r>
            <a:r>
              <a:rPr lang="en-US" sz="2100" dirty="0"/>
              <a:t> </a:t>
            </a:r>
          </a:p>
          <a:p>
            <a:r>
              <a:rPr lang="en-US" sz="2100" dirty="0"/>
              <a:t>City of Seattle Resource Guide - </a:t>
            </a:r>
            <a:r>
              <a:rPr lang="en-US" sz="2100" dirty="0">
                <a:hlinkClick r:id="rId3"/>
              </a:rPr>
              <a:t>http://www.seattle.gov/Documents/Departments/FAS/PurchasingAndContracting/Labor/ApprenticeshipGuidebook.pdf</a:t>
            </a:r>
            <a:endParaRPr lang="en-US" sz="2100" dirty="0"/>
          </a:p>
          <a:p>
            <a:r>
              <a:rPr lang="en-US" sz="2100" dirty="0" smtClean="0"/>
              <a:t>LNI </a:t>
            </a:r>
            <a:r>
              <a:rPr lang="en-US" sz="2100" dirty="0"/>
              <a:t>-</a:t>
            </a:r>
            <a:r>
              <a:rPr lang="en-US" sz="2400" dirty="0"/>
              <a:t> </a:t>
            </a:r>
            <a:r>
              <a:rPr lang="en-US" sz="2000" dirty="0">
                <a:hlinkClick r:id="rId4"/>
              </a:rPr>
              <a:t>http://www.lni.wa.gov/TradesLicensing/Apprenticeship/</a:t>
            </a:r>
            <a:endParaRPr lang="en-US" sz="2000" dirty="0"/>
          </a:p>
          <a:p>
            <a:r>
              <a:rPr lang="en-US" sz="2100" dirty="0"/>
              <a:t>Construction Center of Excellence - </a:t>
            </a: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www.constructioncenterofexcellence.com/construction-data-dashboards</a:t>
            </a:r>
            <a:r>
              <a:rPr lang="en-US" sz="2000" dirty="0" smtClean="0"/>
              <a:t> </a:t>
            </a:r>
          </a:p>
          <a:p>
            <a:r>
              <a:rPr lang="en-US" sz="2100" dirty="0" smtClean="0"/>
              <a:t>ESD Microsite </a:t>
            </a:r>
            <a:r>
              <a:rPr lang="en-US" sz="2100" dirty="0"/>
              <a:t>- </a:t>
            </a:r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worksourcewa.com/microsite/Content.aspx?appid=MGSWAAPPREN&amp;pageType=simple&amp;seo=landingpage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AJAC - </a:t>
            </a:r>
            <a:r>
              <a:rPr lang="en-US" sz="2000" dirty="0">
                <a:hlinkClick r:id="rId7"/>
              </a:rPr>
              <a:t>http://www.ajactraining.org/</a:t>
            </a:r>
            <a:endParaRPr lang="en-US" sz="2000" dirty="0"/>
          </a:p>
          <a:p>
            <a:r>
              <a:rPr lang="en-US" sz="2000" dirty="0" err="1"/>
              <a:t>Apprenti</a:t>
            </a:r>
            <a:r>
              <a:rPr lang="en-US" sz="2000" dirty="0"/>
              <a:t> - </a:t>
            </a:r>
            <a:r>
              <a:rPr lang="en-US" sz="2000" dirty="0">
                <a:hlinkClick r:id="rId8"/>
              </a:rPr>
              <a:t>https://apprenticareers.org/</a:t>
            </a:r>
            <a:endParaRPr lang="en-US" sz="2000" dirty="0"/>
          </a:p>
          <a:p>
            <a:r>
              <a:rPr lang="en-US" sz="2000" dirty="0"/>
              <a:t>WASC - </a:t>
            </a:r>
            <a:r>
              <a:rPr lang="en-US" sz="2000" dirty="0">
                <a:hlinkClick r:id="rId9"/>
              </a:rPr>
              <a:t>http://www.wsac.wa.gov/veterans</a:t>
            </a:r>
            <a:endParaRPr lang="en-US" sz="2000" dirty="0"/>
          </a:p>
          <a:p>
            <a:r>
              <a:rPr lang="en-US" sz="2000" dirty="0"/>
              <a:t>GI Bill Comparison Tool - </a:t>
            </a:r>
            <a:r>
              <a:rPr lang="en-US" sz="2000" dirty="0">
                <a:hlinkClick r:id="rId10"/>
              </a:rPr>
              <a:t>https://www.vets.gov/gi-bill-comparison-tool/</a:t>
            </a:r>
            <a:endParaRPr lang="en-US" sz="2000" dirty="0"/>
          </a:p>
          <a:p>
            <a:r>
              <a:rPr lang="en-US" sz="2000" dirty="0" smtClean="0"/>
              <a:t>Women </a:t>
            </a:r>
            <a:r>
              <a:rPr lang="en-US" sz="2000" dirty="0"/>
              <a:t>- </a:t>
            </a:r>
            <a:r>
              <a:rPr lang="en-US" sz="2000" dirty="0">
                <a:hlinkClick r:id="rId11"/>
              </a:rPr>
              <a:t>http://womeninapprenticeship.org/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>
                <a:solidFill>
                  <a:schemeClr val="accent1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2153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744498F0-A8E1-4227-B4B8-4A7AD995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5235" y="5718889"/>
            <a:ext cx="2057400" cy="273844"/>
          </a:xfrm>
        </p:spPr>
        <p:txBody>
          <a:bodyPr/>
          <a:lstStyle/>
          <a:p>
            <a:fld id="{EF371A40-9DC8-4511-9F2A-95E28EF2F473}" type="datetime1">
              <a:rPr lang="en-US" smtClean="0"/>
              <a:pPr/>
              <a:t>7/3/2019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559917-0EE0-40DA-9059-1D677D5933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793" y="1775285"/>
            <a:ext cx="904440" cy="819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CB4763-7B08-40D0-9AAD-386CDDA0079B}"/>
              </a:ext>
            </a:extLst>
          </p:cNvPr>
          <p:cNvSpPr txBox="1"/>
          <p:nvPr/>
        </p:nvSpPr>
        <p:spPr>
          <a:xfrm>
            <a:off x="1412446" y="1759468"/>
            <a:ext cx="1414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Support Training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Workshops 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Pre-requisite: 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 State Residents 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(Non Retiree) 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discharge eligible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4A2D0D6-739A-427F-9F3D-11B709C2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693" y="2906128"/>
            <a:ext cx="950406" cy="75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EC09FC-3C28-41BA-9938-9F851DAEC19F}"/>
              </a:ext>
            </a:extLst>
          </p:cNvPr>
          <p:cNvSpPr txBox="1"/>
          <p:nvPr/>
        </p:nvSpPr>
        <p:spPr>
          <a:xfrm>
            <a:off x="1381395" y="2864750"/>
            <a:ext cx="12068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Week courses: 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Welding  or HVAC/R 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 funded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 Placement 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Pre-requisite: 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w/Union</a:t>
            </a:r>
          </a:p>
        </p:txBody>
      </p:sp>
      <p:pic>
        <p:nvPicPr>
          <p:cNvPr id="8" name="Picture 4" descr="C:\Users\toby.bartley\Desktop\OneUnion.png">
            <a:extLst>
              <a:ext uri="{FF2B5EF4-FFF2-40B4-BE49-F238E27FC236}">
                <a16:creationId xmlns:a16="http://schemas.microsoft.com/office/drawing/2014/main" xmlns="" id="{A52A5E02-119E-4A8F-BC05-F56D12599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907" y="3880560"/>
            <a:ext cx="496346" cy="879028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95DE45-F8E7-417C-B4C4-5321A6BEFA8B}"/>
              </a:ext>
            </a:extLst>
          </p:cNvPr>
          <p:cNvSpPr txBox="1"/>
          <p:nvPr/>
        </p:nvSpPr>
        <p:spPr>
          <a:xfrm>
            <a:off x="1346099" y="3929992"/>
            <a:ext cx="1242106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Week courses: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Coating 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Glazing 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C2C / Union funded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 Placement </a:t>
            </a:r>
          </a:p>
        </p:txBody>
      </p:sp>
      <p:pic>
        <p:nvPicPr>
          <p:cNvPr id="10" name="Picture 4" descr="image003">
            <a:extLst>
              <a:ext uri="{FF2B5EF4-FFF2-40B4-BE49-F238E27FC236}">
                <a16:creationId xmlns:a16="http://schemas.microsoft.com/office/drawing/2014/main" xmlns="" id="{161259D0-C114-4927-85FB-39543AEE1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1" y="4885979"/>
            <a:ext cx="758714" cy="72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118B86B-00DA-43B9-A0F4-7AC248F5DF8D}"/>
              </a:ext>
            </a:extLst>
          </p:cNvPr>
          <p:cNvSpPr txBox="1"/>
          <p:nvPr/>
        </p:nvSpPr>
        <p:spPr>
          <a:xfrm>
            <a:off x="1325293" y="4814565"/>
            <a:ext cx="124584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Week course: 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A&amp;P Credentialing 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C2C funded / GI Bill</a:t>
            </a:r>
            <a:b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Employer support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Pre-requisite: 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 8610-2 form    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Maintenance Test</a:t>
            </a:r>
            <a:b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MOS/ Rate/ AFSC (15 Series)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E99816-BAB2-4EA5-BEE8-8BE04CEAEF8C}"/>
              </a:ext>
            </a:extLst>
          </p:cNvPr>
          <p:cNvSpPr txBox="1"/>
          <p:nvPr/>
        </p:nvSpPr>
        <p:spPr>
          <a:xfrm>
            <a:off x="4438177" y="1704584"/>
            <a:ext cx="1345049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Week course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 Bill funded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Support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Support: “Pre-hire letter”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xmlns="" id="{C12E7C4B-D009-45A5-A767-D012C980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5100" y="1696988"/>
            <a:ext cx="808741" cy="81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461BF99-B65B-4353-9CE8-26326B4BDB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3"/>
          <a:stretch/>
        </p:blipFill>
        <p:spPr>
          <a:xfrm>
            <a:off x="3385655" y="2724923"/>
            <a:ext cx="1007088" cy="5784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E4FDCEB-640D-4CEA-A31A-0A125A2ACD19}"/>
              </a:ext>
            </a:extLst>
          </p:cNvPr>
          <p:cNvSpPr txBox="1"/>
          <p:nvPr/>
        </p:nvSpPr>
        <p:spPr>
          <a:xfrm>
            <a:off x="4438177" y="2589445"/>
            <a:ext cx="1288457" cy="98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Week Courses:</a:t>
            </a:r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Server / Data Base  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 Bill /C2C funded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Support</a:t>
            </a:r>
            <a:endParaRPr lang="en-US" sz="82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Pre-requisite: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Algebra (passed)  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MTA Test 70%+ </a:t>
            </a:r>
          </a:p>
        </p:txBody>
      </p:sp>
      <p:pic>
        <p:nvPicPr>
          <p:cNvPr id="16" name="Picture 15" descr="C:\Users\dorlise.j.harris\AppData\Local\Microsoft\Windows\Temporary Internet Files\Content.Outlook\9LLRXZMP\O2Ologo (002).jpg">
            <a:extLst>
              <a:ext uri="{FF2B5EF4-FFF2-40B4-BE49-F238E27FC236}">
                <a16:creationId xmlns:a16="http://schemas.microsoft.com/office/drawing/2014/main" xmlns="" id="{F590453C-7E43-4E78-AE36-D0410440337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56" y="3561009"/>
            <a:ext cx="1017295" cy="76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902E458-B53B-46E0-90BB-A965F9CDE688}"/>
              </a:ext>
            </a:extLst>
          </p:cNvPr>
          <p:cNvSpPr txBox="1"/>
          <p:nvPr/>
        </p:nvSpPr>
        <p:spPr>
          <a:xfrm>
            <a:off x="4438177" y="3528961"/>
            <a:ext cx="1162523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week courses:</a:t>
            </a:r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Customer Service 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Information Tech</a:t>
            </a:r>
            <a:b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Business Management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SM, Veteran &amp; Spouses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funded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Support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D644BAD-8012-4468-A1E0-1C815C8A44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93" y="4660515"/>
            <a:ext cx="1024151" cy="9039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C6A4149-75B5-43AD-8907-0AEF44972603}"/>
              </a:ext>
            </a:extLst>
          </p:cNvPr>
          <p:cNvSpPr txBox="1"/>
          <p:nvPr/>
        </p:nvSpPr>
        <p:spPr>
          <a:xfrm>
            <a:off x="4450395" y="4613037"/>
            <a:ext cx="1207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Week internship: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internship</a:t>
            </a:r>
            <a:b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C2C / US Chamber funded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support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Pre-requisite:  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or BA Degree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 of leadership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023538F-28AF-4801-A52A-99BAD9EF8BC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807" r="4550" b="8482"/>
          <a:stretch/>
        </p:blipFill>
        <p:spPr>
          <a:xfrm>
            <a:off x="6556750" y="1715905"/>
            <a:ext cx="619082" cy="8271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ECF085C-6BB1-4871-8ACD-A09890B1438B}"/>
              </a:ext>
            </a:extLst>
          </p:cNvPr>
          <p:cNvSpPr txBox="1"/>
          <p:nvPr/>
        </p:nvSpPr>
        <p:spPr>
          <a:xfrm>
            <a:off x="7288626" y="1775285"/>
            <a:ext cx="1485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Week course: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Management/  Conservation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 05/09 placement 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Support: WA &amp; OR</a:t>
            </a:r>
            <a:endParaRPr lang="en-US" sz="82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Pre-requisite :</a:t>
            </a:r>
            <a:b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Employer screening</a:t>
            </a:r>
          </a:p>
        </p:txBody>
      </p:sp>
      <p:pic>
        <p:nvPicPr>
          <p:cNvPr id="22" name="Picture 21" descr="airstreams.jpg">
            <a:extLst>
              <a:ext uri="{FF2B5EF4-FFF2-40B4-BE49-F238E27FC236}">
                <a16:creationId xmlns:a16="http://schemas.microsoft.com/office/drawing/2014/main" xmlns="" id="{D71ABAA0-0BE9-49BD-A87B-F6A3D2CA8A22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49030" y="2906129"/>
            <a:ext cx="1039597" cy="6289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E6A2620-6C38-4F2C-9077-CB825D499690}"/>
              </a:ext>
            </a:extLst>
          </p:cNvPr>
          <p:cNvSpPr txBox="1"/>
          <p:nvPr/>
        </p:nvSpPr>
        <p:spPr>
          <a:xfrm>
            <a:off x="7386092" y="2807054"/>
            <a:ext cx="1057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Week course: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Elect. Tower maintenance 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 Bill funded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Support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Pre-requisite: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Endurance / heights</a:t>
            </a:r>
          </a:p>
        </p:txBody>
      </p:sp>
      <p:pic>
        <p:nvPicPr>
          <p:cNvPr id="24" name="irc_mi" descr="Image result for gaf roofing logo">
            <a:hlinkClick r:id="rId12"/>
            <a:extLst>
              <a:ext uri="{FF2B5EF4-FFF2-40B4-BE49-F238E27FC236}">
                <a16:creationId xmlns:a16="http://schemas.microsoft.com/office/drawing/2014/main" xmlns="" id="{F0FDE07A-87C7-465E-AFD6-CE97187A9D21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10" y="3960508"/>
            <a:ext cx="894217" cy="72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67B372A-4E1F-4F92-A6F5-25578438A1F6}"/>
              </a:ext>
            </a:extLst>
          </p:cNvPr>
          <p:cNvSpPr txBox="1"/>
          <p:nvPr/>
        </p:nvSpPr>
        <p:spPr>
          <a:xfrm>
            <a:off x="7386091" y="3838223"/>
            <a:ext cx="10729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Week course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Roofing construction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funded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Support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Pre-requisite: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Endurance / heights</a:t>
            </a:r>
          </a:p>
          <a:p>
            <a:r>
              <a:rPr lang="en-US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w/provider </a:t>
            </a:r>
            <a:endParaRPr lang="en-US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B14BB22-D0D9-43E4-97D6-FF468981BBD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59" y="4889068"/>
            <a:ext cx="958785" cy="58935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575BC7B-5E2C-4078-9A45-ADC6F140C241}"/>
              </a:ext>
            </a:extLst>
          </p:cNvPr>
          <p:cNvSpPr txBox="1"/>
          <p:nvPr/>
        </p:nvSpPr>
        <p:spPr>
          <a:xfrm>
            <a:off x="7529275" y="4848100"/>
            <a:ext cx="1315393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5 - 8 Week course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 Bill funded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Stackable Certificates</a:t>
            </a:r>
          </a:p>
          <a:p>
            <a:r>
              <a:rPr lang="en-US" sz="8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support post graduation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C74B99F9-30B4-4C2B-B659-1437F3FDB1FD}"/>
              </a:ext>
            </a:extLst>
          </p:cNvPr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>
                <a:solidFill>
                  <a:schemeClr val="accent1"/>
                </a:solidFill>
              </a:rPr>
              <a:t>Career Skills Programs</a:t>
            </a:r>
          </a:p>
        </p:txBody>
      </p:sp>
    </p:spTree>
    <p:extLst>
      <p:ext uri="{BB962C8B-B14F-4D97-AF65-F5344CB8AC3E}">
        <p14:creationId xmlns:p14="http://schemas.microsoft.com/office/powerpoint/2010/main" val="184493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chemeClr val="accent1"/>
                </a:solidFill>
              </a:rPr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029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WSMTC</a:t>
            </a:r>
            <a:endParaRPr lang="en-US" sz="3200" dirty="0"/>
          </a:p>
          <a:p>
            <a:r>
              <a:rPr lang="en-US" sz="3200" dirty="0"/>
              <a:t>Labor Needs</a:t>
            </a:r>
          </a:p>
          <a:p>
            <a:r>
              <a:rPr lang="en-US" sz="3200" dirty="0"/>
              <a:t>WA Veteran Apprenticeship STATs</a:t>
            </a:r>
          </a:p>
          <a:p>
            <a:r>
              <a:rPr lang="en-US" sz="3200" dirty="0"/>
              <a:t>What is an Apprenticeship</a:t>
            </a:r>
          </a:p>
          <a:p>
            <a:r>
              <a:rPr lang="en-US" sz="3200" dirty="0"/>
              <a:t>GI </a:t>
            </a:r>
            <a:r>
              <a:rPr lang="en-US" sz="3200" dirty="0" smtClean="0"/>
              <a:t>Bill</a:t>
            </a:r>
          </a:p>
          <a:p>
            <a:r>
              <a:rPr lang="en-US" sz="3200" dirty="0" smtClean="0"/>
              <a:t>WDVA Programs</a:t>
            </a:r>
            <a:endParaRPr lang="en-US" sz="3200" dirty="0"/>
          </a:p>
          <a:p>
            <a:r>
              <a:rPr lang="en-US" sz="32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920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13684F5-9991-42BA-A5C2-FEB86FEB547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/>
          </a:bodyPr>
          <a:lstStyle/>
          <a:p>
            <a:r>
              <a:rPr lang="en-US" dirty="0"/>
              <a:t>Executive Order </a:t>
            </a:r>
            <a:r>
              <a:rPr lang="en-US" dirty="0" smtClean="0"/>
              <a:t>13-01 </a:t>
            </a:r>
          </a:p>
          <a:p>
            <a:pPr lvl="1"/>
            <a:r>
              <a:rPr lang="en-US" sz="2000" dirty="0" smtClean="0"/>
              <a:t>5</a:t>
            </a:r>
            <a:r>
              <a:rPr lang="en-US" sz="2000" dirty="0"/>
              <a:t>% of procurement contracts to </a:t>
            </a:r>
            <a:r>
              <a:rPr lang="en-US" sz="2000" dirty="0" smtClean="0"/>
              <a:t>certified </a:t>
            </a:r>
            <a:r>
              <a:rPr lang="en-US" sz="2000" dirty="0"/>
              <a:t>veteran-owned businesses</a:t>
            </a:r>
          </a:p>
          <a:p>
            <a:pPr lvl="1"/>
            <a:r>
              <a:rPr lang="en-US" sz="2000" dirty="0"/>
              <a:t>VERG – Veteran Employee Resource Group</a:t>
            </a:r>
          </a:p>
          <a:p>
            <a:pPr lvl="1"/>
            <a:r>
              <a:rPr lang="en-US" sz="2000" dirty="0" smtClean="0">
                <a:highlight>
                  <a:srgbClr val="FFFF00"/>
                </a:highlight>
              </a:rPr>
              <a:t>Washington </a:t>
            </a:r>
            <a:r>
              <a:rPr lang="en-US" sz="2000" dirty="0">
                <a:highlight>
                  <a:srgbClr val="FFFF00"/>
                </a:highlight>
              </a:rPr>
              <a:t>Military Transition Council</a:t>
            </a:r>
          </a:p>
          <a:p>
            <a:pPr lvl="2"/>
            <a:r>
              <a:rPr lang="en-US" sz="1800" dirty="0">
                <a:highlight>
                  <a:srgbClr val="FFFF00"/>
                </a:highlight>
              </a:rPr>
              <a:t>Collaboration federal, state, local agencies, private, and non-profit help transitioning </a:t>
            </a:r>
            <a:r>
              <a:rPr lang="en-US" sz="1800" dirty="0" smtClean="0">
                <a:highlight>
                  <a:srgbClr val="FFFF00"/>
                </a:highlight>
              </a:rPr>
              <a:t>assistance</a:t>
            </a:r>
          </a:p>
          <a:p>
            <a:r>
              <a:rPr lang="en-US" dirty="0" smtClean="0"/>
              <a:t>Executive Order 19-01</a:t>
            </a:r>
          </a:p>
          <a:p>
            <a:pPr lvl="1"/>
            <a:r>
              <a:rPr lang="en-US" dirty="0" smtClean="0"/>
              <a:t> Career Assistance Vets, SM, Guard/Reserve, &amp; Families</a:t>
            </a:r>
          </a:p>
          <a:p>
            <a:pPr lvl="1"/>
            <a:r>
              <a:rPr lang="en-US" dirty="0" smtClean="0"/>
              <a:t>Credentialing – Expedite procedures</a:t>
            </a:r>
          </a:p>
          <a:p>
            <a:pPr lvl="1"/>
            <a:r>
              <a:rPr lang="en-US" dirty="0" smtClean="0"/>
              <a:t>Employment Plans – Plans to increase employment</a:t>
            </a:r>
          </a:p>
          <a:p>
            <a:pPr lvl="1"/>
            <a:r>
              <a:rPr lang="en-US" dirty="0" smtClean="0"/>
              <a:t>Equal Employment Opportunity – Selection process</a:t>
            </a: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F8FA379-0940-4986-A7D0-6B3CDFCF058A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8839200" cy="762000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>
                <a:solidFill>
                  <a:schemeClr val="accent1"/>
                </a:solidFill>
              </a:rPr>
              <a:t>Washington Military Transition Council</a:t>
            </a:r>
          </a:p>
        </p:txBody>
      </p:sp>
    </p:spTree>
    <p:extLst>
      <p:ext uri="{BB962C8B-B14F-4D97-AF65-F5344CB8AC3E}">
        <p14:creationId xmlns:p14="http://schemas.microsoft.com/office/powerpoint/2010/main" val="18462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10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1/2/7 Model</a:t>
            </a:r>
            <a:r>
              <a:rPr lang="en-US" sz="2400" dirty="0" smtClean="0"/>
              <a:t> – </a:t>
            </a:r>
          </a:p>
          <a:p>
            <a:pPr lvl="1"/>
            <a:r>
              <a:rPr lang="en-US" sz="2000" dirty="0" smtClean="0"/>
              <a:t>1 Masters Degree occupation</a:t>
            </a:r>
          </a:p>
          <a:p>
            <a:pPr lvl="1"/>
            <a:r>
              <a:rPr lang="en-US" sz="2000" dirty="0" smtClean="0"/>
              <a:t>2 University Degree</a:t>
            </a:r>
          </a:p>
          <a:p>
            <a:pPr lvl="1"/>
            <a:r>
              <a:rPr lang="en-US" sz="2000" dirty="0" smtClean="0"/>
              <a:t>7 skilled technician </a:t>
            </a:r>
          </a:p>
          <a:p>
            <a:pPr lvl="2"/>
            <a:r>
              <a:rPr lang="en-US" dirty="0" smtClean="0"/>
              <a:t> </a:t>
            </a:r>
            <a:r>
              <a:rPr lang="en-US" i="1" dirty="0">
                <a:solidFill>
                  <a:schemeClr val="accent1"/>
                </a:solidFill>
              </a:rPr>
              <a:t>College for All </a:t>
            </a:r>
            <a:r>
              <a:rPr lang="en-US" i="1" dirty="0">
                <a:solidFill>
                  <a:schemeClr val="accent1"/>
                </a:solidFill>
                <a:sym typeface="Wingdings" panose="05000000000000000000" pitchFamily="2" charset="2"/>
              </a:rPr>
              <a:t></a:t>
            </a:r>
            <a:r>
              <a:rPr lang="en-US" i="1" dirty="0">
                <a:solidFill>
                  <a:schemeClr val="accent1"/>
                </a:solidFill>
              </a:rPr>
              <a:t> = Post High School Credential for All </a:t>
            </a:r>
            <a:r>
              <a:rPr lang="en-US" i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endParaRPr lang="en-US" sz="2100" dirty="0" smtClean="0"/>
          </a:p>
          <a:p>
            <a:pPr lvl="1"/>
            <a:endParaRPr lang="en-US" sz="1000" dirty="0"/>
          </a:p>
          <a:p>
            <a:r>
              <a:rPr lang="en-US" sz="2400" dirty="0" smtClean="0"/>
              <a:t>Aging Workforce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1752" y="152400"/>
            <a:ext cx="8534400" cy="990600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>
                <a:solidFill>
                  <a:schemeClr val="accent1"/>
                </a:solidFill>
              </a:rPr>
              <a:t>Labor </a:t>
            </a:r>
            <a:r>
              <a:rPr lang="en-US" sz="4000" i="1" dirty="0" smtClean="0">
                <a:solidFill>
                  <a:schemeClr val="accent1"/>
                </a:solidFill>
              </a:rPr>
              <a:t>Needs</a:t>
            </a:r>
          </a:p>
          <a:p>
            <a:r>
              <a:rPr lang="en-US" sz="2100" i="1" dirty="0" smtClean="0">
                <a:solidFill>
                  <a:schemeClr val="accent1"/>
                </a:solidFill>
              </a:rPr>
              <a:t>Changing the messaging</a:t>
            </a:r>
            <a:endParaRPr lang="en-US" sz="2100" i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F72293-FA2F-4102-BE11-1F3ECC3D24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500" t="16249" r="7500" b="23751"/>
          <a:stretch/>
        </p:blipFill>
        <p:spPr>
          <a:xfrm>
            <a:off x="1143000" y="3789046"/>
            <a:ext cx="7086600" cy="26231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65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6CA91EB6-D360-4B50-8666-8C2F5C314734}"/>
              </a:ext>
            </a:extLst>
          </p:cNvPr>
          <p:cNvSpPr txBox="1">
            <a:spLocks/>
          </p:cNvSpPr>
          <p:nvPr/>
        </p:nvSpPr>
        <p:spPr>
          <a:xfrm>
            <a:off x="301752" y="152400"/>
            <a:ext cx="8534400" cy="990600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solidFill>
                  <a:schemeClr val="accent1"/>
                </a:solidFill>
              </a:rPr>
              <a:t>Labor Needs</a:t>
            </a:r>
          </a:p>
          <a:p>
            <a:r>
              <a:rPr lang="en-US" sz="2400" i="1" dirty="0" smtClean="0">
                <a:solidFill>
                  <a:schemeClr val="accent1"/>
                </a:solidFill>
              </a:rPr>
              <a:t>Looking Forward – WA Growth Rate</a:t>
            </a:r>
            <a:endParaRPr lang="en-US" sz="2400" i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446ACEF-F8B3-48C6-9860-C991086B91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Upcoming Projects</a:t>
            </a:r>
          </a:p>
          <a:p>
            <a:pPr lvl="1"/>
            <a:r>
              <a:rPr lang="en-US" dirty="0" smtClean="0"/>
              <a:t>Puget </a:t>
            </a:r>
            <a:r>
              <a:rPr lang="en-US" dirty="0"/>
              <a:t>Sound Transit</a:t>
            </a:r>
          </a:p>
          <a:p>
            <a:pPr lvl="2"/>
            <a:r>
              <a:rPr lang="en-US" dirty="0"/>
              <a:t>25 year expansion plan</a:t>
            </a:r>
          </a:p>
          <a:p>
            <a:pPr lvl="2"/>
            <a:r>
              <a:rPr lang="en-US" dirty="0"/>
              <a:t>62 miles of new rail</a:t>
            </a:r>
          </a:p>
          <a:p>
            <a:pPr lvl="2"/>
            <a:r>
              <a:rPr lang="en-US" dirty="0"/>
              <a:t>$52 billion</a:t>
            </a:r>
          </a:p>
          <a:p>
            <a:pPr lvl="1"/>
            <a:r>
              <a:rPr lang="en-US" dirty="0"/>
              <a:t>Ports</a:t>
            </a:r>
          </a:p>
          <a:p>
            <a:pPr lvl="2"/>
            <a:r>
              <a:rPr lang="en-US" dirty="0"/>
              <a:t>$1.2 billion</a:t>
            </a:r>
          </a:p>
          <a:p>
            <a:pPr lvl="2"/>
            <a:r>
              <a:rPr lang="en-US" dirty="0"/>
              <a:t>665,100 - 1,046,900 labor hours/year</a:t>
            </a:r>
          </a:p>
          <a:p>
            <a:pPr lvl="2"/>
            <a:r>
              <a:rPr lang="en-US" dirty="0"/>
              <a:t>3,700 – 6,000 people </a:t>
            </a:r>
          </a:p>
          <a:p>
            <a:pPr lvl="1"/>
            <a:r>
              <a:rPr lang="en-US" dirty="0"/>
              <a:t>Corrections Facilities</a:t>
            </a:r>
          </a:p>
          <a:p>
            <a:pPr lvl="1"/>
            <a:r>
              <a:rPr lang="en-US" dirty="0"/>
              <a:t>EIW – $1.2 billion</a:t>
            </a:r>
          </a:p>
          <a:p>
            <a:pPr lvl="1"/>
            <a:r>
              <a:rPr lang="en-US" dirty="0"/>
              <a:t>Aerospace</a:t>
            </a:r>
          </a:p>
          <a:p>
            <a:pPr lvl="2"/>
            <a:r>
              <a:rPr lang="en-US" dirty="0"/>
              <a:t>1,350 aerospace-related companies / 35 out of 39 counties </a:t>
            </a:r>
          </a:p>
        </p:txBody>
      </p:sp>
    </p:spTree>
    <p:extLst>
      <p:ext uri="{BB962C8B-B14F-4D97-AF65-F5344CB8AC3E}">
        <p14:creationId xmlns:p14="http://schemas.microsoft.com/office/powerpoint/2010/main" val="19027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295400"/>
            <a:ext cx="4419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b="1" dirty="0"/>
              <a:t>Apprenticeship</a:t>
            </a:r>
            <a:endParaRPr lang="en-US" dirty="0"/>
          </a:p>
          <a:p>
            <a:r>
              <a:rPr lang="en-US" sz="1600" dirty="0"/>
              <a:t>Get paid for on-the-job training.</a:t>
            </a:r>
          </a:p>
          <a:p>
            <a:endParaRPr lang="en-US" sz="1600" dirty="0"/>
          </a:p>
          <a:p>
            <a:r>
              <a:rPr lang="en-US" sz="1600" b="1" dirty="0"/>
              <a:t>EARNINGS  </a:t>
            </a:r>
            <a:r>
              <a:rPr lang="en-US" sz="1600" dirty="0"/>
              <a:t>$18-$24/Hour to start</a:t>
            </a:r>
          </a:p>
          <a:p>
            <a:endParaRPr lang="en-US" sz="1600" b="1" dirty="0"/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YEAR 1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$37,440 - $49,920+ Benefits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YEAR 2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$41,600 - $54,080+ Benefits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YEAR 3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$45,760 - $58,240+ Benefits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YEAR 4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$49,920 - $62,400+ Benefits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TOTAL OVER 4 YEARS 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$174,720 - $224,640 Earnings + Benefits &amp; Pension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WORK EXPERIENCE 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 years in the industry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1603176"/>
            <a:ext cx="3962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College</a:t>
            </a:r>
            <a:endParaRPr lang="en-US" dirty="0"/>
          </a:p>
          <a:p>
            <a:r>
              <a:rPr lang="en-US" sz="1600" dirty="0"/>
              <a:t>Pay for classroom learning.</a:t>
            </a:r>
          </a:p>
          <a:p>
            <a:endParaRPr lang="en-US" sz="1600" b="1" dirty="0"/>
          </a:p>
          <a:p>
            <a:r>
              <a:rPr lang="en-US" sz="1600" b="1" dirty="0"/>
              <a:t>COST  </a:t>
            </a:r>
            <a:r>
              <a:rPr lang="en-US" sz="1600" dirty="0"/>
              <a:t>$22,500/Year</a:t>
            </a:r>
          </a:p>
          <a:p>
            <a:endParaRPr lang="en-US" sz="1600" b="1" dirty="0"/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$22,500Debt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YEAR 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$22,500Debt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$22,500Debt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YEAR 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$22,500Debt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TOTAL OVER 4 YEARS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$90,000 Debt 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WORK EXPERIENCE 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 years in the industry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524000"/>
            <a:ext cx="0" cy="487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2286000"/>
            <a:ext cx="883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763CF7E-4760-4E2C-AE17-3D062EF300C7}"/>
              </a:ext>
            </a:extLst>
          </p:cNvPr>
          <p:cNvSpPr txBox="1">
            <a:spLocks/>
          </p:cNvSpPr>
          <p:nvPr/>
        </p:nvSpPr>
        <p:spPr>
          <a:xfrm>
            <a:off x="279862" y="152400"/>
            <a:ext cx="85344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>
                <a:solidFill>
                  <a:schemeClr val="accent1"/>
                </a:solidFill>
                <a:hlinkClick r:id="rId2"/>
              </a:rPr>
              <a:t>Apprenticeship vs </a:t>
            </a:r>
            <a:r>
              <a:rPr lang="en-US" sz="4000" i="1" dirty="0" smtClean="0">
                <a:solidFill>
                  <a:schemeClr val="accent1"/>
                </a:solidFill>
                <a:hlinkClick r:id="rId2"/>
              </a:rPr>
              <a:t>College</a:t>
            </a:r>
            <a:endParaRPr lang="en-US" sz="4000" i="1" dirty="0" smtClean="0">
              <a:solidFill>
                <a:schemeClr val="accent1"/>
              </a:solidFill>
            </a:endParaRPr>
          </a:p>
          <a:p>
            <a:endParaRPr lang="en-US" sz="1600" i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82667"/>
              </p:ext>
            </p:extLst>
          </p:nvPr>
        </p:nvGraphicFramePr>
        <p:xfrm>
          <a:off x="195485" y="1600200"/>
          <a:ext cx="8763000" cy="376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305F81F5-887F-46D3-BA5E-AC3B3F6EC0BF}"/>
              </a:ext>
            </a:extLst>
          </p:cNvPr>
          <p:cNvSpPr txBox="1">
            <a:spLocks/>
          </p:cNvSpPr>
          <p:nvPr/>
        </p:nvSpPr>
        <p:spPr>
          <a:xfrm>
            <a:off x="228600" y="1524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solidFill>
                  <a:schemeClr val="accent1"/>
                </a:solidFill>
              </a:rPr>
              <a:t>Veteran Apprenticeship Stats</a:t>
            </a:r>
            <a:endParaRPr lang="en-US" sz="4000" i="1" dirty="0">
              <a:solidFill>
                <a:schemeClr val="accent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6858" y="5520572"/>
            <a:ext cx="8860254" cy="580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Ten percent </a:t>
            </a:r>
            <a:r>
              <a:rPr lang="en-US" sz="2400" dirty="0" smtClean="0">
                <a:solidFill>
                  <a:srgbClr val="00B050"/>
                </a:solidFill>
              </a:rPr>
              <a:t>of all apprentices are Veterans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762141"/>
              </p:ext>
            </p:extLst>
          </p:nvPr>
        </p:nvGraphicFramePr>
        <p:xfrm>
          <a:off x="279392" y="1371601"/>
          <a:ext cx="8860254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ubtitle 2"/>
          <p:cNvSpPr txBox="1">
            <a:spLocks/>
          </p:cNvSpPr>
          <p:nvPr/>
        </p:nvSpPr>
        <p:spPr>
          <a:xfrm>
            <a:off x="152400" y="5181600"/>
            <a:ext cx="8839200" cy="1114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Completion </a:t>
            </a:r>
            <a:r>
              <a:rPr lang="en-US" sz="2400" dirty="0">
                <a:solidFill>
                  <a:srgbClr val="00B050"/>
                </a:solidFill>
              </a:rPr>
              <a:t>rates </a:t>
            </a:r>
            <a:r>
              <a:rPr lang="en-US" sz="2400" dirty="0" smtClean="0">
                <a:solidFill>
                  <a:srgbClr val="00B050"/>
                </a:solidFill>
              </a:rPr>
              <a:t>around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45%</a:t>
            </a:r>
            <a:r>
              <a:rPr lang="en-US" sz="2400" dirty="0">
                <a:solidFill>
                  <a:srgbClr val="00B050"/>
                </a:solidFill>
              </a:rPr>
              <a:t>. </a:t>
            </a:r>
            <a:r>
              <a:rPr lang="en-US" sz="2400" dirty="0" smtClean="0">
                <a:solidFill>
                  <a:srgbClr val="00B050"/>
                </a:solidFill>
              </a:rPr>
              <a:t>Similar rates </a:t>
            </a:r>
            <a:r>
              <a:rPr lang="en-US" sz="2400" dirty="0">
                <a:solidFill>
                  <a:srgbClr val="00B050"/>
                </a:solidFill>
              </a:rPr>
              <a:t>of veterans &amp;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non veterans.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73E6BC2-162C-48B2-8B27-784F1D01CE29}"/>
              </a:ext>
            </a:extLst>
          </p:cNvPr>
          <p:cNvSpPr txBox="1">
            <a:spLocks/>
          </p:cNvSpPr>
          <p:nvPr/>
        </p:nvSpPr>
        <p:spPr>
          <a:xfrm>
            <a:off x="381000" y="155448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>
                <a:solidFill>
                  <a:schemeClr val="accent1"/>
                </a:solidFill>
              </a:rPr>
              <a:t>Veteran Apprenticeship Stats</a:t>
            </a:r>
          </a:p>
        </p:txBody>
      </p:sp>
    </p:spTree>
    <p:extLst>
      <p:ext uri="{BB962C8B-B14F-4D97-AF65-F5344CB8AC3E}">
        <p14:creationId xmlns:p14="http://schemas.microsoft.com/office/powerpoint/2010/main" val="29362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30014"/>
            <a:ext cx="7696200" cy="39801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065302"/>
              </p:ext>
            </p:extLst>
          </p:nvPr>
        </p:nvGraphicFramePr>
        <p:xfrm>
          <a:off x="1752600" y="5524500"/>
          <a:ext cx="5463617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7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4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47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47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47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24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24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24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24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9050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Roofer Apprenticeship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Wage by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Quarter w/ GI Bill®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Q1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Q2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Q3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Q5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Q7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Q8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$28.67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$29.53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$27.22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$27.22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$24.91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$24.91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$22.59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$22.59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744344DF-0C24-48D8-83C5-647EFA37CB5E}"/>
              </a:ext>
            </a:extLst>
          </p:cNvPr>
          <p:cNvSpPr txBox="1">
            <a:spLocks/>
          </p:cNvSpPr>
          <p:nvPr/>
        </p:nvSpPr>
        <p:spPr>
          <a:xfrm>
            <a:off x="228600" y="152400"/>
            <a:ext cx="8534400" cy="1066800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>
                <a:solidFill>
                  <a:schemeClr val="accent1"/>
                </a:solidFill>
              </a:rPr>
              <a:t>Veteran Apprenticeship </a:t>
            </a:r>
            <a:r>
              <a:rPr lang="en-US" sz="4000" i="1" dirty="0" smtClean="0">
                <a:solidFill>
                  <a:schemeClr val="accent1"/>
                </a:solidFill>
              </a:rPr>
              <a:t>Stats</a:t>
            </a:r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Wage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by Quarter</a:t>
            </a:r>
          </a:p>
        </p:txBody>
      </p:sp>
    </p:spTree>
    <p:extLst>
      <p:ext uri="{BB962C8B-B14F-4D97-AF65-F5344CB8AC3E}">
        <p14:creationId xmlns:p14="http://schemas.microsoft.com/office/powerpoint/2010/main" val="30307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9 Joint Services Support (JSS)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ing Staff Meeting yyyy.mm.dd Template">
  <a:themeElements>
    <a:clrScheme name="3_18AF2004_Template_(adj) 1">
      <a:dk1>
        <a:srgbClr val="000066"/>
      </a:dk1>
      <a:lt1>
        <a:srgbClr val="FFFFFF"/>
      </a:lt1>
      <a:dk2>
        <a:srgbClr val="000066"/>
      </a:dk2>
      <a:lt2>
        <a:srgbClr val="111111"/>
      </a:lt2>
      <a:accent1>
        <a:srgbClr val="00FF00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FFAA"/>
      </a:accent5>
      <a:accent6>
        <a:srgbClr val="2D2DB9"/>
      </a:accent6>
      <a:hlink>
        <a:srgbClr val="0099FF"/>
      </a:hlink>
      <a:folHlink>
        <a:srgbClr val="FF0000"/>
      </a:folHlink>
    </a:clrScheme>
    <a:fontScheme name="3_18AF2004_Template_(adj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5750" marR="0" indent="-285750" algn="ctr" defTabSz="914400" rtl="0" eaLnBrk="0" fontAlgn="base" latinLnBrk="0" hangingPunct="0">
          <a:lnSpc>
            <a:spcPct val="87000"/>
          </a:lnSpc>
          <a:spcBef>
            <a:spcPct val="30000"/>
          </a:spcBef>
          <a:spcAft>
            <a:spcPct val="0"/>
          </a:spcAft>
          <a:buClr>
            <a:schemeClr val="tx1"/>
          </a:buClr>
          <a:buSzPct val="60000"/>
          <a:buFont typeface="Marlett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5750" marR="0" indent="-285750" algn="ctr" defTabSz="914400" rtl="0" eaLnBrk="0" fontAlgn="base" latinLnBrk="0" hangingPunct="0">
          <a:lnSpc>
            <a:spcPct val="87000"/>
          </a:lnSpc>
          <a:spcBef>
            <a:spcPct val="30000"/>
          </a:spcBef>
          <a:spcAft>
            <a:spcPct val="0"/>
          </a:spcAft>
          <a:buClr>
            <a:schemeClr val="tx1"/>
          </a:buClr>
          <a:buSzPct val="60000"/>
          <a:buFont typeface="Marlett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18AF2004_Template_(adj) 1">
        <a:dk1>
          <a:srgbClr val="000066"/>
        </a:dk1>
        <a:lt1>
          <a:srgbClr val="FFFFFF"/>
        </a:lt1>
        <a:dk2>
          <a:srgbClr val="000066"/>
        </a:dk2>
        <a:lt2>
          <a:srgbClr val="111111"/>
        </a:lt2>
        <a:accent1>
          <a:srgbClr val="00FF00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FFAA"/>
        </a:accent5>
        <a:accent6>
          <a:srgbClr val="2D2DB9"/>
        </a:accent6>
        <a:hlink>
          <a:srgbClr val="0099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9784</TotalTime>
  <Words>940</Words>
  <Application>Microsoft Office PowerPoint</Application>
  <PresentationFormat>On-screen Show (4:3)</PresentationFormat>
  <Paragraphs>293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Arial</vt:lpstr>
      <vt:lpstr>Arial Black</vt:lpstr>
      <vt:lpstr>Calibri</vt:lpstr>
      <vt:lpstr>Century Schoolbook</vt:lpstr>
      <vt:lpstr>Georgia</vt:lpstr>
      <vt:lpstr>Marlett</vt:lpstr>
      <vt:lpstr>Times New Roman</vt:lpstr>
      <vt:lpstr>Wingdings</vt:lpstr>
      <vt:lpstr>Wingdings 2</vt:lpstr>
      <vt:lpstr>1_Civic</vt:lpstr>
      <vt:lpstr>J9 Joint Services Support (JSS)</vt:lpstr>
      <vt:lpstr>Custom Design</vt:lpstr>
      <vt:lpstr>Wing Staff Meeting yyyy.mm.dd Template</vt:lpstr>
      <vt:lpstr>1_Custom Design</vt:lpstr>
      <vt:lpstr>2_Custom Design</vt:lpstr>
      <vt:lpstr>3_Custom Design</vt:lpstr>
      <vt:lpstr>4_Custom Design</vt:lpstr>
      <vt:lpstr>Washington State Military Transition Council</vt:lpstr>
      <vt:lpstr>Today’s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Senate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Military Transition Council</dc:title>
  <dc:creator>SAA</dc:creator>
  <cp:lastModifiedBy>Rhault, Melissa (DVA)</cp:lastModifiedBy>
  <cp:revision>371</cp:revision>
  <cp:lastPrinted>2016-11-15T23:39:11Z</cp:lastPrinted>
  <dcterms:created xsi:type="dcterms:W3CDTF">2013-09-09T17:08:03Z</dcterms:created>
  <dcterms:modified xsi:type="dcterms:W3CDTF">2019-07-03T17:34:53Z</dcterms:modified>
</cp:coreProperties>
</file>