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5" r:id="rId1"/>
  </p:sldMasterIdLst>
  <p:notesMasterIdLst>
    <p:notesMasterId r:id="rId12"/>
  </p:notesMasterIdLst>
  <p:handoutMasterIdLst>
    <p:handoutMasterId r:id="rId13"/>
  </p:handoutMasterIdLst>
  <p:sldIdLst>
    <p:sldId id="257" r:id="rId2"/>
    <p:sldId id="260" r:id="rId3"/>
    <p:sldId id="269" r:id="rId4"/>
    <p:sldId id="268" r:id="rId5"/>
    <p:sldId id="267" r:id="rId6"/>
    <p:sldId id="273" r:id="rId7"/>
    <p:sldId id="272" r:id="rId8"/>
    <p:sldId id="274" r:id="rId9"/>
    <p:sldId id="276" r:id="rId10"/>
    <p:sldId id="259" r:id="rId1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4">
          <p15:clr>
            <a:srgbClr val="A4A3A4"/>
          </p15:clr>
        </p15:guide>
        <p15:guide id="2" pos="30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jtps140" initials="de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79A8"/>
    <a:srgbClr val="B17A31"/>
    <a:srgbClr val="CC8B39"/>
    <a:srgbClr val="C58D26"/>
    <a:srgbClr val="4560E5"/>
    <a:srgbClr val="3333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84804" autoAdjust="0"/>
  </p:normalViewPr>
  <p:slideViewPr>
    <p:cSldViewPr snapToGrid="0">
      <p:cViewPr varScale="1">
        <p:scale>
          <a:sx n="62" d="100"/>
          <a:sy n="62" d="100"/>
        </p:scale>
        <p:origin x="1488" y="78"/>
      </p:cViewPr>
      <p:guideLst>
        <p:guide orient="horz" pos="1014"/>
        <p:guide pos="3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06"/>
    </p:cViewPr>
  </p:sorterViewPr>
  <p:notesViewPr>
    <p:cSldViewPr snapToGrid="0">
      <p:cViewPr varScale="1">
        <p:scale>
          <a:sx n="70" d="100"/>
          <a:sy n="70" d="100"/>
        </p:scale>
        <p:origin x="-2226"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4837" tIns="47418" rIns="94837" bIns="47418"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388"/>
          </a:xfrm>
          <a:prstGeom prst="rect">
            <a:avLst/>
          </a:prstGeom>
        </p:spPr>
        <p:txBody>
          <a:bodyPr vert="horz" lIns="94837" tIns="47418" rIns="94837" bIns="47418" rtlCol="0"/>
          <a:lstStyle>
            <a:lvl1pPr algn="r">
              <a:defRPr sz="1200"/>
            </a:lvl1pPr>
          </a:lstStyle>
          <a:p>
            <a:fld id="{F425FAB2-21C2-439D-B1FF-70D737B2596B}" type="datetimeFigureOut">
              <a:rPr lang="en-US" smtClean="0"/>
              <a:pPr/>
              <a:t>7/3/2019</a:t>
            </a:fld>
            <a:endParaRPr lang="en-US" dirty="0"/>
          </a:p>
        </p:txBody>
      </p:sp>
      <p:sp>
        <p:nvSpPr>
          <p:cNvPr id="4" name="Footer Placeholder 3"/>
          <p:cNvSpPr>
            <a:spLocks noGrp="1"/>
          </p:cNvSpPr>
          <p:nvPr>
            <p:ph type="ftr" sz="quarter" idx="2"/>
          </p:nvPr>
        </p:nvSpPr>
        <p:spPr>
          <a:xfrm>
            <a:off x="0" y="9119173"/>
            <a:ext cx="3169920" cy="480388"/>
          </a:xfrm>
          <a:prstGeom prst="rect">
            <a:avLst/>
          </a:prstGeom>
        </p:spPr>
        <p:txBody>
          <a:bodyPr vert="horz" lIns="94837" tIns="47418" rIns="94837" bIns="474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173"/>
            <a:ext cx="3169920" cy="480388"/>
          </a:xfrm>
          <a:prstGeom prst="rect">
            <a:avLst/>
          </a:prstGeom>
        </p:spPr>
        <p:txBody>
          <a:bodyPr vert="horz" lIns="94837" tIns="47418" rIns="94837" bIns="47418" rtlCol="0" anchor="b"/>
          <a:lstStyle>
            <a:lvl1pPr algn="r">
              <a:defRPr sz="1200"/>
            </a:lvl1pPr>
          </a:lstStyle>
          <a:p>
            <a:fld id="{B8F1F607-4320-46F1-A576-375C385EF401}" type="slidenum">
              <a:rPr lang="en-US" smtClean="0"/>
              <a:pPr/>
              <a:t>‹#›</a:t>
            </a:fld>
            <a:endParaRPr lang="en-US" dirty="0"/>
          </a:p>
        </p:txBody>
      </p:sp>
    </p:spTree>
    <p:extLst>
      <p:ext uri="{BB962C8B-B14F-4D97-AF65-F5344CB8AC3E}">
        <p14:creationId xmlns:p14="http://schemas.microsoft.com/office/powerpoint/2010/main" val="174841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4837" tIns="47418" rIns="94837" bIns="47418"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4837" tIns="47418" rIns="94837" bIns="47418" rtlCol="0"/>
          <a:lstStyle>
            <a:lvl1pPr algn="r">
              <a:defRPr sz="1200"/>
            </a:lvl1pPr>
          </a:lstStyle>
          <a:p>
            <a:fld id="{35AB6CA0-AE49-4551-A151-66BF5FC6D555}" type="datetimeFigureOut">
              <a:rPr lang="en-US" smtClean="0"/>
              <a:pPr/>
              <a:t>7/3/2019</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37" tIns="47418" rIns="94837" bIns="47418"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4837" tIns="47418" rIns="94837" bIns="474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4837" tIns="47418" rIns="94837" bIns="474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4837" tIns="47418" rIns="94837" bIns="47418" rtlCol="0" anchor="b"/>
          <a:lstStyle>
            <a:lvl1pPr algn="r">
              <a:defRPr sz="1200"/>
            </a:lvl1pPr>
          </a:lstStyle>
          <a:p>
            <a:fld id="{01E280C0-BDF8-403E-A4DF-2D20AFB84D73}" type="slidenum">
              <a:rPr lang="en-US" smtClean="0"/>
              <a:pPr/>
              <a:t>‹#›</a:t>
            </a:fld>
            <a:endParaRPr lang="en-US" dirty="0"/>
          </a:p>
        </p:txBody>
      </p:sp>
    </p:spTree>
    <p:extLst>
      <p:ext uri="{BB962C8B-B14F-4D97-AF65-F5344CB8AC3E}">
        <p14:creationId xmlns:p14="http://schemas.microsoft.com/office/powerpoint/2010/main" val="4151080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a:t>
            </a:r>
          </a:p>
          <a:p>
            <a:r>
              <a:rPr lang="en-US" dirty="0" smtClean="0"/>
              <a:t>I am here today</a:t>
            </a:r>
            <a:r>
              <a:rPr lang="en-US" baseline="0" dirty="0" smtClean="0"/>
              <a:t> to talk about a property tax levied specifically to help indigent veterans, the Veterans’ Assistance Levy.</a:t>
            </a:r>
            <a:endParaRPr lang="en-US" dirty="0"/>
          </a:p>
        </p:txBody>
      </p:sp>
      <p:sp>
        <p:nvSpPr>
          <p:cNvPr id="4" name="Slide Number Placeholder 3"/>
          <p:cNvSpPr>
            <a:spLocks noGrp="1"/>
          </p:cNvSpPr>
          <p:nvPr>
            <p:ph type="sldNum" sz="quarter" idx="10"/>
          </p:nvPr>
        </p:nvSpPr>
        <p:spPr/>
        <p:txBody>
          <a:bodyPr/>
          <a:lstStyle/>
          <a:p>
            <a:fld id="{01E280C0-BDF8-403E-A4DF-2D20AFB84D73}" type="slidenum">
              <a:rPr lang="en-US" smtClean="0"/>
              <a:pPr/>
              <a:t>1</a:t>
            </a:fld>
            <a:endParaRPr lang="en-US" dirty="0"/>
          </a:p>
        </p:txBody>
      </p:sp>
    </p:spTree>
    <p:extLst>
      <p:ext uri="{BB962C8B-B14F-4D97-AF65-F5344CB8AC3E}">
        <p14:creationId xmlns:p14="http://schemas.microsoft.com/office/powerpoint/2010/main" val="3645007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E280C0-BDF8-403E-A4DF-2D20AFB84D73}" type="slidenum">
              <a:rPr lang="en-US" smtClean="0"/>
              <a:pPr/>
              <a:t>10</a:t>
            </a:fld>
            <a:endParaRPr lang="en-US" dirty="0"/>
          </a:p>
        </p:txBody>
      </p:sp>
    </p:spTree>
    <p:extLst>
      <p:ext uri="{BB962C8B-B14F-4D97-AF65-F5344CB8AC3E}">
        <p14:creationId xmlns:p14="http://schemas.microsoft.com/office/powerpoint/2010/main" val="206391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veterans’ assistance levy is a property tax levied against taxable real and personal property within each county. Our state laws require each county to set aside a portion of their general levy for veterans’ assistance.  In the property tax world we refer to the veterans’ assistance levy as an earmarked fund since it is part of the county general levy.</a:t>
            </a:r>
          </a:p>
        </p:txBody>
      </p:sp>
      <p:sp>
        <p:nvSpPr>
          <p:cNvPr id="4" name="Slide Number Placeholder 3"/>
          <p:cNvSpPr>
            <a:spLocks noGrp="1"/>
          </p:cNvSpPr>
          <p:nvPr>
            <p:ph type="sldNum" sz="quarter" idx="10"/>
          </p:nvPr>
        </p:nvSpPr>
        <p:spPr/>
        <p:txBody>
          <a:bodyPr/>
          <a:lstStyle/>
          <a:p>
            <a:fld id="{01E280C0-BDF8-403E-A4DF-2D20AFB84D73}" type="slidenum">
              <a:rPr lang="en-US" smtClean="0"/>
              <a:pPr/>
              <a:t>2</a:t>
            </a:fld>
            <a:endParaRPr lang="en-US" dirty="0"/>
          </a:p>
        </p:txBody>
      </p:sp>
    </p:spTree>
    <p:extLst>
      <p:ext uri="{BB962C8B-B14F-4D97-AF65-F5344CB8AC3E}">
        <p14:creationId xmlns:p14="http://schemas.microsoft.com/office/powerpoint/2010/main" val="48209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 how much is earmarked for veterans’ assistance?  That depends and will </a:t>
            </a:r>
            <a:r>
              <a:rPr lang="en-US" baseline="0" dirty="0" smtClean="0"/>
              <a:t>vary from county to county.  Typically the levy rate should be at least  1 1/8 cents and no more than $0.27, but it could be less than the minimum 1 1/18 cents.  In fact depending on the needs of the veterans in the county and funds available on the first Tuesday in September, the county legislative authority may decide not to levy any funds for veterans assistance as they already have sufficient funds to meet the veterans’ need for that calendar year.</a:t>
            </a:r>
          </a:p>
          <a:p>
            <a:endParaRPr lang="en-US" baseline="0" dirty="0" smtClean="0"/>
          </a:p>
          <a:p>
            <a:r>
              <a:rPr lang="en-US" baseline="0" dirty="0" smtClean="0"/>
              <a:t>The county general levy is limited to a 1% growth, plus a few additional increases allowed by law each year over the district’s highest lawful levy since 1985. This limited growth system is call a budget based property tax system. This prevents large changes is tax collection amounts when the true and fair market value of property either increases or decreases. But, the earmarked fund for the veterans’ assistance levy is based on a levy rate and the taxable value of the county.</a:t>
            </a:r>
          </a:p>
          <a:p>
            <a:endParaRPr lang="en-US" baseline="0" dirty="0" smtClean="0"/>
          </a:p>
          <a:p>
            <a:r>
              <a:rPr lang="en-US" baseline="0" dirty="0" smtClean="0"/>
              <a:t>The effect of the earmarked levy dependent on a minimum rate will allow this fund will grow or decrease based on change in market values, while the county general levy is restricted to a 1% growth limit based on their highest lawful levy since 1985.</a:t>
            </a:r>
          </a:p>
          <a:p>
            <a:endParaRPr lang="en-US" baseline="0" dirty="0" smtClean="0"/>
          </a:p>
          <a:p>
            <a:r>
              <a:rPr lang="en-US" baseline="0" dirty="0" smtClean="0"/>
              <a:t>For example, the Cowlitz County Legislative Authority levied the minimum 1 1/8 cent rate both in 2018 and 2019 tax years.  The county’s 2018 taxable value increased by 9.67%, thus the veterans’ assistance levy increased by 9.67%, while the county general levy only increased by 1%.  This means a greater amount of the county general levy funds are being earmarked for veterans purposes and fewer funds are available to fund other needs within the county.</a:t>
            </a:r>
            <a:endParaRPr lang="en-US" dirty="0"/>
          </a:p>
        </p:txBody>
      </p:sp>
      <p:sp>
        <p:nvSpPr>
          <p:cNvPr id="4" name="Slide Number Placeholder 3"/>
          <p:cNvSpPr>
            <a:spLocks noGrp="1"/>
          </p:cNvSpPr>
          <p:nvPr>
            <p:ph type="sldNum" sz="quarter" idx="10"/>
          </p:nvPr>
        </p:nvSpPr>
        <p:spPr/>
        <p:txBody>
          <a:bodyPr/>
          <a:lstStyle/>
          <a:p>
            <a:fld id="{01E280C0-BDF8-403E-A4DF-2D20AFB84D73}" type="slidenum">
              <a:rPr lang="en-US" smtClean="0"/>
              <a:pPr/>
              <a:t>3</a:t>
            </a:fld>
            <a:endParaRPr lang="en-US" dirty="0"/>
          </a:p>
        </p:txBody>
      </p:sp>
    </p:spTree>
    <p:extLst>
      <p:ext uri="{BB962C8B-B14F-4D97-AF65-F5344CB8AC3E}">
        <p14:creationId xmlns:p14="http://schemas.microsoft.com/office/powerpoint/2010/main" val="368136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are the funds used? This is a topic outside of my expertise of levying the tax. But looking at the statutes they say the funds are used to provide assistance to indigent veterans and their spouses.  Specifically, funds levied for the veterans’ assistance fund can be used for burial or cremation of any deceased indigent veteran or deceased family member of an indigent veteran who dies without leaving means sufficient to cover the funeral costs.  After looking at several county websites, it appears that additional assistance may include food, rent, medical,  or energy/utility bills. My co-panelist will go into more detail on how the funds are actually used.   </a:t>
            </a:r>
          </a:p>
        </p:txBody>
      </p:sp>
      <p:sp>
        <p:nvSpPr>
          <p:cNvPr id="4" name="Slide Number Placeholder 3"/>
          <p:cNvSpPr>
            <a:spLocks noGrp="1"/>
          </p:cNvSpPr>
          <p:nvPr>
            <p:ph type="sldNum" sz="quarter" idx="10"/>
          </p:nvPr>
        </p:nvSpPr>
        <p:spPr/>
        <p:txBody>
          <a:bodyPr/>
          <a:lstStyle/>
          <a:p>
            <a:fld id="{01E280C0-BDF8-403E-A4DF-2D20AFB84D73}" type="slidenum">
              <a:rPr lang="en-US" smtClean="0"/>
              <a:pPr/>
              <a:t>4</a:t>
            </a:fld>
            <a:endParaRPr lang="en-US" dirty="0"/>
          </a:p>
        </p:txBody>
      </p:sp>
    </p:spTree>
    <p:extLst>
      <p:ext uri="{BB962C8B-B14F-4D97-AF65-F5344CB8AC3E}">
        <p14:creationId xmlns:p14="http://schemas.microsoft.com/office/powerpoint/2010/main" val="380730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the actual rates</a:t>
            </a:r>
            <a:r>
              <a:rPr lang="en-US" baseline="0" dirty="0" smtClean="0"/>
              <a:t> levied by the 39 counties and the levy amounts those rate generate.</a:t>
            </a:r>
          </a:p>
          <a:p>
            <a:endParaRPr lang="en-US" baseline="0" dirty="0" smtClean="0"/>
          </a:p>
          <a:p>
            <a:r>
              <a:rPr lang="en-US" dirty="0" smtClean="0"/>
              <a:t>These  10 counties all levied the minimum</a:t>
            </a:r>
            <a:r>
              <a:rPr lang="en-US" baseline="0" dirty="0" smtClean="0"/>
              <a:t> levy rate of 1 1/8 cents.</a:t>
            </a:r>
            <a:endParaRPr lang="en-US" dirty="0"/>
          </a:p>
        </p:txBody>
      </p:sp>
      <p:sp>
        <p:nvSpPr>
          <p:cNvPr id="4" name="Slide Number Placeholder 3"/>
          <p:cNvSpPr>
            <a:spLocks noGrp="1"/>
          </p:cNvSpPr>
          <p:nvPr>
            <p:ph type="sldNum" sz="quarter" idx="10"/>
          </p:nvPr>
        </p:nvSpPr>
        <p:spPr/>
        <p:txBody>
          <a:bodyPr/>
          <a:lstStyle/>
          <a:p>
            <a:fld id="{01E280C0-BDF8-403E-A4DF-2D20AFB84D73}" type="slidenum">
              <a:rPr lang="en-US" smtClean="0"/>
              <a:pPr/>
              <a:t>5</a:t>
            </a:fld>
            <a:endParaRPr lang="en-US" dirty="0"/>
          </a:p>
        </p:txBody>
      </p:sp>
    </p:spTree>
    <p:extLst>
      <p:ext uri="{BB962C8B-B14F-4D97-AF65-F5344CB8AC3E}">
        <p14:creationId xmlns:p14="http://schemas.microsoft.com/office/powerpoint/2010/main" val="2110065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13 counties levied a rate greater than the minimum $0.01125, but less than</a:t>
            </a:r>
            <a:r>
              <a:rPr lang="en-US" baseline="0" dirty="0" smtClean="0"/>
              <a:t> the maximum $0.27.</a:t>
            </a:r>
          </a:p>
          <a:p>
            <a:r>
              <a:rPr lang="en-US" baseline="0" dirty="0" smtClean="0"/>
              <a:t>As you will note we do not have any counties levy anything near the maximum levy rate of $0.27 per $1,000 assessed value but, Stevens County’s levy rate is significantly greater than all of the other counties, yet their levy amount is just $29,000 less than Kitsap county.  This is due to the significant difference in taxable value in the two counties.  Stevens County has an approximate taxable value of approximately $4.1 billion while Kitsap County has an approximate taxable value of $38,2 billion.  When you apply a smaller levy rate to a larger assessment and apply a larger levy rate to a smaller assessment can generate a similar amount of tax dollars.</a:t>
            </a:r>
            <a:endParaRPr lang="en-US" dirty="0"/>
          </a:p>
        </p:txBody>
      </p:sp>
      <p:sp>
        <p:nvSpPr>
          <p:cNvPr id="4" name="Slide Number Placeholder 3"/>
          <p:cNvSpPr>
            <a:spLocks noGrp="1"/>
          </p:cNvSpPr>
          <p:nvPr>
            <p:ph type="sldNum" sz="quarter" idx="10"/>
          </p:nvPr>
        </p:nvSpPr>
        <p:spPr/>
        <p:txBody>
          <a:bodyPr/>
          <a:lstStyle/>
          <a:p>
            <a:fld id="{01E280C0-BDF8-403E-A4DF-2D20AFB84D73}" type="slidenum">
              <a:rPr lang="en-US" smtClean="0"/>
              <a:pPr/>
              <a:t>6</a:t>
            </a:fld>
            <a:endParaRPr lang="en-US" dirty="0"/>
          </a:p>
        </p:txBody>
      </p:sp>
    </p:spTree>
    <p:extLst>
      <p:ext uri="{BB962C8B-B14F-4D97-AF65-F5344CB8AC3E}">
        <p14:creationId xmlns:p14="http://schemas.microsoft.com/office/powerpoint/2010/main" val="232692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11 counties levied a rate less than the minimum 1 1/8 centers.</a:t>
            </a:r>
          </a:p>
          <a:p>
            <a:endParaRPr lang="en-US" dirty="0" smtClean="0"/>
          </a:p>
          <a:p>
            <a:r>
              <a:rPr lang="en-US" dirty="0" smtClean="0"/>
              <a:t>Here’s another example of Clark County and Klickitat</a:t>
            </a:r>
            <a:r>
              <a:rPr lang="en-US" baseline="0" dirty="0" smtClean="0"/>
              <a:t> County have nearly the same levy rate for veterans’ assistance, yet their total levy amount is significantly different due to the county’s tax bases.  Clark = $65 billion compared to Klickitat = $3.6 billion</a:t>
            </a:r>
          </a:p>
          <a:p>
            <a:endParaRPr lang="en-US" dirty="0" smtClean="0"/>
          </a:p>
          <a:p>
            <a:r>
              <a:rPr lang="en-US" dirty="0" smtClean="0"/>
              <a:t>To know why they levied less than</a:t>
            </a:r>
            <a:r>
              <a:rPr lang="en-US" baseline="0" dirty="0" smtClean="0"/>
              <a:t> the minimum we would need to know what the funds balance was on the 1</a:t>
            </a:r>
            <a:r>
              <a:rPr lang="en-US" baseline="30000" dirty="0" smtClean="0"/>
              <a:t>st</a:t>
            </a:r>
            <a:r>
              <a:rPr lang="en-US" baseline="0" dirty="0" smtClean="0"/>
              <a:t> day in September. </a:t>
            </a:r>
            <a:endParaRPr lang="en-US" dirty="0"/>
          </a:p>
        </p:txBody>
      </p:sp>
      <p:sp>
        <p:nvSpPr>
          <p:cNvPr id="4" name="Slide Number Placeholder 3"/>
          <p:cNvSpPr>
            <a:spLocks noGrp="1"/>
          </p:cNvSpPr>
          <p:nvPr>
            <p:ph type="sldNum" sz="quarter" idx="10"/>
          </p:nvPr>
        </p:nvSpPr>
        <p:spPr/>
        <p:txBody>
          <a:bodyPr/>
          <a:lstStyle/>
          <a:p>
            <a:fld id="{01E280C0-BDF8-403E-A4DF-2D20AFB84D73}" type="slidenum">
              <a:rPr lang="en-US" smtClean="0"/>
              <a:pPr/>
              <a:t>7</a:t>
            </a:fld>
            <a:endParaRPr lang="en-US" dirty="0"/>
          </a:p>
        </p:txBody>
      </p:sp>
    </p:spTree>
    <p:extLst>
      <p:ext uri="{BB962C8B-B14F-4D97-AF65-F5344CB8AC3E}">
        <p14:creationId xmlns:p14="http://schemas.microsoft.com/office/powerpoint/2010/main" val="1533265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 leaves 5</a:t>
            </a:r>
            <a:r>
              <a:rPr lang="en-US" baseline="0" dirty="0" smtClean="0"/>
              <a:t> counties that did not levy for the purpose of veterans’ assistance for the 2019 tax year.</a:t>
            </a:r>
          </a:p>
          <a:p>
            <a:r>
              <a:rPr lang="en-US" baseline="0" dirty="0" smtClean="0"/>
              <a:t>I am assuming that these counties had a balance in their veterans’ assistance fund on the 1</a:t>
            </a:r>
            <a:r>
              <a:rPr lang="en-US" baseline="30000" dirty="0" smtClean="0"/>
              <a:t>st</a:t>
            </a:r>
            <a:r>
              <a:rPr lang="en-US" baseline="0" dirty="0" smtClean="0"/>
              <a:t> Tuesday in September that was greater than what the minimum levy rate multiplied by their taxable value would have generated. Last year Adams County was on the list that did not levy for this purpose, but this year they levied $302!</a:t>
            </a:r>
          </a:p>
          <a:p>
            <a:endParaRPr lang="en-US" baseline="0" dirty="0" smtClean="0"/>
          </a:p>
          <a:p>
            <a:r>
              <a:rPr lang="en-US" baseline="0" dirty="0" smtClean="0"/>
              <a:t>If you have concerns that your county is not levying enough to meet the needs of veterans in your county, direct those concerns to your county legislative authority and veterans’ assistance board.</a:t>
            </a:r>
            <a:endParaRPr lang="en-US" dirty="0"/>
          </a:p>
        </p:txBody>
      </p:sp>
      <p:sp>
        <p:nvSpPr>
          <p:cNvPr id="4" name="Slide Number Placeholder 3"/>
          <p:cNvSpPr>
            <a:spLocks noGrp="1"/>
          </p:cNvSpPr>
          <p:nvPr>
            <p:ph type="sldNum" sz="quarter" idx="10"/>
          </p:nvPr>
        </p:nvSpPr>
        <p:spPr/>
        <p:txBody>
          <a:bodyPr/>
          <a:lstStyle/>
          <a:p>
            <a:fld id="{01E280C0-BDF8-403E-A4DF-2D20AFB84D73}" type="slidenum">
              <a:rPr lang="en-US" smtClean="0"/>
              <a:pPr/>
              <a:t>8</a:t>
            </a:fld>
            <a:endParaRPr lang="en-US" dirty="0"/>
          </a:p>
        </p:txBody>
      </p:sp>
    </p:spTree>
    <p:extLst>
      <p:ext uri="{BB962C8B-B14F-4D97-AF65-F5344CB8AC3E}">
        <p14:creationId xmlns:p14="http://schemas.microsoft.com/office/powerpoint/2010/main" val="1759697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103 bills were introduced during the 2019 legislative session</a:t>
            </a:r>
            <a:r>
              <a:rPr lang="en-US" baseline="0" dirty="0" smtClean="0"/>
              <a:t> this year regarding property tax. Two of those bills proposed changes to the veterans’ assistance levy. Neither of those bill  become law this year.  </a:t>
            </a:r>
          </a:p>
          <a:p>
            <a:endParaRPr lang="en-US" baseline="0" dirty="0" smtClean="0"/>
          </a:p>
          <a:p>
            <a:r>
              <a:rPr lang="en-US" baseline="0" dirty="0" smtClean="0"/>
              <a:t>HB 1718 proposes making the veterans’ assistance levy a stand alone levy, outside of the county general fund. As an earmarked levy within the county general levy, it has a great deal of protection for the levy aggregate limitations. As a stand alone levy this levy would have been the first levy to be reduced or eliminated when the $5.90 aggregate limit is exceeded.</a:t>
            </a:r>
          </a:p>
          <a:p>
            <a:endParaRPr lang="en-US" baseline="0" dirty="0" smtClean="0"/>
          </a:p>
          <a:p>
            <a:r>
              <a:rPr lang="en-US" baseline="0" dirty="0" smtClean="0"/>
              <a:t>HB 1829 proposed giving the county legislative authority the option of either keeping the veterans’ assistance levy as an earmarked fund within the county general levy or it could be levied as a stand alone levy. This bill would have given the stand alone levy more protection under the aggregate $5.90 limit. It would have also allowed the stand alone levy to grow at the greater of 1% or the IPD.  The 2019 tax year IPD was 2.169%. If this bill was active for the 2019 tax year, the stand alone veterans’ assistance levy would have grown at a rate of 2.169% compared to the county general levy would have only grown by 1%.</a:t>
            </a:r>
          </a:p>
          <a:p>
            <a:endParaRPr lang="en-US" baseline="0" dirty="0" smtClean="0"/>
          </a:p>
          <a:p>
            <a:r>
              <a:rPr lang="en-US" baseline="0" dirty="0" smtClean="0"/>
              <a:t>It is important to track the proposed legislation and make sure the changes are what you want.  On the face of HB 1829, having an increase of the greater of 1% or the IPD, this sounds great since all the other levies are limited to the lesser increase of 1% or the IPD.  Keep in mind of the increase I referenced for Cowlitz County’s veterans’ assistance levy was over 9% due to the fact the current law is for the veterans’ levy is rate based compared to budget based. So if this proposal was law for the 2019 tax year, the Cowlitz County veterans’ assistance levy would have only seen a 2.169% increase.</a:t>
            </a:r>
          </a:p>
        </p:txBody>
      </p:sp>
      <p:sp>
        <p:nvSpPr>
          <p:cNvPr id="4" name="Slide Number Placeholder 3"/>
          <p:cNvSpPr>
            <a:spLocks noGrp="1"/>
          </p:cNvSpPr>
          <p:nvPr>
            <p:ph type="sldNum" sz="quarter" idx="10"/>
          </p:nvPr>
        </p:nvSpPr>
        <p:spPr/>
        <p:txBody>
          <a:bodyPr/>
          <a:lstStyle/>
          <a:p>
            <a:fld id="{01E280C0-BDF8-403E-A4DF-2D20AFB84D73}" type="slidenum">
              <a:rPr lang="en-US" smtClean="0"/>
              <a:pPr/>
              <a:t>9</a:t>
            </a:fld>
            <a:endParaRPr lang="en-US" dirty="0"/>
          </a:p>
        </p:txBody>
      </p:sp>
    </p:spTree>
    <p:extLst>
      <p:ext uri="{BB962C8B-B14F-4D97-AF65-F5344CB8AC3E}">
        <p14:creationId xmlns:p14="http://schemas.microsoft.com/office/powerpoint/2010/main" val="179732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1849921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B03AE7-4B13-4DB9-8D51-67D8E6320285}"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299436799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B03AE7-4B13-4DB9-8D51-67D8E6320285}"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181316941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1024 Template K sidebar.png"/>
          <p:cNvPicPr>
            <a:picLocks noChangeAspect="1"/>
          </p:cNvPicPr>
          <p:nvPr userDrawn="1"/>
        </p:nvPicPr>
        <p:blipFill>
          <a:blip r:embed="rId2" cstate="print"/>
          <a:stretch>
            <a:fillRect/>
          </a:stretch>
        </p:blipFill>
        <p:spPr>
          <a:xfrm>
            <a:off x="7439025" y="0"/>
            <a:ext cx="1704975" cy="6855605"/>
          </a:xfrm>
          <a:prstGeom prst="rect">
            <a:avLst/>
          </a:prstGeom>
        </p:spPr>
      </p:pic>
      <p:pic>
        <p:nvPicPr>
          <p:cNvPr id="9" name="Picture 8" descr="PMS431U_Horizontal_Vector.png"/>
          <p:cNvPicPr>
            <a:picLocks noChangeAspect="1"/>
          </p:cNvPicPr>
          <p:nvPr userDrawn="1"/>
        </p:nvPicPr>
        <p:blipFill>
          <a:blip r:embed="rId3" cstate="print"/>
          <a:stretch>
            <a:fillRect/>
          </a:stretch>
        </p:blipFill>
        <p:spPr>
          <a:xfrm>
            <a:off x="6172200" y="6052120"/>
            <a:ext cx="1661162" cy="709513"/>
          </a:xfrm>
          <a:prstGeom prst="rect">
            <a:avLst/>
          </a:prstGeom>
        </p:spPr>
      </p:pic>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Slide Number Placeholder 26"/>
          <p:cNvSpPr>
            <a:spLocks noGrp="1"/>
          </p:cNvSpPr>
          <p:nvPr>
            <p:ph type="sldNum" sz="quarter" idx="12"/>
          </p:nvPr>
        </p:nvSpPr>
        <p:spPr/>
        <p:txBody>
          <a:bodyPr/>
          <a:lstStyle>
            <a:lvl1pPr>
              <a:defRPr>
                <a:solidFill>
                  <a:schemeClr val="bg1">
                    <a:lumMod val="85000"/>
                  </a:schemeClr>
                </a:solidFill>
              </a:defRPr>
            </a:lvl1pPr>
            <a:extLst/>
          </a:lstStyle>
          <a:p>
            <a:fld id="{9D515F0A-23BA-4FD6-9B05-ED7D67B84540}" type="slidenum">
              <a:rPr lang="en-US" smtClean="0"/>
              <a:pPr/>
              <a:t>‹#›</a:t>
            </a:fld>
            <a:endParaRPr lang="en-US" dirty="0"/>
          </a:p>
        </p:txBody>
      </p:sp>
      <p:sp>
        <p:nvSpPr>
          <p:cNvPr id="4" name="Title Placeholder 8"/>
          <p:cNvSpPr>
            <a:spLocks noGrp="1"/>
          </p:cNvSpPr>
          <p:nvPr>
            <p:ph type="title"/>
          </p:nvPr>
        </p:nvSpPr>
        <p:spPr>
          <a:xfrm>
            <a:off x="466724" y="742704"/>
            <a:ext cx="6286501" cy="639762"/>
          </a:xfrm>
          <a:prstGeom prst="rect">
            <a:avLst/>
          </a:prstGeom>
        </p:spPr>
        <p:txBody>
          <a:bodyPr vert="horz" anchor="t">
            <a:noAutofit/>
            <a:scene3d>
              <a:camera prst="orthographicFront"/>
              <a:lightRig rig="soft" dir="t"/>
            </a:scene3d>
            <a:sp3d prstMaterial="softEdge"/>
          </a:bodyPr>
          <a:lstStyle>
            <a:lvl1pPr>
              <a:defRPr sz="3000"/>
            </a:lvl1pPr>
            <a:extLst/>
          </a:lstStyle>
          <a:p>
            <a:r>
              <a:rPr kumimoji="0" lang="en-US" dirty="0" smtClean="0"/>
              <a:t>Click to edit Master title style</a:t>
            </a:r>
            <a:endParaRPr kumimoji="0" lang="en-US" dirty="0"/>
          </a:p>
        </p:txBody>
      </p:sp>
      <p:sp>
        <p:nvSpPr>
          <p:cNvPr id="6" name="Content Placeholder 2"/>
          <p:cNvSpPr>
            <a:spLocks noGrp="1"/>
          </p:cNvSpPr>
          <p:nvPr>
            <p:ph idx="1"/>
          </p:nvPr>
        </p:nvSpPr>
        <p:spPr>
          <a:xfrm>
            <a:off x="466725" y="1781176"/>
            <a:ext cx="6972300" cy="4114800"/>
          </a:xfrm>
        </p:spPr>
        <p:txBody>
          <a:bodyPr/>
          <a:lstStyle>
            <a:lvl1pPr eaLnBrk="1" latinLnBrk="0" hangingPunct="1">
              <a:defRPr>
                <a:solidFill>
                  <a:schemeClr val="tx1">
                    <a:lumMod val="85000"/>
                    <a:lumOff val="15000"/>
                  </a:schemeClr>
                </a:solidFill>
              </a:defRPr>
            </a:lvl1pPr>
            <a:lvl2pPr eaLnBrk="1" latinLnBrk="0" hangingPunct="1">
              <a:defRPr>
                <a:solidFill>
                  <a:schemeClr val="tx1">
                    <a:lumMod val="85000"/>
                    <a:lumOff val="15000"/>
                  </a:schemeClr>
                </a:solidFill>
              </a:defRPr>
            </a:lvl2pPr>
            <a:lvl3pPr eaLnBrk="1" latinLnBrk="0" hangingPunct="1">
              <a:defRPr>
                <a:solidFill>
                  <a:schemeClr val="tx1">
                    <a:lumMod val="85000"/>
                    <a:lumOff val="15000"/>
                  </a:schemeClr>
                </a:solidFill>
              </a:defRPr>
            </a:lvl3pPr>
            <a:lvl4pPr eaLnBrk="1" latinLnBrk="0" hangingPunct="1">
              <a:defRPr>
                <a:solidFill>
                  <a:schemeClr val="tx1">
                    <a:lumMod val="85000"/>
                    <a:lumOff val="15000"/>
                  </a:schemeClr>
                </a:solidFill>
              </a:defRPr>
            </a:lvl4pPr>
            <a:lvl5pPr eaLnBrk="1" latinLnBrk="0" hangingPunct="1">
              <a:defRPr>
                <a:solidFill>
                  <a:schemeClr val="tx1">
                    <a:lumMod val="85000"/>
                    <a:lumOff val="15000"/>
                  </a:schemeClr>
                </a:solidFill>
              </a:defRPr>
            </a:lvl5pPr>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 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1024 Template K sidebar.png"/>
          <p:cNvPicPr>
            <a:picLocks noChangeAspect="1"/>
          </p:cNvPicPr>
          <p:nvPr userDrawn="1"/>
        </p:nvPicPr>
        <p:blipFill>
          <a:blip r:embed="rId2" cstate="print"/>
          <a:stretch>
            <a:fillRect/>
          </a:stretch>
        </p:blipFill>
        <p:spPr>
          <a:xfrm>
            <a:off x="7439025" y="0"/>
            <a:ext cx="1704975" cy="6855605"/>
          </a:xfrm>
          <a:prstGeom prst="rect">
            <a:avLst/>
          </a:prstGeom>
        </p:spPr>
      </p:pic>
      <p:pic>
        <p:nvPicPr>
          <p:cNvPr id="9" name="Picture 8" descr="PMS431U_Horizontal_Vector.png"/>
          <p:cNvPicPr>
            <a:picLocks noChangeAspect="1"/>
          </p:cNvPicPr>
          <p:nvPr userDrawn="1"/>
        </p:nvPicPr>
        <p:blipFill>
          <a:blip r:embed="rId3" cstate="print"/>
          <a:stretch>
            <a:fillRect/>
          </a:stretch>
        </p:blipFill>
        <p:spPr>
          <a:xfrm>
            <a:off x="6172200" y="6052120"/>
            <a:ext cx="1661162" cy="709513"/>
          </a:xfrm>
          <a:prstGeom prst="rect">
            <a:avLst/>
          </a:prstGeom>
        </p:spPr>
      </p:pic>
      <p:sp>
        <p:nvSpPr>
          <p:cNvPr id="6" name="Slide Number Placeholder 5"/>
          <p:cNvSpPr>
            <a:spLocks noGrp="1"/>
          </p:cNvSpPr>
          <p:nvPr>
            <p:ph type="sldNum" sz="quarter" idx="12"/>
          </p:nvPr>
        </p:nvSpPr>
        <p:spPr/>
        <p:txBody>
          <a:bodyPr/>
          <a:lstStyle>
            <a:lvl1pPr>
              <a:defRPr>
                <a:solidFill>
                  <a:schemeClr val="bg1">
                    <a:lumMod val="85000"/>
                  </a:schemeClr>
                </a:solidFill>
              </a:defRPr>
            </a:lvl1pPr>
            <a:extLst/>
          </a:lstStyle>
          <a:p>
            <a:fld id="{9D515F0A-23BA-4FD6-9B05-ED7D67B84540}" type="slidenum">
              <a:rPr lang="en-US" smtClean="0"/>
              <a:pPr/>
              <a:t>‹#›</a:t>
            </a:fld>
            <a:endParaRPr lang="en-US" dirty="0"/>
          </a:p>
        </p:txBody>
      </p:sp>
      <p:sp>
        <p:nvSpPr>
          <p:cNvPr id="3" name="Title Placeholder 8"/>
          <p:cNvSpPr>
            <a:spLocks noGrp="1"/>
          </p:cNvSpPr>
          <p:nvPr>
            <p:ph type="title"/>
          </p:nvPr>
        </p:nvSpPr>
        <p:spPr>
          <a:xfrm>
            <a:off x="466725" y="741023"/>
            <a:ext cx="6276975" cy="792162"/>
          </a:xfrm>
          <a:prstGeom prst="rect">
            <a:avLst/>
          </a:prstGeom>
        </p:spPr>
        <p:txBody>
          <a:bodyPr vert="horz" anchor="t">
            <a:noAutofit/>
            <a:scene3d>
              <a:camera prst="orthographicFront"/>
              <a:lightRig rig="soft" dir="t"/>
            </a:scene3d>
            <a:sp3d prstMaterial="softEdge"/>
          </a:bodyPr>
          <a:lstStyle>
            <a:lvl1pPr>
              <a:defRPr sz="3000">
                <a:solidFill>
                  <a:schemeClr val="tx1">
                    <a:lumMod val="85000"/>
                    <a:lumOff val="15000"/>
                  </a:schemeClr>
                </a:solidFill>
              </a:defRPr>
            </a:lvl1pPr>
            <a:extLst/>
          </a:lstStyle>
          <a:p>
            <a:r>
              <a:rPr kumimoji="0" lang="en-US" dirty="0" smtClean="0"/>
              <a:t>Click to edit Master title style</a:t>
            </a:r>
            <a:endParaRPr kumimoji="0" lang="en-US" dirty="0"/>
          </a:p>
        </p:txBody>
      </p:sp>
      <p:sp>
        <p:nvSpPr>
          <p:cNvPr id="5" name="Content Placeholder 2"/>
          <p:cNvSpPr>
            <a:spLocks noGrp="1"/>
          </p:cNvSpPr>
          <p:nvPr>
            <p:ph idx="1"/>
          </p:nvPr>
        </p:nvSpPr>
        <p:spPr>
          <a:xfrm>
            <a:off x="466725" y="1787110"/>
            <a:ext cx="6991350" cy="4146965"/>
          </a:xfrm>
        </p:spPr>
        <p:txBody>
          <a:bodyPr/>
          <a:lstStyle>
            <a:lvl1pPr eaLnBrk="1" latinLnBrk="0" hangingPunct="1">
              <a:defRPr>
                <a:solidFill>
                  <a:schemeClr val="tx1">
                    <a:lumMod val="85000"/>
                    <a:lumOff val="15000"/>
                  </a:schemeClr>
                </a:solidFill>
              </a:defRPr>
            </a:lvl1pPr>
            <a:lvl2pPr eaLnBrk="1" latinLnBrk="0" hangingPunct="1">
              <a:defRPr>
                <a:solidFill>
                  <a:schemeClr val="tx1">
                    <a:lumMod val="85000"/>
                    <a:lumOff val="15000"/>
                  </a:schemeClr>
                </a:solidFill>
              </a:defRPr>
            </a:lvl2pPr>
            <a:lvl3pPr eaLnBrk="1" latinLnBrk="0" hangingPunct="1">
              <a:defRPr>
                <a:solidFill>
                  <a:schemeClr val="tx1">
                    <a:lumMod val="85000"/>
                    <a:lumOff val="15000"/>
                  </a:schemeClr>
                </a:solidFill>
              </a:defRPr>
            </a:lvl3pPr>
            <a:lvl4pPr eaLnBrk="1" latinLnBrk="0" hangingPunct="1">
              <a:defRPr>
                <a:solidFill>
                  <a:schemeClr val="tx1">
                    <a:lumMod val="85000"/>
                    <a:lumOff val="15000"/>
                  </a:schemeClr>
                </a:solidFill>
              </a:defRPr>
            </a:lvl4pPr>
            <a:lvl5pPr eaLnBrk="1" latinLnBrk="0" hangingPunct="1">
              <a:defRPr>
                <a:solidFill>
                  <a:schemeClr val="tx1">
                    <a:lumMod val="85000"/>
                    <a:lumOff val="15000"/>
                  </a:schemeClr>
                </a:solidFill>
              </a:defRPr>
            </a:lvl5pPr>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 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231388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B03AE7-4B13-4DB9-8D51-67D8E6320285}"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255684848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B03AE7-4B13-4DB9-8D51-67D8E6320285}"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185174998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B03AE7-4B13-4DB9-8D51-67D8E6320285}" type="datetimeFigureOut">
              <a:rPr lang="en-US" smtClean="0"/>
              <a:t>7/3/2019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115200701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B03AE7-4B13-4DB9-8D51-67D8E6320285}" type="datetimeFigureOut">
              <a:rPr lang="en-US" smtClean="0"/>
              <a:t>7/3/2019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167484312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03AE7-4B13-4DB9-8D51-67D8E6320285}" type="datetimeFigureOut">
              <a:rPr lang="en-US" smtClean="0"/>
              <a:t>7/3/2019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89171812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B03AE7-4B13-4DB9-8D51-67D8E6320285}"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68858479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B03AE7-4B13-4DB9-8D51-67D8E6320285}"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273895214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7/3/2019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114379554"/>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793" r:id="rId12"/>
    <p:sldLayoutId id="214748379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diannl@dor.w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024 Template K.png"/>
          <p:cNvPicPr>
            <a:picLocks noChangeAspect="1"/>
          </p:cNvPicPr>
          <p:nvPr/>
        </p:nvPicPr>
        <p:blipFill>
          <a:blip r:embed="rId3" cstate="print"/>
          <a:stretch>
            <a:fillRect/>
          </a:stretch>
        </p:blipFill>
        <p:spPr>
          <a:xfrm>
            <a:off x="5268517" y="0"/>
            <a:ext cx="3875484" cy="6858000"/>
          </a:xfrm>
          <a:prstGeom prst="rect">
            <a:avLst/>
          </a:prstGeom>
        </p:spPr>
      </p:pic>
      <p:sp>
        <p:nvSpPr>
          <p:cNvPr id="16" name="Title 9"/>
          <p:cNvSpPr>
            <a:spLocks noGrp="1"/>
          </p:cNvSpPr>
          <p:nvPr>
            <p:ph type="title"/>
          </p:nvPr>
        </p:nvSpPr>
        <p:spPr>
          <a:xfrm>
            <a:off x="334092" y="495300"/>
            <a:ext cx="6879508" cy="1252868"/>
          </a:xfrm>
        </p:spPr>
        <p:txBody>
          <a:bodyPr>
            <a:normAutofit fontScale="90000"/>
          </a:bodyPr>
          <a:lstStyle/>
          <a:p>
            <a:r>
              <a:rPr lang="en-US" sz="5300" b="1" dirty="0" smtClean="0"/>
              <a:t>Veterans’ Assistance Property Levy</a:t>
            </a:r>
            <a:r>
              <a:rPr lang="en-US" sz="3600" dirty="0" smtClean="0"/>
              <a:t/>
            </a:r>
            <a:br>
              <a:rPr lang="en-US" sz="3600" dirty="0" smtClean="0"/>
            </a:br>
            <a:endParaRPr lang="en-US" sz="3600" dirty="0"/>
          </a:p>
        </p:txBody>
      </p:sp>
      <p:sp>
        <p:nvSpPr>
          <p:cNvPr id="17" name="Content Placeholder 1"/>
          <p:cNvSpPr>
            <a:spLocks noGrp="1"/>
          </p:cNvSpPr>
          <p:nvPr>
            <p:ph idx="1"/>
          </p:nvPr>
        </p:nvSpPr>
        <p:spPr>
          <a:xfrm>
            <a:off x="374286" y="5739967"/>
            <a:ext cx="4850231" cy="654447"/>
          </a:xfrm>
        </p:spPr>
        <p:txBody>
          <a:bodyPr>
            <a:noAutofit/>
          </a:bodyPr>
          <a:lstStyle/>
          <a:p>
            <a:pPr marL="0" lvl="0" indent="0">
              <a:spcBef>
                <a:spcPts val="0"/>
              </a:spcBef>
              <a:spcAft>
                <a:spcPts val="0"/>
              </a:spcAft>
              <a:buNone/>
            </a:pPr>
            <a:r>
              <a:rPr lang="en-US" dirty="0" smtClean="0"/>
              <a:t>Diann Locke, </a:t>
            </a:r>
          </a:p>
          <a:p>
            <a:pPr marL="0" lvl="0" indent="0">
              <a:spcBef>
                <a:spcPts val="0"/>
              </a:spcBef>
              <a:spcAft>
                <a:spcPts val="0"/>
              </a:spcAft>
              <a:buNone/>
            </a:pPr>
            <a:r>
              <a:rPr lang="en-US" dirty="0" smtClean="0"/>
              <a:t>Levies and Appeals Specialist</a:t>
            </a:r>
          </a:p>
        </p:txBody>
      </p:sp>
      <p:sp>
        <p:nvSpPr>
          <p:cNvPr id="4" name="Slide Number Placeholder 3"/>
          <p:cNvSpPr>
            <a:spLocks noGrp="1"/>
          </p:cNvSpPr>
          <p:nvPr>
            <p:ph type="sldNum" sz="quarter" idx="12"/>
          </p:nvPr>
        </p:nvSpPr>
        <p:spPr/>
        <p:txBody>
          <a:bodyPr/>
          <a:lstStyle/>
          <a:p>
            <a:fld id="{9D515F0A-23BA-4FD6-9B05-ED7D67B84540}" type="slidenum">
              <a:rPr lang="en-US" smtClean="0"/>
              <a:pPr/>
              <a:t>1</a:t>
            </a:fld>
            <a:endParaRPr lang="en-US" dirty="0"/>
          </a:p>
        </p:txBody>
      </p:sp>
      <p:sp>
        <p:nvSpPr>
          <p:cNvPr id="18" name="Content Placeholder 1"/>
          <p:cNvSpPr txBox="1">
            <a:spLocks/>
          </p:cNvSpPr>
          <p:nvPr/>
        </p:nvSpPr>
        <p:spPr>
          <a:xfrm>
            <a:off x="334092" y="1941661"/>
            <a:ext cx="5781675" cy="402742"/>
          </a:xfrm>
          <a:prstGeom prst="rect">
            <a:avLst/>
          </a:prstGeom>
        </p:spPr>
        <p:txBody>
          <a:bodyPr vert="horz">
            <a:noAutofit/>
          </a:bodyPr>
          <a:lstStyle/>
          <a:p>
            <a:pPr marL="0" marR="0" lvl="0" indent="0" algn="l" defTabSz="914400" rtl="0" eaLnBrk="1" fontAlgn="auto" latinLnBrk="0" hangingPunct="1">
              <a:lnSpc>
                <a:spcPct val="100000"/>
              </a:lnSpc>
              <a:spcBef>
                <a:spcPts val="400"/>
              </a:spcBef>
              <a:spcAft>
                <a:spcPts val="1800"/>
              </a:spcAft>
              <a:buClr>
                <a:schemeClr val="tx1">
                  <a:lumMod val="50000"/>
                  <a:lumOff val="50000"/>
                </a:schemeClr>
              </a:buClr>
              <a:buSzPct val="95000"/>
              <a:buFont typeface="Arial" pitchFamily="34" charset="0"/>
              <a:buNone/>
              <a:tabLst/>
              <a:defRPr/>
            </a:pPr>
            <a:endParaRPr kumimoji="0" lang="en-US" sz="2000" b="0" i="0" u="none" strike="noStrike" kern="1200" cap="none" spc="0" normalizeH="0" baseline="0" noProof="0" dirty="0" smtClean="0">
              <a:ln>
                <a:noFill/>
              </a:ln>
              <a:solidFill>
                <a:schemeClr val="tx1">
                  <a:lumMod val="85000"/>
                  <a:lumOff val="15000"/>
                </a:schemeClr>
              </a:solidFill>
              <a:effectLst/>
              <a:uLnTx/>
              <a:uFillTx/>
              <a:latin typeface="Gill Sans MT" pitchFamily="34" charset="0"/>
              <a:ea typeface="+mn-ea"/>
              <a:cs typeface="Arial" pitchFamily="34" charset="0"/>
            </a:endParaRPr>
          </a:p>
        </p:txBody>
      </p:sp>
      <p:pic>
        <p:nvPicPr>
          <p:cNvPr id="8" name="Picture 7" descr="431HorizontalTaglineBottom.png"/>
          <p:cNvPicPr>
            <a:picLocks noChangeAspect="1"/>
          </p:cNvPicPr>
          <p:nvPr/>
        </p:nvPicPr>
        <p:blipFill>
          <a:blip r:embed="rId4" cstate="print"/>
          <a:stretch>
            <a:fillRect/>
          </a:stretch>
        </p:blipFill>
        <p:spPr>
          <a:xfrm>
            <a:off x="5954008" y="5589917"/>
            <a:ext cx="1831852" cy="1053512"/>
          </a:xfrm>
          <a:prstGeom prst="rect">
            <a:avLst/>
          </a:prstGeom>
        </p:spPr>
      </p:pic>
      <p:pic>
        <p:nvPicPr>
          <p:cNvPr id="2" name="Picture 1"/>
          <p:cNvPicPr>
            <a:picLocks noChangeAspect="1"/>
          </p:cNvPicPr>
          <p:nvPr/>
        </p:nvPicPr>
        <p:blipFill>
          <a:blip r:embed="rId5"/>
          <a:stretch>
            <a:fillRect/>
          </a:stretch>
        </p:blipFill>
        <p:spPr>
          <a:xfrm>
            <a:off x="1292843" y="1884692"/>
            <a:ext cx="5105400" cy="37052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24 Template K Questions.png"/>
          <p:cNvPicPr>
            <a:picLocks noChangeAspect="1"/>
          </p:cNvPicPr>
          <p:nvPr/>
        </p:nvPicPr>
        <p:blipFill>
          <a:blip r:embed="rId3" cstate="print"/>
          <a:stretch>
            <a:fillRect/>
          </a:stretch>
        </p:blipFill>
        <p:spPr>
          <a:xfrm>
            <a:off x="0" y="0"/>
            <a:ext cx="9144000" cy="6858000"/>
          </a:xfrm>
          <a:prstGeom prst="rect">
            <a:avLst/>
          </a:prstGeom>
        </p:spPr>
      </p:pic>
      <p:sp>
        <p:nvSpPr>
          <p:cNvPr id="8" name="Title 2"/>
          <p:cNvSpPr>
            <a:spLocks noGrp="1"/>
          </p:cNvSpPr>
          <p:nvPr>
            <p:ph type="title"/>
          </p:nvPr>
        </p:nvSpPr>
        <p:spPr>
          <a:xfrm rot="248653">
            <a:off x="800332" y="1444449"/>
            <a:ext cx="3442143" cy="1849777"/>
          </a:xfrm>
        </p:spPr>
        <p:txBody>
          <a:bodyPr>
            <a:noAutofit/>
          </a:bodyPr>
          <a:lstStyle/>
          <a:p>
            <a:r>
              <a:rPr lang="en-US" sz="3400" b="1" dirty="0" smtClean="0">
                <a:solidFill>
                  <a:schemeClr val="tx1">
                    <a:lumMod val="75000"/>
                    <a:lumOff val="25000"/>
                  </a:schemeClr>
                </a:solidFill>
              </a:rPr>
              <a:t>Diann Locke</a:t>
            </a:r>
            <a:br>
              <a:rPr lang="en-US" sz="3400" b="1" dirty="0" smtClean="0">
                <a:solidFill>
                  <a:schemeClr val="tx1">
                    <a:lumMod val="75000"/>
                    <a:lumOff val="25000"/>
                  </a:schemeClr>
                </a:solidFill>
              </a:rPr>
            </a:br>
            <a:r>
              <a:rPr lang="en-US" sz="3400" b="1" dirty="0" smtClean="0">
                <a:solidFill>
                  <a:schemeClr val="tx1">
                    <a:lumMod val="75000"/>
                    <a:lumOff val="25000"/>
                  </a:schemeClr>
                </a:solidFill>
              </a:rPr>
              <a:t>Dept. of Revenue</a:t>
            </a:r>
            <a:br>
              <a:rPr lang="en-US" sz="3400" b="1" dirty="0" smtClean="0">
                <a:solidFill>
                  <a:schemeClr val="tx1">
                    <a:lumMod val="75000"/>
                    <a:lumOff val="25000"/>
                  </a:schemeClr>
                </a:solidFill>
              </a:rPr>
            </a:br>
            <a:r>
              <a:rPr lang="en-US" sz="3400" b="1" dirty="0" smtClean="0">
                <a:solidFill>
                  <a:schemeClr val="tx1">
                    <a:lumMod val="75000"/>
                    <a:lumOff val="25000"/>
                  </a:schemeClr>
                </a:solidFill>
                <a:hlinkClick r:id="rId4"/>
              </a:rPr>
              <a:t>diannl@dor.wa.gov</a:t>
            </a:r>
            <a:r>
              <a:rPr lang="en-US" sz="3400" b="1" dirty="0" smtClean="0">
                <a:solidFill>
                  <a:schemeClr val="tx1">
                    <a:lumMod val="75000"/>
                    <a:lumOff val="25000"/>
                  </a:schemeClr>
                </a:solidFill>
              </a:rPr>
              <a:t/>
            </a:r>
            <a:br>
              <a:rPr lang="en-US" sz="3400" b="1" dirty="0" smtClean="0">
                <a:solidFill>
                  <a:schemeClr val="tx1">
                    <a:lumMod val="75000"/>
                    <a:lumOff val="25000"/>
                  </a:schemeClr>
                </a:solidFill>
              </a:rPr>
            </a:br>
            <a:r>
              <a:rPr lang="en-US" sz="3400" b="1" dirty="0" smtClean="0">
                <a:solidFill>
                  <a:schemeClr val="tx1">
                    <a:lumMod val="75000"/>
                    <a:lumOff val="25000"/>
                  </a:schemeClr>
                </a:solidFill>
              </a:rPr>
              <a:t>360-534-1427</a:t>
            </a:r>
            <a:endParaRPr lang="en-US" sz="3400" b="1"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9D515F0A-23BA-4FD6-9B05-ED7D67B84540}" type="slidenum">
              <a:rPr lang="en-US" smtClean="0"/>
              <a:pPr/>
              <a:t>10</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What is the Veterans’ Assistance Property Levy &amp; How Does It Work?</a:t>
            </a:r>
            <a:endParaRPr lang="en-US" b="1" dirty="0"/>
          </a:p>
        </p:txBody>
      </p:sp>
      <p:pic>
        <p:nvPicPr>
          <p:cNvPr id="5" name="Content Placeholder 4"/>
          <p:cNvPicPr>
            <a:picLocks noGrp="1" noChangeAspect="1"/>
          </p:cNvPicPr>
          <p:nvPr>
            <p:ph idx="1"/>
          </p:nvPr>
        </p:nvPicPr>
        <p:blipFill>
          <a:blip r:embed="rId3"/>
          <a:stretch>
            <a:fillRect/>
          </a:stretch>
        </p:blipFill>
        <p:spPr>
          <a:xfrm>
            <a:off x="1571625" y="2153444"/>
            <a:ext cx="6000750" cy="3695700"/>
          </a:xfrm>
          <a:prstGeom prst="rect">
            <a:avLst/>
          </a:prstGeom>
        </p:spPr>
      </p:pic>
    </p:spTree>
    <p:extLst>
      <p:ext uri="{BB962C8B-B14F-4D97-AF65-F5344CB8AC3E}">
        <p14:creationId xmlns:p14="http://schemas.microsoft.com/office/powerpoint/2010/main" val="4283806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How much is earmarked for veterans’ assistance?</a:t>
            </a:r>
            <a:endParaRPr lang="en-US" b="1" dirty="0"/>
          </a:p>
        </p:txBody>
      </p:sp>
      <p:sp>
        <p:nvSpPr>
          <p:cNvPr id="4" name="Content Placeholder 3"/>
          <p:cNvSpPr>
            <a:spLocks noGrp="1"/>
          </p:cNvSpPr>
          <p:nvPr>
            <p:ph idx="1"/>
          </p:nvPr>
        </p:nvSpPr>
        <p:spPr>
          <a:xfrm>
            <a:off x="628650" y="1713520"/>
            <a:ext cx="7886700" cy="4351338"/>
          </a:xfrm>
        </p:spPr>
        <p:txBody>
          <a:bodyPr/>
          <a:lstStyle/>
          <a:p>
            <a:pPr>
              <a:spcAft>
                <a:spcPts val="0"/>
              </a:spcAft>
            </a:pPr>
            <a:r>
              <a:rPr lang="en-US" dirty="0" smtClean="0"/>
              <a:t>Minimum rate $</a:t>
            </a:r>
            <a:r>
              <a:rPr lang="en-US" dirty="0"/>
              <a:t>0.01125 </a:t>
            </a:r>
            <a:r>
              <a:rPr lang="en-US" dirty="0" smtClean="0"/>
              <a:t>and maximum rate $0.27 per </a:t>
            </a:r>
            <a:r>
              <a:rPr lang="en-US" dirty="0"/>
              <a:t>$1,000 assessed value, or</a:t>
            </a:r>
          </a:p>
          <a:p>
            <a:pPr>
              <a:spcAft>
                <a:spcPts val="0"/>
              </a:spcAft>
            </a:pPr>
            <a:r>
              <a:rPr lang="en-US" dirty="0" smtClean="0"/>
              <a:t>Less than $0.01125 rate depending on the Veterans</a:t>
            </a:r>
            <a:r>
              <a:rPr lang="en-US" dirty="0"/>
              <a:t>’ Assistance Fund balance as of the 1</a:t>
            </a:r>
            <a:r>
              <a:rPr lang="en-US" baseline="30000" dirty="0"/>
              <a:t>st</a:t>
            </a:r>
            <a:r>
              <a:rPr lang="en-US" dirty="0"/>
              <a:t> Tuesday in </a:t>
            </a:r>
            <a:r>
              <a:rPr lang="en-US" dirty="0" smtClean="0"/>
              <a:t>September</a:t>
            </a:r>
          </a:p>
          <a:p>
            <a:endParaRPr lang="en-US" dirty="0"/>
          </a:p>
        </p:txBody>
      </p:sp>
      <p:sp>
        <p:nvSpPr>
          <p:cNvPr id="2" name="Slide Number Placeholder 1"/>
          <p:cNvSpPr>
            <a:spLocks noGrp="1"/>
          </p:cNvSpPr>
          <p:nvPr>
            <p:ph type="sldNum" sz="quarter" idx="12"/>
          </p:nvPr>
        </p:nvSpPr>
        <p:spPr/>
        <p:txBody>
          <a:bodyPr/>
          <a:lstStyle/>
          <a:p>
            <a:fld id="{9D515F0A-23BA-4FD6-9B05-ED7D67B84540}" type="slidenum">
              <a:rPr lang="en-US" smtClean="0"/>
              <a:pPr/>
              <a:t>3</a:t>
            </a:fld>
            <a:endParaRPr lang="en-US" dirty="0"/>
          </a:p>
        </p:txBody>
      </p:sp>
      <p:pic>
        <p:nvPicPr>
          <p:cNvPr id="6" name="Picture 5"/>
          <p:cNvPicPr>
            <a:picLocks noChangeAspect="1"/>
          </p:cNvPicPr>
          <p:nvPr/>
        </p:nvPicPr>
        <p:blipFill>
          <a:blip r:embed="rId3"/>
          <a:stretch>
            <a:fillRect/>
          </a:stretch>
        </p:blipFill>
        <p:spPr>
          <a:xfrm>
            <a:off x="393160" y="3889189"/>
            <a:ext cx="8357680" cy="2832708"/>
          </a:xfrm>
          <a:prstGeom prst="rect">
            <a:avLst/>
          </a:prstGeom>
        </p:spPr>
      </p:pic>
    </p:spTree>
    <p:extLst>
      <p:ext uri="{BB962C8B-B14F-4D97-AF65-F5344CB8AC3E}">
        <p14:creationId xmlns:p14="http://schemas.microsoft.com/office/powerpoint/2010/main" val="1061684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t>How are the funds used?</a:t>
            </a:r>
            <a:endParaRPr lang="en-US" sz="4000" b="1" dirty="0"/>
          </a:p>
        </p:txBody>
      </p:sp>
      <p:pic>
        <p:nvPicPr>
          <p:cNvPr id="8" name="Content Placeholder 7"/>
          <p:cNvPicPr>
            <a:picLocks noGrp="1" noChangeAspect="1"/>
          </p:cNvPicPr>
          <p:nvPr>
            <p:ph idx="1"/>
          </p:nvPr>
        </p:nvPicPr>
        <p:blipFill>
          <a:blip r:embed="rId3"/>
          <a:stretch>
            <a:fillRect/>
          </a:stretch>
        </p:blipFill>
        <p:spPr>
          <a:xfrm>
            <a:off x="628650" y="3715142"/>
            <a:ext cx="2493929" cy="2781300"/>
          </a:xfrm>
          <a:prstGeom prst="rect">
            <a:avLst/>
          </a:prstGeom>
        </p:spPr>
      </p:pic>
      <p:sp>
        <p:nvSpPr>
          <p:cNvPr id="2" name="Slide Number Placeholder 1"/>
          <p:cNvSpPr>
            <a:spLocks noGrp="1"/>
          </p:cNvSpPr>
          <p:nvPr>
            <p:ph type="sldNum" sz="quarter" idx="12"/>
          </p:nvPr>
        </p:nvSpPr>
        <p:spPr/>
        <p:txBody>
          <a:bodyPr/>
          <a:lstStyle/>
          <a:p>
            <a:fld id="{9D515F0A-23BA-4FD6-9B05-ED7D67B84540}" type="slidenum">
              <a:rPr lang="en-US" smtClean="0"/>
              <a:pPr/>
              <a:t>4</a:t>
            </a:fld>
            <a:endParaRPr lang="en-US" dirty="0"/>
          </a:p>
        </p:txBody>
      </p:sp>
      <p:pic>
        <p:nvPicPr>
          <p:cNvPr id="6" name="Picture 5"/>
          <p:cNvPicPr>
            <a:picLocks noChangeAspect="1"/>
          </p:cNvPicPr>
          <p:nvPr/>
        </p:nvPicPr>
        <p:blipFill>
          <a:blip r:embed="rId4"/>
          <a:stretch>
            <a:fillRect/>
          </a:stretch>
        </p:blipFill>
        <p:spPr>
          <a:xfrm>
            <a:off x="4863830" y="1463080"/>
            <a:ext cx="3755204" cy="2252062"/>
          </a:xfrm>
          <a:prstGeom prst="rect">
            <a:avLst/>
          </a:prstGeom>
        </p:spPr>
      </p:pic>
      <p:pic>
        <p:nvPicPr>
          <p:cNvPr id="7" name="Picture 6"/>
          <p:cNvPicPr>
            <a:picLocks noChangeAspect="1"/>
          </p:cNvPicPr>
          <p:nvPr/>
        </p:nvPicPr>
        <p:blipFill>
          <a:blip r:embed="rId5"/>
          <a:stretch>
            <a:fillRect/>
          </a:stretch>
        </p:blipFill>
        <p:spPr>
          <a:xfrm>
            <a:off x="322118" y="1237173"/>
            <a:ext cx="4541712" cy="2477970"/>
          </a:xfrm>
          <a:prstGeom prst="rect">
            <a:avLst/>
          </a:prstGeom>
        </p:spPr>
      </p:pic>
      <p:pic>
        <p:nvPicPr>
          <p:cNvPr id="9" name="Picture 8"/>
          <p:cNvPicPr>
            <a:picLocks noChangeAspect="1"/>
          </p:cNvPicPr>
          <p:nvPr/>
        </p:nvPicPr>
        <p:blipFill>
          <a:blip r:embed="rId6"/>
          <a:stretch>
            <a:fillRect/>
          </a:stretch>
        </p:blipFill>
        <p:spPr>
          <a:xfrm>
            <a:off x="3122579" y="3725840"/>
            <a:ext cx="4511370" cy="2841490"/>
          </a:xfrm>
          <a:prstGeom prst="rect">
            <a:avLst/>
          </a:prstGeom>
        </p:spPr>
      </p:pic>
    </p:spTree>
    <p:extLst>
      <p:ext uri="{BB962C8B-B14F-4D97-AF65-F5344CB8AC3E}">
        <p14:creationId xmlns:p14="http://schemas.microsoft.com/office/powerpoint/2010/main" val="3717725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725" y="399379"/>
            <a:ext cx="6977567" cy="792162"/>
          </a:xfrm>
        </p:spPr>
        <p:txBody>
          <a:bodyPr>
            <a:normAutofit fontScale="90000"/>
          </a:bodyPr>
          <a:lstStyle/>
          <a:p>
            <a:r>
              <a:rPr lang="en-US" b="1" dirty="0" smtClean="0"/>
              <a:t>What rates and amounts were levied for the 2019 tax year?</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6450928"/>
              </p:ext>
            </p:extLst>
          </p:nvPr>
        </p:nvGraphicFramePr>
        <p:xfrm>
          <a:off x="0" y="1371600"/>
          <a:ext cx="9144000" cy="545473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3680574759"/>
                    </a:ext>
                  </a:extLst>
                </a:gridCol>
                <a:gridCol w="3048000">
                  <a:extLst>
                    <a:ext uri="{9D8B030D-6E8A-4147-A177-3AD203B41FA5}">
                      <a16:colId xmlns:a16="http://schemas.microsoft.com/office/drawing/2014/main" xmlns="" val="1080005193"/>
                    </a:ext>
                  </a:extLst>
                </a:gridCol>
                <a:gridCol w="3048000">
                  <a:extLst>
                    <a:ext uri="{9D8B030D-6E8A-4147-A177-3AD203B41FA5}">
                      <a16:colId xmlns:a16="http://schemas.microsoft.com/office/drawing/2014/main" xmlns="" val="1565805853"/>
                    </a:ext>
                  </a:extLst>
                </a:gridCol>
              </a:tblGrid>
              <a:tr h="454033">
                <a:tc>
                  <a:txBody>
                    <a:bodyPr/>
                    <a:lstStyle/>
                    <a:p>
                      <a:pPr algn="ctr"/>
                      <a:r>
                        <a:rPr lang="en-US" sz="2400" dirty="0" smtClean="0"/>
                        <a:t>County</a:t>
                      </a:r>
                      <a:endParaRPr lang="en-US" sz="2400" dirty="0"/>
                    </a:p>
                  </a:txBody>
                  <a:tcPr/>
                </a:tc>
                <a:tc>
                  <a:txBody>
                    <a:bodyPr/>
                    <a:lstStyle/>
                    <a:p>
                      <a:pPr algn="ctr"/>
                      <a:r>
                        <a:rPr lang="en-US" sz="2400" dirty="0" smtClean="0"/>
                        <a:t>Levy Rate/$1,000 AV</a:t>
                      </a:r>
                      <a:endParaRPr lang="en-US" sz="2400" dirty="0"/>
                    </a:p>
                  </a:txBody>
                  <a:tcPr/>
                </a:tc>
                <a:tc>
                  <a:txBody>
                    <a:bodyPr/>
                    <a:lstStyle/>
                    <a:p>
                      <a:pPr algn="ctr"/>
                      <a:r>
                        <a:rPr lang="en-US" sz="2400" dirty="0" smtClean="0"/>
                        <a:t>Levy Amount</a:t>
                      </a:r>
                      <a:endParaRPr lang="en-US" sz="2400" dirty="0"/>
                    </a:p>
                  </a:txBody>
                  <a:tcPr/>
                </a:tc>
                <a:extLst>
                  <a:ext uri="{0D108BD9-81ED-4DB2-BD59-A6C34878D82A}">
                    <a16:rowId xmlns:a16="http://schemas.microsoft.com/office/drawing/2014/main" xmlns="" val="3066172331"/>
                  </a:ext>
                </a:extLst>
              </a:tr>
              <a:tr h="454033">
                <a:tc>
                  <a:txBody>
                    <a:bodyPr/>
                    <a:lstStyle/>
                    <a:p>
                      <a:pPr algn="ctr" fontAlgn="b"/>
                      <a:r>
                        <a:rPr lang="en-US" sz="2800" b="0" i="0" u="none" strike="noStrike" dirty="0">
                          <a:solidFill>
                            <a:srgbClr val="000000"/>
                          </a:solidFill>
                          <a:effectLst/>
                          <a:latin typeface="Calibri" panose="020F0502020204030204" pitchFamily="34" charset="0"/>
                        </a:rPr>
                        <a:t>Asotin</a:t>
                      </a:r>
                    </a:p>
                  </a:txBody>
                  <a:tcPr marL="7620" marR="7620" marT="7620" marB="0" anchor="b"/>
                </a:tc>
                <a:tc>
                  <a:txBody>
                    <a:bodyPr/>
                    <a:lstStyle/>
                    <a:p>
                      <a:pPr algn="ctr" fontAlgn="b"/>
                      <a:r>
                        <a:rPr lang="en-US" sz="2800" b="0" i="0" u="none" strike="noStrike">
                          <a:solidFill>
                            <a:srgbClr val="000000"/>
                          </a:solidFill>
                          <a:effectLst/>
                          <a:latin typeface="Calibri" panose="020F0502020204030204" pitchFamily="34" charset="0"/>
                        </a:rPr>
                        <a:t>0.011250000000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$19,679</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82772602"/>
                  </a:ext>
                </a:extLst>
              </a:tr>
              <a:tr h="454033">
                <a:tc>
                  <a:txBody>
                    <a:bodyPr/>
                    <a:lstStyle/>
                    <a:p>
                      <a:pPr algn="ctr" fontAlgn="b"/>
                      <a:r>
                        <a:rPr lang="en-US" sz="2800" b="0" i="0" u="none" strike="noStrike" dirty="0">
                          <a:solidFill>
                            <a:srgbClr val="000000"/>
                          </a:solidFill>
                          <a:effectLst/>
                          <a:latin typeface="Calibri" panose="020F0502020204030204" pitchFamily="34" charset="0"/>
                        </a:rPr>
                        <a:t>Chelan</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0.011250000000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$136,833</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355906740"/>
                  </a:ext>
                </a:extLst>
              </a:tr>
              <a:tr h="454033">
                <a:tc>
                  <a:txBody>
                    <a:bodyPr/>
                    <a:lstStyle/>
                    <a:p>
                      <a:pPr algn="ctr" fontAlgn="b"/>
                      <a:r>
                        <a:rPr lang="en-US" sz="2800" b="0" i="0" u="none" strike="noStrike">
                          <a:solidFill>
                            <a:srgbClr val="000000"/>
                          </a:solidFill>
                          <a:effectLst/>
                          <a:latin typeface="Calibri" panose="020F0502020204030204" pitchFamily="34" charset="0"/>
                        </a:rPr>
                        <a:t>Clallam</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0.011250000000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$101,714</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102844045"/>
                  </a:ext>
                </a:extLst>
              </a:tr>
              <a:tr h="454033">
                <a:tc>
                  <a:txBody>
                    <a:bodyPr/>
                    <a:lstStyle/>
                    <a:p>
                      <a:pPr algn="ctr" fontAlgn="b"/>
                      <a:r>
                        <a:rPr lang="en-US" sz="2800" b="0" i="0" u="none" strike="noStrike">
                          <a:solidFill>
                            <a:srgbClr val="000000"/>
                          </a:solidFill>
                          <a:effectLst/>
                          <a:latin typeface="Calibri" panose="020F0502020204030204" pitchFamily="34" charset="0"/>
                        </a:rPr>
                        <a:t>Columbia</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0.011250000000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$10,555</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545313869"/>
                  </a:ext>
                </a:extLst>
              </a:tr>
              <a:tr h="454033">
                <a:tc>
                  <a:txBody>
                    <a:bodyPr/>
                    <a:lstStyle/>
                    <a:p>
                      <a:pPr algn="ctr" fontAlgn="b"/>
                      <a:r>
                        <a:rPr lang="en-US" sz="2800" b="0" i="0" u="none" strike="noStrike" dirty="0">
                          <a:solidFill>
                            <a:srgbClr val="000000"/>
                          </a:solidFill>
                          <a:effectLst/>
                          <a:latin typeface="Calibri" panose="020F0502020204030204" pitchFamily="34" charset="0"/>
                        </a:rPr>
                        <a:t>Cowlitz</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0.011250000000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$133,186</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568939526"/>
                  </a:ext>
                </a:extLst>
              </a:tr>
              <a:tr h="454033">
                <a:tc>
                  <a:txBody>
                    <a:bodyPr/>
                    <a:lstStyle/>
                    <a:p>
                      <a:pPr algn="ctr" fontAlgn="b"/>
                      <a:r>
                        <a:rPr lang="en-US" sz="2800" b="0" i="0" u="none" strike="noStrike">
                          <a:solidFill>
                            <a:srgbClr val="000000"/>
                          </a:solidFill>
                          <a:effectLst/>
                          <a:latin typeface="Calibri" panose="020F0502020204030204" pitchFamily="34" charset="0"/>
                        </a:rPr>
                        <a:t>Douglas</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0.011250000000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$65,774</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708026046"/>
                  </a:ext>
                </a:extLst>
              </a:tr>
              <a:tr h="454033">
                <a:tc>
                  <a:txBody>
                    <a:bodyPr/>
                    <a:lstStyle/>
                    <a:p>
                      <a:pPr algn="ctr" fontAlgn="b"/>
                      <a:r>
                        <a:rPr lang="en-US" sz="2800" b="0" i="0" u="none" strike="noStrike">
                          <a:solidFill>
                            <a:srgbClr val="000000"/>
                          </a:solidFill>
                          <a:effectLst/>
                          <a:latin typeface="Calibri" panose="020F0502020204030204" pitchFamily="34" charset="0"/>
                        </a:rPr>
                        <a:t>Grant</a:t>
                      </a:r>
                    </a:p>
                  </a:txBody>
                  <a:tcPr marL="7620" marR="7620" marT="7620" marB="0" anchor="b"/>
                </a:tc>
                <a:tc>
                  <a:txBody>
                    <a:bodyPr/>
                    <a:lstStyle/>
                    <a:p>
                      <a:pPr algn="ctr" fontAlgn="b"/>
                      <a:r>
                        <a:rPr lang="en-US" sz="2800" b="0" i="0" u="none" strike="noStrike">
                          <a:solidFill>
                            <a:srgbClr val="000000"/>
                          </a:solidFill>
                          <a:effectLst/>
                          <a:latin typeface="Calibri" panose="020F0502020204030204" pitchFamily="34" charset="0"/>
                        </a:rPr>
                        <a:t>0.011250000000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$134,314</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776749948"/>
                  </a:ext>
                </a:extLst>
              </a:tr>
              <a:tr h="454033">
                <a:tc>
                  <a:txBody>
                    <a:bodyPr/>
                    <a:lstStyle/>
                    <a:p>
                      <a:pPr algn="ctr" fontAlgn="b"/>
                      <a:r>
                        <a:rPr lang="en-US" sz="2800" b="0" i="0" u="none" strike="noStrike">
                          <a:solidFill>
                            <a:srgbClr val="000000"/>
                          </a:solidFill>
                          <a:effectLst/>
                          <a:latin typeface="Calibri" panose="020F0502020204030204" pitchFamily="34" charset="0"/>
                        </a:rPr>
                        <a:t>Whatcom</a:t>
                      </a:r>
                    </a:p>
                  </a:txBody>
                  <a:tcPr marL="7620" marR="7620" marT="7620" marB="0" anchor="b"/>
                </a:tc>
                <a:tc>
                  <a:txBody>
                    <a:bodyPr/>
                    <a:lstStyle/>
                    <a:p>
                      <a:pPr algn="ctr" fontAlgn="b"/>
                      <a:r>
                        <a:rPr lang="en-US" sz="2800" b="0" i="0" u="none" strike="noStrike">
                          <a:solidFill>
                            <a:srgbClr val="000000"/>
                          </a:solidFill>
                          <a:effectLst/>
                          <a:latin typeface="Calibri" panose="020F0502020204030204" pitchFamily="34" charset="0"/>
                        </a:rPr>
                        <a:t>0.011250000000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$362,290</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099855534"/>
                  </a:ext>
                </a:extLst>
              </a:tr>
              <a:tr h="454033">
                <a:tc>
                  <a:txBody>
                    <a:bodyPr/>
                    <a:lstStyle/>
                    <a:p>
                      <a:pPr algn="ctr" fontAlgn="b"/>
                      <a:r>
                        <a:rPr lang="en-US" sz="2800" b="0" i="0" u="none" strike="noStrike">
                          <a:solidFill>
                            <a:srgbClr val="000000"/>
                          </a:solidFill>
                          <a:effectLst/>
                          <a:latin typeface="Calibri" panose="020F0502020204030204" pitchFamily="34" charset="0"/>
                        </a:rPr>
                        <a:t>Whitman</a:t>
                      </a:r>
                    </a:p>
                  </a:txBody>
                  <a:tcPr marL="7620" marR="7620" marT="7620" marB="0" anchor="b"/>
                </a:tc>
                <a:tc>
                  <a:txBody>
                    <a:bodyPr/>
                    <a:lstStyle/>
                    <a:p>
                      <a:pPr algn="ctr" fontAlgn="b"/>
                      <a:r>
                        <a:rPr lang="en-US" sz="2800" b="0" i="0" u="none" strike="noStrike">
                          <a:solidFill>
                            <a:srgbClr val="000000"/>
                          </a:solidFill>
                          <a:effectLst/>
                          <a:latin typeface="Calibri" panose="020F0502020204030204" pitchFamily="34" charset="0"/>
                        </a:rPr>
                        <a:t>0.011250000000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$47,025</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27456386"/>
                  </a:ext>
                </a:extLst>
              </a:tr>
              <a:tr h="454033">
                <a:tc>
                  <a:txBody>
                    <a:bodyPr/>
                    <a:lstStyle/>
                    <a:p>
                      <a:pPr algn="ctr" fontAlgn="b"/>
                      <a:r>
                        <a:rPr lang="en-US" sz="2800" b="0" i="0" u="none" strike="noStrike">
                          <a:solidFill>
                            <a:srgbClr val="000000"/>
                          </a:solidFill>
                          <a:effectLst/>
                          <a:latin typeface="Calibri" panose="020F0502020204030204" pitchFamily="34" charset="0"/>
                        </a:rPr>
                        <a:t>Yakima</a:t>
                      </a:r>
                    </a:p>
                  </a:txBody>
                  <a:tcPr marL="7620" marR="7620" marT="7620" marB="0" anchor="b"/>
                </a:tc>
                <a:tc>
                  <a:txBody>
                    <a:bodyPr/>
                    <a:lstStyle/>
                    <a:p>
                      <a:pPr algn="ctr" fontAlgn="b"/>
                      <a:r>
                        <a:rPr lang="en-US" sz="2800" b="0" i="0" u="none" strike="noStrike">
                          <a:solidFill>
                            <a:srgbClr val="000000"/>
                          </a:solidFill>
                          <a:effectLst/>
                          <a:latin typeface="Calibri" panose="020F0502020204030204" pitchFamily="34" charset="0"/>
                        </a:rPr>
                        <a:t>0.011250000000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$213,838</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026156000"/>
                  </a:ext>
                </a:extLst>
              </a:tr>
              <a:tr h="454033">
                <a:tc>
                  <a:txBody>
                    <a:bodyPr/>
                    <a:lstStyle/>
                    <a:p>
                      <a:pPr algn="ctr"/>
                      <a:endParaRPr lang="en-US" sz="2400" b="0" dirty="0">
                        <a:latin typeface="Calibri" panose="020F0502020204030204" pitchFamily="34" charset="0"/>
                      </a:endParaRPr>
                    </a:p>
                  </a:txBody>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196956208"/>
                  </a:ext>
                </a:extLst>
              </a:tr>
            </a:tbl>
          </a:graphicData>
        </a:graphic>
      </p:graphicFrame>
      <p:sp>
        <p:nvSpPr>
          <p:cNvPr id="2" name="Slide Number Placeholder 1"/>
          <p:cNvSpPr>
            <a:spLocks noGrp="1"/>
          </p:cNvSpPr>
          <p:nvPr>
            <p:ph type="sldNum" sz="quarter" idx="12"/>
          </p:nvPr>
        </p:nvSpPr>
        <p:spPr/>
        <p:txBody>
          <a:bodyPr/>
          <a:lstStyle/>
          <a:p>
            <a:fld id="{9D515F0A-23BA-4FD6-9B05-ED7D67B84540}" type="slidenum">
              <a:rPr lang="en-US" smtClean="0"/>
              <a:pPr/>
              <a:t>5</a:t>
            </a:fld>
            <a:endParaRPr lang="en-US" dirty="0"/>
          </a:p>
        </p:txBody>
      </p:sp>
    </p:spTree>
    <p:extLst>
      <p:ext uri="{BB962C8B-B14F-4D97-AF65-F5344CB8AC3E}">
        <p14:creationId xmlns:p14="http://schemas.microsoft.com/office/powerpoint/2010/main" val="2472514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59372933"/>
              </p:ext>
            </p:extLst>
          </p:nvPr>
        </p:nvGraphicFramePr>
        <p:xfrm>
          <a:off x="0" y="-9908"/>
          <a:ext cx="9144000" cy="6820620"/>
        </p:xfrm>
        <a:graphic>
          <a:graphicData uri="http://schemas.openxmlformats.org/drawingml/2006/table">
            <a:tbl>
              <a:tblPr firstRow="1" bandRow="1">
                <a:tableStyleId>{5C22544A-7EE6-4342-B048-85BDC9FD1C3A}</a:tableStyleId>
              </a:tblPr>
              <a:tblGrid>
                <a:gridCol w="3016718">
                  <a:extLst>
                    <a:ext uri="{9D8B030D-6E8A-4147-A177-3AD203B41FA5}">
                      <a16:colId xmlns:a16="http://schemas.microsoft.com/office/drawing/2014/main" xmlns="" val="3984582323"/>
                    </a:ext>
                  </a:extLst>
                </a:gridCol>
                <a:gridCol w="3063641">
                  <a:extLst>
                    <a:ext uri="{9D8B030D-6E8A-4147-A177-3AD203B41FA5}">
                      <a16:colId xmlns:a16="http://schemas.microsoft.com/office/drawing/2014/main" xmlns="" val="897188007"/>
                    </a:ext>
                  </a:extLst>
                </a:gridCol>
                <a:gridCol w="3063641">
                  <a:extLst>
                    <a:ext uri="{9D8B030D-6E8A-4147-A177-3AD203B41FA5}">
                      <a16:colId xmlns:a16="http://schemas.microsoft.com/office/drawing/2014/main" xmlns="" val="2900362159"/>
                    </a:ext>
                  </a:extLst>
                </a:gridCol>
              </a:tblGrid>
              <a:tr h="447781">
                <a:tc>
                  <a:txBody>
                    <a:bodyPr/>
                    <a:lstStyle/>
                    <a:p>
                      <a:pPr algn="ctr"/>
                      <a:r>
                        <a:rPr lang="en-US" sz="2400" dirty="0" smtClean="0"/>
                        <a:t>County</a:t>
                      </a:r>
                      <a:endParaRPr lang="en-US" sz="2400" dirty="0"/>
                    </a:p>
                  </a:txBody>
                  <a:tcPr/>
                </a:tc>
                <a:tc>
                  <a:txBody>
                    <a:bodyPr/>
                    <a:lstStyle/>
                    <a:p>
                      <a:pPr algn="ctr"/>
                      <a:r>
                        <a:rPr lang="en-US" sz="2400" dirty="0" smtClean="0"/>
                        <a:t>Levy</a:t>
                      </a:r>
                      <a:r>
                        <a:rPr lang="en-US" sz="2400" baseline="0" dirty="0" smtClean="0"/>
                        <a:t> Rate/$1,000 AV</a:t>
                      </a:r>
                      <a:endParaRPr lang="en-US" sz="2400" dirty="0"/>
                    </a:p>
                  </a:txBody>
                  <a:tcPr/>
                </a:tc>
                <a:tc>
                  <a:txBody>
                    <a:bodyPr/>
                    <a:lstStyle/>
                    <a:p>
                      <a:pPr algn="ctr"/>
                      <a:r>
                        <a:rPr lang="en-US" sz="2400" dirty="0" smtClean="0"/>
                        <a:t>Levy Amount</a:t>
                      </a:r>
                      <a:endParaRPr lang="en-US" sz="2400" dirty="0"/>
                    </a:p>
                  </a:txBody>
                  <a:tcPr/>
                </a:tc>
                <a:extLst>
                  <a:ext uri="{0D108BD9-81ED-4DB2-BD59-A6C34878D82A}">
                    <a16:rowId xmlns:a16="http://schemas.microsoft.com/office/drawing/2014/main" xmlns="" val="695929824"/>
                  </a:ext>
                </a:extLst>
              </a:tr>
              <a:tr h="494090">
                <a:tc>
                  <a:txBody>
                    <a:bodyPr/>
                    <a:lstStyle/>
                    <a:p>
                      <a:pPr algn="ctr" fontAlgn="b"/>
                      <a:r>
                        <a:rPr lang="en-US" sz="2800" b="0" i="0" u="none" strike="noStrike" dirty="0">
                          <a:solidFill>
                            <a:srgbClr val="000000"/>
                          </a:solidFill>
                          <a:effectLst/>
                          <a:latin typeface="Calibri" panose="020F0502020204030204" pitchFamily="34" charset="0"/>
                        </a:rPr>
                        <a:t>Thurston</a:t>
                      </a:r>
                    </a:p>
                  </a:txBody>
                  <a:tcPr marL="7620" marR="7620" marT="7620" marB="0" anchor="b"/>
                </a:tc>
                <a:tc>
                  <a:txBody>
                    <a:bodyPr/>
                    <a:lstStyle/>
                    <a:p>
                      <a:pPr algn="ctr" fontAlgn="b"/>
                      <a:r>
                        <a:rPr lang="en-US" sz="2800" b="0" i="0" u="none" strike="noStrike">
                          <a:solidFill>
                            <a:srgbClr val="000000"/>
                          </a:solidFill>
                          <a:effectLst/>
                          <a:latin typeface="Calibri" panose="020F0502020204030204" pitchFamily="34" charset="0"/>
                        </a:rPr>
                        <a:t>0.011254819111</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$394,277</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717418328"/>
                  </a:ext>
                </a:extLst>
              </a:tr>
              <a:tr h="494090">
                <a:tc>
                  <a:txBody>
                    <a:bodyPr/>
                    <a:lstStyle/>
                    <a:p>
                      <a:pPr algn="ctr" fontAlgn="b"/>
                      <a:r>
                        <a:rPr lang="en-US" sz="2800" b="0" i="0" u="none" strike="noStrike" dirty="0">
                          <a:solidFill>
                            <a:srgbClr val="000000"/>
                          </a:solidFill>
                          <a:effectLst/>
                          <a:latin typeface="Calibri" panose="020F0502020204030204" pitchFamily="34" charset="0"/>
                        </a:rPr>
                        <a:t>Mason</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0.011278000000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$92,647</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501410377"/>
                  </a:ext>
                </a:extLst>
              </a:tr>
              <a:tr h="494090">
                <a:tc>
                  <a:txBody>
                    <a:bodyPr/>
                    <a:lstStyle/>
                    <a:p>
                      <a:pPr algn="ctr" fontAlgn="b"/>
                      <a:r>
                        <a:rPr lang="en-US" sz="2800" b="0" i="0" u="none" strike="noStrike" dirty="0">
                          <a:solidFill>
                            <a:srgbClr val="000000"/>
                          </a:solidFill>
                          <a:effectLst/>
                          <a:latin typeface="Calibri" panose="020F0502020204030204" pitchFamily="34" charset="0"/>
                        </a:rPr>
                        <a:t>Benton</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0.011300000000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$228,208</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706618440"/>
                  </a:ext>
                </a:extLst>
              </a:tr>
              <a:tr h="494090">
                <a:tc>
                  <a:txBody>
                    <a:bodyPr/>
                    <a:lstStyle/>
                    <a:p>
                      <a:pPr algn="ctr" fontAlgn="b"/>
                      <a:r>
                        <a:rPr lang="en-US" sz="2800" b="0" i="0" u="none" strike="noStrike">
                          <a:solidFill>
                            <a:srgbClr val="000000"/>
                          </a:solidFill>
                          <a:effectLst/>
                          <a:latin typeface="Calibri" panose="020F0502020204030204" pitchFamily="34" charset="0"/>
                        </a:rPr>
                        <a:t>Kitsap</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0.013000000000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$497,565</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510083411"/>
                  </a:ext>
                </a:extLst>
              </a:tr>
              <a:tr h="494090">
                <a:tc>
                  <a:txBody>
                    <a:bodyPr/>
                    <a:lstStyle/>
                    <a:p>
                      <a:pPr algn="ctr" fontAlgn="b"/>
                      <a:r>
                        <a:rPr lang="en-US" sz="2800" b="0" i="0" u="none" strike="noStrike">
                          <a:solidFill>
                            <a:srgbClr val="000000"/>
                          </a:solidFill>
                          <a:effectLst/>
                          <a:latin typeface="Calibri" panose="020F0502020204030204" pitchFamily="34" charset="0"/>
                        </a:rPr>
                        <a:t>Pierce</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0.014000000000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$1,598,285</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954649285"/>
                  </a:ext>
                </a:extLst>
              </a:tr>
              <a:tr h="494090">
                <a:tc>
                  <a:txBody>
                    <a:bodyPr/>
                    <a:lstStyle/>
                    <a:p>
                      <a:pPr algn="ctr" fontAlgn="b"/>
                      <a:r>
                        <a:rPr lang="en-US" sz="2800" b="0" i="0" u="none" strike="noStrike">
                          <a:solidFill>
                            <a:srgbClr val="000000"/>
                          </a:solidFill>
                          <a:effectLst/>
                          <a:latin typeface="Calibri" panose="020F0502020204030204" pitchFamily="34" charset="0"/>
                        </a:rPr>
                        <a:t>Walla Walla</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0.015599000000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$97,362</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535204614"/>
                  </a:ext>
                </a:extLst>
              </a:tr>
              <a:tr h="494090">
                <a:tc>
                  <a:txBody>
                    <a:bodyPr/>
                    <a:lstStyle/>
                    <a:p>
                      <a:pPr algn="ctr" fontAlgn="b"/>
                      <a:r>
                        <a:rPr lang="en-US" sz="2800" b="0" i="0" u="none" strike="noStrike">
                          <a:solidFill>
                            <a:srgbClr val="000000"/>
                          </a:solidFill>
                          <a:effectLst/>
                          <a:latin typeface="Calibri" panose="020F0502020204030204" pitchFamily="34" charset="0"/>
                        </a:rPr>
                        <a:t>Ferry</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0.017000000000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$10,949</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487461062"/>
                  </a:ext>
                </a:extLst>
              </a:tr>
              <a:tr h="494090">
                <a:tc>
                  <a:txBody>
                    <a:bodyPr/>
                    <a:lstStyle/>
                    <a:p>
                      <a:pPr algn="ctr" fontAlgn="b"/>
                      <a:r>
                        <a:rPr lang="en-US" sz="2800" b="0" i="0" u="none" strike="noStrike">
                          <a:solidFill>
                            <a:srgbClr val="000000"/>
                          </a:solidFill>
                          <a:effectLst/>
                          <a:latin typeface="Calibri" panose="020F0502020204030204" pitchFamily="34" charset="0"/>
                        </a:rPr>
                        <a:t>Skagit</a:t>
                      </a:r>
                    </a:p>
                  </a:txBody>
                  <a:tcPr marL="7620" marR="7620" marT="7620" marB="0" anchor="b"/>
                </a:tc>
                <a:tc>
                  <a:txBody>
                    <a:bodyPr/>
                    <a:lstStyle/>
                    <a:p>
                      <a:pPr algn="ctr" fontAlgn="b"/>
                      <a:r>
                        <a:rPr lang="en-US" sz="2800" b="0" i="0" u="none" strike="noStrike">
                          <a:solidFill>
                            <a:srgbClr val="000000"/>
                          </a:solidFill>
                          <a:effectLst/>
                          <a:latin typeface="Calibri" panose="020F0502020204030204" pitchFamily="34" charset="0"/>
                        </a:rPr>
                        <a:t>0.017000000000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$334,524</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842871086"/>
                  </a:ext>
                </a:extLst>
              </a:tr>
              <a:tr h="494090">
                <a:tc>
                  <a:txBody>
                    <a:bodyPr/>
                    <a:lstStyle/>
                    <a:p>
                      <a:pPr algn="ctr" fontAlgn="b"/>
                      <a:r>
                        <a:rPr lang="en-US" sz="2800" b="0" i="0" u="none" strike="noStrike">
                          <a:solidFill>
                            <a:srgbClr val="000000"/>
                          </a:solidFill>
                          <a:effectLst/>
                          <a:latin typeface="Calibri" panose="020F0502020204030204" pitchFamily="34" charset="0"/>
                        </a:rPr>
                        <a:t>Okanogan</a:t>
                      </a:r>
                    </a:p>
                  </a:txBody>
                  <a:tcPr marL="7620" marR="7620" marT="7620" marB="0" anchor="b"/>
                </a:tc>
                <a:tc>
                  <a:txBody>
                    <a:bodyPr/>
                    <a:lstStyle/>
                    <a:p>
                      <a:pPr algn="ctr" fontAlgn="b"/>
                      <a:r>
                        <a:rPr lang="en-US" sz="2800" b="0" i="0" u="none" strike="noStrike">
                          <a:solidFill>
                            <a:srgbClr val="000000"/>
                          </a:solidFill>
                          <a:effectLst/>
                          <a:latin typeface="Calibri" panose="020F0502020204030204" pitchFamily="34" charset="0"/>
                        </a:rPr>
                        <a:t>0.019308000000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$80,000</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852871498"/>
                  </a:ext>
                </a:extLst>
              </a:tr>
              <a:tr h="494090">
                <a:tc>
                  <a:txBody>
                    <a:bodyPr/>
                    <a:lstStyle/>
                    <a:p>
                      <a:pPr algn="ctr" fontAlgn="b"/>
                      <a:r>
                        <a:rPr lang="en-US" sz="2800" b="0" i="0" u="none" strike="noStrike">
                          <a:solidFill>
                            <a:srgbClr val="000000"/>
                          </a:solidFill>
                          <a:effectLst/>
                          <a:latin typeface="Calibri" panose="020F0502020204030204" pitchFamily="34" charset="0"/>
                        </a:rPr>
                        <a:t>Lewis </a:t>
                      </a:r>
                    </a:p>
                  </a:txBody>
                  <a:tcPr marL="7620" marR="7620" marT="7620" marB="0" anchor="b"/>
                </a:tc>
                <a:tc>
                  <a:txBody>
                    <a:bodyPr/>
                    <a:lstStyle/>
                    <a:p>
                      <a:pPr algn="ctr" fontAlgn="b"/>
                      <a:r>
                        <a:rPr lang="en-US" sz="2800" b="0" i="0" u="none" strike="noStrike">
                          <a:solidFill>
                            <a:srgbClr val="000000"/>
                          </a:solidFill>
                          <a:effectLst/>
                          <a:latin typeface="Calibri" panose="020F0502020204030204" pitchFamily="34" charset="0"/>
                        </a:rPr>
                        <a:t>0.019731836995</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$163,585</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103869074"/>
                  </a:ext>
                </a:extLst>
              </a:tr>
              <a:tr h="494090">
                <a:tc>
                  <a:txBody>
                    <a:bodyPr/>
                    <a:lstStyle/>
                    <a:p>
                      <a:pPr algn="ctr" fontAlgn="b"/>
                      <a:r>
                        <a:rPr lang="en-US" sz="2800" b="0" i="0" u="none" strike="noStrike">
                          <a:solidFill>
                            <a:srgbClr val="000000"/>
                          </a:solidFill>
                          <a:effectLst/>
                          <a:latin typeface="Calibri" panose="020F0502020204030204" pitchFamily="34" charset="0"/>
                        </a:rPr>
                        <a:t>Spokane</a:t>
                      </a:r>
                    </a:p>
                  </a:txBody>
                  <a:tcPr marL="7620" marR="7620" marT="7620" marB="0" anchor="b"/>
                </a:tc>
                <a:tc>
                  <a:txBody>
                    <a:bodyPr/>
                    <a:lstStyle/>
                    <a:p>
                      <a:pPr algn="ctr" fontAlgn="b"/>
                      <a:r>
                        <a:rPr lang="en-US" sz="2800" b="0" i="0" u="none" strike="noStrike">
                          <a:solidFill>
                            <a:srgbClr val="000000"/>
                          </a:solidFill>
                          <a:effectLst/>
                          <a:latin typeface="Calibri" panose="020F0502020204030204" pitchFamily="34" charset="0"/>
                        </a:rPr>
                        <a:t>0.024490000000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$1,218,000</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712133890"/>
                  </a:ext>
                </a:extLst>
              </a:tr>
              <a:tr h="433852">
                <a:tc>
                  <a:txBody>
                    <a:bodyPr/>
                    <a:lstStyle/>
                    <a:p>
                      <a:pPr algn="ctr" fontAlgn="b"/>
                      <a:r>
                        <a:rPr lang="en-US" sz="2800" b="0" i="0" u="none" strike="noStrike" dirty="0">
                          <a:solidFill>
                            <a:srgbClr val="000000"/>
                          </a:solidFill>
                          <a:effectLst/>
                          <a:latin typeface="Calibri" panose="020F0502020204030204" pitchFamily="34" charset="0"/>
                        </a:rPr>
                        <a:t>Skamania</a:t>
                      </a:r>
                    </a:p>
                  </a:txBody>
                  <a:tcPr marL="7620" marR="7620" marT="7620" marB="0" anchor="b"/>
                </a:tc>
                <a:tc>
                  <a:txBody>
                    <a:bodyPr/>
                    <a:lstStyle/>
                    <a:p>
                      <a:pPr algn="ctr" fontAlgn="b"/>
                      <a:r>
                        <a:rPr lang="en-US" sz="2800" b="0" i="0" u="none" strike="noStrike">
                          <a:solidFill>
                            <a:srgbClr val="000000"/>
                          </a:solidFill>
                          <a:effectLst/>
                          <a:latin typeface="Calibri" panose="020F0502020204030204" pitchFamily="34" charset="0"/>
                        </a:rPr>
                        <a:t>0.025000000000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$41,903</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260567478"/>
                  </a:ext>
                </a:extLst>
              </a:tr>
              <a:tr h="494090">
                <a:tc>
                  <a:txBody>
                    <a:bodyPr/>
                    <a:lstStyle/>
                    <a:p>
                      <a:pPr algn="ctr" fontAlgn="b"/>
                      <a:r>
                        <a:rPr lang="en-US" sz="2800" b="0" i="0" u="none" strike="noStrike" dirty="0">
                          <a:solidFill>
                            <a:srgbClr val="000000"/>
                          </a:solidFill>
                          <a:effectLst/>
                          <a:latin typeface="Calibri" panose="020F0502020204030204" pitchFamily="34" charset="0"/>
                        </a:rPr>
                        <a:t>Stevens</a:t>
                      </a:r>
                    </a:p>
                  </a:txBody>
                  <a:tcPr marL="7620" marR="7620" marT="7620" marB="0" anchor="b"/>
                </a:tc>
                <a:tc>
                  <a:txBody>
                    <a:bodyPr/>
                    <a:lstStyle/>
                    <a:p>
                      <a:pPr algn="ctr" fontAlgn="b"/>
                      <a:r>
                        <a:rPr lang="en-US" sz="2800" b="0" i="0" u="none" strike="noStrike">
                          <a:solidFill>
                            <a:srgbClr val="000000"/>
                          </a:solidFill>
                          <a:effectLst/>
                          <a:latin typeface="Calibri" panose="020F0502020204030204" pitchFamily="34" charset="0"/>
                        </a:rPr>
                        <a:t>0.112348957400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$468,259</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661745296"/>
                  </a:ext>
                </a:extLst>
              </a:tr>
            </a:tbl>
          </a:graphicData>
        </a:graphic>
      </p:graphicFrame>
      <p:sp>
        <p:nvSpPr>
          <p:cNvPr id="2" name="Slide Number Placeholder 1"/>
          <p:cNvSpPr>
            <a:spLocks noGrp="1"/>
          </p:cNvSpPr>
          <p:nvPr>
            <p:ph type="sldNum" sz="quarter" idx="12"/>
          </p:nvPr>
        </p:nvSpPr>
        <p:spPr/>
        <p:txBody>
          <a:bodyPr/>
          <a:lstStyle/>
          <a:p>
            <a:fld id="{9D515F0A-23BA-4FD6-9B05-ED7D67B84540}" type="slidenum">
              <a:rPr lang="en-US" smtClean="0"/>
              <a:pPr/>
              <a:t>6</a:t>
            </a:fld>
            <a:endParaRPr lang="en-US" dirty="0"/>
          </a:p>
        </p:txBody>
      </p:sp>
    </p:spTree>
    <p:extLst>
      <p:ext uri="{BB962C8B-B14F-4D97-AF65-F5344CB8AC3E}">
        <p14:creationId xmlns:p14="http://schemas.microsoft.com/office/powerpoint/2010/main" val="1271190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17282715"/>
              </p:ext>
            </p:extLst>
          </p:nvPr>
        </p:nvGraphicFramePr>
        <p:xfrm>
          <a:off x="0" y="16140"/>
          <a:ext cx="9144001" cy="6841860"/>
        </p:xfrm>
        <a:graphic>
          <a:graphicData uri="http://schemas.openxmlformats.org/drawingml/2006/table">
            <a:tbl>
              <a:tblPr firstRow="1" bandRow="1">
                <a:tableStyleId>{5C22544A-7EE6-4342-B048-85BDC9FD1C3A}</a:tableStyleId>
              </a:tblPr>
              <a:tblGrid>
                <a:gridCol w="2731129">
                  <a:extLst>
                    <a:ext uri="{9D8B030D-6E8A-4147-A177-3AD203B41FA5}">
                      <a16:colId xmlns:a16="http://schemas.microsoft.com/office/drawing/2014/main" xmlns="" val="2411570037"/>
                    </a:ext>
                  </a:extLst>
                </a:gridCol>
                <a:gridCol w="3206436">
                  <a:extLst>
                    <a:ext uri="{9D8B030D-6E8A-4147-A177-3AD203B41FA5}">
                      <a16:colId xmlns:a16="http://schemas.microsoft.com/office/drawing/2014/main" xmlns="" val="2641387165"/>
                    </a:ext>
                  </a:extLst>
                </a:gridCol>
                <a:gridCol w="3206436">
                  <a:extLst>
                    <a:ext uri="{9D8B030D-6E8A-4147-A177-3AD203B41FA5}">
                      <a16:colId xmlns:a16="http://schemas.microsoft.com/office/drawing/2014/main" xmlns="" val="3307514626"/>
                    </a:ext>
                  </a:extLst>
                </a:gridCol>
              </a:tblGrid>
              <a:tr h="570155">
                <a:tc>
                  <a:txBody>
                    <a:bodyPr/>
                    <a:lstStyle/>
                    <a:p>
                      <a:pPr algn="ctr"/>
                      <a:r>
                        <a:rPr lang="en-US" sz="2400" dirty="0" smtClean="0"/>
                        <a:t>County</a:t>
                      </a:r>
                      <a:endParaRPr lang="en-US" sz="2400" dirty="0"/>
                    </a:p>
                  </a:txBody>
                  <a:tcPr/>
                </a:tc>
                <a:tc>
                  <a:txBody>
                    <a:bodyPr/>
                    <a:lstStyle/>
                    <a:p>
                      <a:pPr algn="ctr"/>
                      <a:r>
                        <a:rPr lang="en-US" sz="2400" dirty="0" smtClean="0"/>
                        <a:t>Levy Rate</a:t>
                      </a:r>
                      <a:endParaRPr lang="en-US" sz="2400" dirty="0"/>
                    </a:p>
                  </a:txBody>
                  <a:tcPr/>
                </a:tc>
                <a:tc>
                  <a:txBody>
                    <a:bodyPr/>
                    <a:lstStyle/>
                    <a:p>
                      <a:pPr algn="ctr"/>
                      <a:r>
                        <a:rPr lang="en-US" sz="2400" dirty="0" smtClean="0"/>
                        <a:t>Levy Amount</a:t>
                      </a:r>
                      <a:endParaRPr lang="en-US" sz="2400" dirty="0"/>
                    </a:p>
                  </a:txBody>
                  <a:tcPr/>
                </a:tc>
                <a:extLst>
                  <a:ext uri="{0D108BD9-81ED-4DB2-BD59-A6C34878D82A}">
                    <a16:rowId xmlns:a16="http://schemas.microsoft.com/office/drawing/2014/main" xmlns="" val="1541981016"/>
                  </a:ext>
                </a:extLst>
              </a:tr>
              <a:tr h="570155">
                <a:tc>
                  <a:txBody>
                    <a:bodyPr/>
                    <a:lstStyle/>
                    <a:p>
                      <a:pPr algn="ctr" fontAlgn="b"/>
                      <a:r>
                        <a:rPr lang="en-US" sz="2800" b="0" i="0" u="none" strike="noStrike" dirty="0">
                          <a:solidFill>
                            <a:srgbClr val="000000"/>
                          </a:solidFill>
                          <a:effectLst/>
                          <a:latin typeface="Calibri" panose="020F0502020204030204" pitchFamily="34" charset="0"/>
                        </a:rPr>
                        <a:t>Adams</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0.000144220000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$302</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362212689"/>
                  </a:ext>
                </a:extLst>
              </a:tr>
              <a:tr h="570155">
                <a:tc>
                  <a:txBody>
                    <a:bodyPr/>
                    <a:lstStyle/>
                    <a:p>
                      <a:pPr algn="ctr" fontAlgn="b"/>
                      <a:r>
                        <a:rPr lang="en-US" sz="2800" b="0" i="0" u="none" strike="noStrike" dirty="0">
                          <a:solidFill>
                            <a:srgbClr val="000000"/>
                          </a:solidFill>
                          <a:effectLst/>
                          <a:latin typeface="Calibri" panose="020F0502020204030204" pitchFamily="34" charset="0"/>
                        </a:rPr>
                        <a:t>Snohomish</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0.004388046290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$582,853</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488535921"/>
                  </a:ext>
                </a:extLst>
              </a:tr>
              <a:tr h="570155">
                <a:tc>
                  <a:txBody>
                    <a:bodyPr/>
                    <a:lstStyle/>
                    <a:p>
                      <a:pPr algn="ctr" fontAlgn="b"/>
                      <a:r>
                        <a:rPr lang="en-US" sz="2800" b="0" i="0" u="none" strike="noStrike" dirty="0">
                          <a:solidFill>
                            <a:srgbClr val="000000"/>
                          </a:solidFill>
                          <a:effectLst/>
                          <a:latin typeface="Calibri" panose="020F0502020204030204" pitchFamily="34" charset="0"/>
                        </a:rPr>
                        <a:t>Lincoln</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0.004970000000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$7,495</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076728558"/>
                  </a:ext>
                </a:extLst>
              </a:tr>
              <a:tr h="570155">
                <a:tc>
                  <a:txBody>
                    <a:bodyPr/>
                    <a:lstStyle/>
                    <a:p>
                      <a:pPr algn="ctr" fontAlgn="b"/>
                      <a:r>
                        <a:rPr lang="en-US" sz="2800" b="0" i="0" u="none" strike="noStrike" dirty="0">
                          <a:solidFill>
                            <a:srgbClr val="000000"/>
                          </a:solidFill>
                          <a:effectLst/>
                          <a:latin typeface="Calibri" panose="020F0502020204030204" pitchFamily="34" charset="0"/>
                        </a:rPr>
                        <a:t>King</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0.005140000000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$3,106,769</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409151932"/>
                  </a:ext>
                </a:extLst>
              </a:tr>
              <a:tr h="570155">
                <a:tc>
                  <a:txBody>
                    <a:bodyPr/>
                    <a:lstStyle/>
                    <a:p>
                      <a:pPr algn="ctr" fontAlgn="b"/>
                      <a:r>
                        <a:rPr lang="en-US" sz="2800" b="0" i="0" u="none" strike="noStrike" dirty="0">
                          <a:solidFill>
                            <a:srgbClr val="000000"/>
                          </a:solidFill>
                          <a:effectLst/>
                          <a:latin typeface="Calibri" panose="020F0502020204030204" pitchFamily="34" charset="0"/>
                        </a:rPr>
                        <a:t>Kittitas</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0.006054000000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$44,997</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14004877"/>
                  </a:ext>
                </a:extLst>
              </a:tr>
              <a:tr h="570155">
                <a:tc>
                  <a:txBody>
                    <a:bodyPr/>
                    <a:lstStyle/>
                    <a:p>
                      <a:pPr algn="ctr" fontAlgn="b"/>
                      <a:r>
                        <a:rPr lang="en-US" sz="2800" b="0" i="0" u="none" strike="noStrike" dirty="0">
                          <a:solidFill>
                            <a:srgbClr val="000000"/>
                          </a:solidFill>
                          <a:effectLst/>
                          <a:latin typeface="Calibri" panose="020F0502020204030204" pitchFamily="34" charset="0"/>
                        </a:rPr>
                        <a:t>Jefferson</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0.008405933900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$46,685</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557663532"/>
                  </a:ext>
                </a:extLst>
              </a:tr>
              <a:tr h="570155">
                <a:tc>
                  <a:txBody>
                    <a:bodyPr/>
                    <a:lstStyle/>
                    <a:p>
                      <a:pPr algn="ctr" fontAlgn="b"/>
                      <a:r>
                        <a:rPr lang="en-US" sz="2800" b="0" i="0" u="none" strike="noStrike" dirty="0">
                          <a:solidFill>
                            <a:srgbClr val="000000"/>
                          </a:solidFill>
                          <a:effectLst/>
                          <a:latin typeface="Calibri" panose="020F0502020204030204" pitchFamily="34" charset="0"/>
                        </a:rPr>
                        <a:t>Pend Oreille</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0.008939454900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$13,438</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845362063"/>
                  </a:ext>
                </a:extLst>
              </a:tr>
              <a:tr h="570155">
                <a:tc>
                  <a:txBody>
                    <a:bodyPr/>
                    <a:lstStyle/>
                    <a:p>
                      <a:pPr algn="ctr" fontAlgn="b"/>
                      <a:r>
                        <a:rPr lang="en-US" sz="2800" b="0" i="0" u="none" strike="noStrike" dirty="0">
                          <a:solidFill>
                            <a:srgbClr val="000000"/>
                          </a:solidFill>
                          <a:effectLst/>
                          <a:latin typeface="Calibri" panose="020F0502020204030204" pitchFamily="34" charset="0"/>
                        </a:rPr>
                        <a:t>Clark</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0.010326867000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$671,978</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717289035"/>
                  </a:ext>
                </a:extLst>
              </a:tr>
              <a:tr h="570155">
                <a:tc>
                  <a:txBody>
                    <a:bodyPr/>
                    <a:lstStyle/>
                    <a:p>
                      <a:pPr algn="ctr" fontAlgn="b"/>
                      <a:r>
                        <a:rPr lang="en-US" sz="2800" b="0" i="0" u="none" strike="noStrike" dirty="0">
                          <a:solidFill>
                            <a:srgbClr val="000000"/>
                          </a:solidFill>
                          <a:effectLst/>
                          <a:latin typeface="Calibri" panose="020F0502020204030204" pitchFamily="34" charset="0"/>
                        </a:rPr>
                        <a:t>Klickitat</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0.010853260000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$40,000</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4286058041"/>
                  </a:ext>
                </a:extLst>
              </a:tr>
              <a:tr h="570155">
                <a:tc>
                  <a:txBody>
                    <a:bodyPr/>
                    <a:lstStyle/>
                    <a:p>
                      <a:pPr algn="ctr" fontAlgn="b"/>
                      <a:r>
                        <a:rPr lang="en-US" sz="2800" b="0" i="0" u="none" strike="noStrike" dirty="0">
                          <a:solidFill>
                            <a:srgbClr val="000000"/>
                          </a:solidFill>
                          <a:effectLst/>
                          <a:latin typeface="Calibri" panose="020F0502020204030204" pitchFamily="34" charset="0"/>
                        </a:rPr>
                        <a:t>Franklin</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0.011249900000</a:t>
                      </a: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$95,963</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226289519"/>
                  </a:ext>
                </a:extLst>
              </a:tr>
              <a:tr h="570155">
                <a:tc>
                  <a:txBody>
                    <a:bodyPr/>
                    <a:lstStyle/>
                    <a:p>
                      <a:pPr algn="ctr" fontAlgn="b"/>
                      <a:r>
                        <a:rPr lang="en-US" sz="2800" b="0" i="0" u="none" strike="noStrike" dirty="0" smtClean="0">
                          <a:solidFill>
                            <a:srgbClr val="000000"/>
                          </a:solidFill>
                          <a:effectLst/>
                          <a:latin typeface="Calibri" panose="020F0502020204030204" pitchFamily="34" charset="0"/>
                        </a:rPr>
                        <a:t>San Juan</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0.011249999800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0" i="0" u="none" strike="noStrike" dirty="0" smtClean="0">
                          <a:solidFill>
                            <a:srgbClr val="000000"/>
                          </a:solidFill>
                          <a:effectLst/>
                          <a:latin typeface="Calibri" panose="020F0502020204030204" pitchFamily="34" charset="0"/>
                        </a:rPr>
                        <a:t>$84865</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68313441"/>
                  </a:ext>
                </a:extLst>
              </a:tr>
            </a:tbl>
          </a:graphicData>
        </a:graphic>
      </p:graphicFrame>
      <p:sp>
        <p:nvSpPr>
          <p:cNvPr id="2" name="Slide Number Placeholder 1"/>
          <p:cNvSpPr>
            <a:spLocks noGrp="1"/>
          </p:cNvSpPr>
          <p:nvPr>
            <p:ph type="sldNum" sz="quarter" idx="12"/>
          </p:nvPr>
        </p:nvSpPr>
        <p:spPr/>
        <p:txBody>
          <a:bodyPr/>
          <a:lstStyle/>
          <a:p>
            <a:fld id="{9D515F0A-23BA-4FD6-9B05-ED7D67B84540}" type="slidenum">
              <a:rPr lang="en-US" smtClean="0"/>
              <a:pPr/>
              <a:t>7</a:t>
            </a:fld>
            <a:endParaRPr lang="en-US" dirty="0"/>
          </a:p>
        </p:txBody>
      </p:sp>
    </p:spTree>
    <p:extLst>
      <p:ext uri="{BB962C8B-B14F-4D97-AF65-F5344CB8AC3E}">
        <p14:creationId xmlns:p14="http://schemas.microsoft.com/office/powerpoint/2010/main" val="3324497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3769917"/>
              </p:ext>
            </p:extLst>
          </p:nvPr>
        </p:nvGraphicFramePr>
        <p:xfrm>
          <a:off x="20096" y="0"/>
          <a:ext cx="9103808" cy="3815610"/>
        </p:xfrm>
        <a:graphic>
          <a:graphicData uri="http://schemas.openxmlformats.org/drawingml/2006/table">
            <a:tbl>
              <a:tblPr firstRow="1" bandRow="1">
                <a:tableStyleId>{5C22544A-7EE6-4342-B048-85BDC9FD1C3A}</a:tableStyleId>
              </a:tblPr>
              <a:tblGrid>
                <a:gridCol w="3029782">
                  <a:extLst>
                    <a:ext uri="{9D8B030D-6E8A-4147-A177-3AD203B41FA5}">
                      <a16:colId xmlns:a16="http://schemas.microsoft.com/office/drawing/2014/main" xmlns="" val="4023721283"/>
                    </a:ext>
                  </a:extLst>
                </a:gridCol>
                <a:gridCol w="3037013">
                  <a:extLst>
                    <a:ext uri="{9D8B030D-6E8A-4147-A177-3AD203B41FA5}">
                      <a16:colId xmlns:a16="http://schemas.microsoft.com/office/drawing/2014/main" xmlns="" val="132528571"/>
                    </a:ext>
                  </a:extLst>
                </a:gridCol>
                <a:gridCol w="3037013">
                  <a:extLst>
                    <a:ext uri="{9D8B030D-6E8A-4147-A177-3AD203B41FA5}">
                      <a16:colId xmlns:a16="http://schemas.microsoft.com/office/drawing/2014/main" xmlns="" val="2380739413"/>
                    </a:ext>
                  </a:extLst>
                </a:gridCol>
              </a:tblGrid>
              <a:tr h="645276">
                <a:tc>
                  <a:txBody>
                    <a:bodyPr/>
                    <a:lstStyle/>
                    <a:p>
                      <a:pPr algn="ctr"/>
                      <a:r>
                        <a:rPr lang="en-US" sz="2400" dirty="0" smtClean="0"/>
                        <a:t>County</a:t>
                      </a:r>
                      <a:endParaRPr lang="en-US" sz="2400" dirty="0"/>
                    </a:p>
                  </a:txBody>
                  <a:tcPr/>
                </a:tc>
                <a:tc>
                  <a:txBody>
                    <a:bodyPr/>
                    <a:lstStyle/>
                    <a:p>
                      <a:pPr algn="ctr"/>
                      <a:r>
                        <a:rPr lang="en-US" sz="2400" dirty="0" smtClean="0"/>
                        <a:t>Levy Rate</a:t>
                      </a:r>
                      <a:endParaRPr lang="en-US" sz="2400" dirty="0"/>
                    </a:p>
                  </a:txBody>
                  <a:tcPr/>
                </a:tc>
                <a:tc>
                  <a:txBody>
                    <a:bodyPr/>
                    <a:lstStyle/>
                    <a:p>
                      <a:pPr algn="ctr"/>
                      <a:r>
                        <a:rPr lang="en-US" sz="2400" dirty="0" smtClean="0"/>
                        <a:t>Levy Amount</a:t>
                      </a:r>
                      <a:endParaRPr lang="en-US" sz="2400" dirty="0"/>
                    </a:p>
                  </a:txBody>
                  <a:tcPr/>
                </a:tc>
                <a:extLst>
                  <a:ext uri="{0D108BD9-81ED-4DB2-BD59-A6C34878D82A}">
                    <a16:rowId xmlns:a16="http://schemas.microsoft.com/office/drawing/2014/main" xmlns="" val="2170291205"/>
                  </a:ext>
                </a:extLst>
              </a:tr>
              <a:tr h="528389">
                <a:tc>
                  <a:txBody>
                    <a:bodyPr/>
                    <a:lstStyle/>
                    <a:p>
                      <a:pPr algn="ctr" fontAlgn="b"/>
                      <a:r>
                        <a:rPr lang="en-US" sz="2800" b="0" i="0" u="none" strike="noStrike" dirty="0">
                          <a:solidFill>
                            <a:srgbClr val="000000"/>
                          </a:solidFill>
                          <a:effectLst/>
                          <a:latin typeface="Calibri" panose="020F0502020204030204" pitchFamily="34" charset="0"/>
                        </a:rPr>
                        <a:t>Garfield</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$0.000000</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xmlns="" val="807177551"/>
                  </a:ext>
                </a:extLst>
              </a:tr>
              <a:tr h="528389">
                <a:tc>
                  <a:txBody>
                    <a:bodyPr/>
                    <a:lstStyle/>
                    <a:p>
                      <a:pPr algn="ctr" fontAlgn="b"/>
                      <a:r>
                        <a:rPr lang="en-US" sz="2800" b="0" i="0" u="none" strike="noStrike" dirty="0">
                          <a:solidFill>
                            <a:srgbClr val="000000"/>
                          </a:solidFill>
                          <a:effectLst/>
                          <a:latin typeface="Calibri" panose="020F0502020204030204" pitchFamily="34" charset="0"/>
                        </a:rPr>
                        <a:t>Grays Harbor</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$0.000000</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xmlns="" val="2431096333"/>
                  </a:ext>
                </a:extLst>
              </a:tr>
              <a:tr h="528389">
                <a:tc>
                  <a:txBody>
                    <a:bodyPr/>
                    <a:lstStyle/>
                    <a:p>
                      <a:pPr algn="ctr" fontAlgn="b"/>
                      <a:r>
                        <a:rPr lang="en-US" sz="2800" b="0" i="0" u="none" strike="noStrike" dirty="0">
                          <a:solidFill>
                            <a:srgbClr val="000000"/>
                          </a:solidFill>
                          <a:effectLst/>
                          <a:latin typeface="Calibri" panose="020F0502020204030204" pitchFamily="34" charset="0"/>
                        </a:rPr>
                        <a:t>Island</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$0.000000</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xmlns="" val="77470263"/>
                  </a:ext>
                </a:extLst>
              </a:tr>
              <a:tr h="528389">
                <a:tc>
                  <a:txBody>
                    <a:bodyPr/>
                    <a:lstStyle/>
                    <a:p>
                      <a:pPr algn="ctr" fontAlgn="b"/>
                      <a:r>
                        <a:rPr lang="en-US" sz="2800" b="0" i="0" u="none" strike="noStrike" dirty="0">
                          <a:solidFill>
                            <a:srgbClr val="000000"/>
                          </a:solidFill>
                          <a:effectLst/>
                          <a:latin typeface="Calibri" panose="020F0502020204030204" pitchFamily="34" charset="0"/>
                        </a:rPr>
                        <a:t>Pacific</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$0.000000</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xmlns="" val="89362775"/>
                  </a:ext>
                </a:extLst>
              </a:tr>
              <a:tr h="528389">
                <a:tc>
                  <a:txBody>
                    <a:bodyPr/>
                    <a:lstStyle/>
                    <a:p>
                      <a:pPr algn="ctr" fontAlgn="b"/>
                      <a:r>
                        <a:rPr lang="en-US" sz="2800" b="0" i="0" u="none" strike="noStrike" dirty="0">
                          <a:solidFill>
                            <a:srgbClr val="000000"/>
                          </a:solidFill>
                          <a:effectLst/>
                          <a:latin typeface="Calibri" panose="020F0502020204030204" pitchFamily="34" charset="0"/>
                        </a:rPr>
                        <a:t>Wahkiakum</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$0.000000</a:t>
                      </a:r>
                    </a:p>
                  </a:txBody>
                  <a:tcPr marL="7620" marR="7620" marT="7620" marB="0" anchor="b"/>
                </a:tc>
                <a:tc>
                  <a:txBody>
                    <a:bodyPr/>
                    <a:lstStyle/>
                    <a:p>
                      <a:pPr algn="ctr" fontAlgn="b"/>
                      <a:r>
                        <a:rPr lang="en-US" sz="28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xmlns="" val="2767452227"/>
                  </a:ext>
                </a:extLst>
              </a:tr>
              <a:tr h="528389">
                <a:tc>
                  <a:txBody>
                    <a:bodyPr/>
                    <a:lstStyle/>
                    <a:p>
                      <a:pPr algn="ctr" fontAlgn="b"/>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815276445"/>
                  </a:ext>
                </a:extLst>
              </a:tr>
            </a:tbl>
          </a:graphicData>
        </a:graphic>
      </p:graphicFrame>
      <p:sp>
        <p:nvSpPr>
          <p:cNvPr id="2" name="Slide Number Placeholder 1"/>
          <p:cNvSpPr>
            <a:spLocks noGrp="1"/>
          </p:cNvSpPr>
          <p:nvPr>
            <p:ph type="sldNum" sz="quarter" idx="12"/>
          </p:nvPr>
        </p:nvSpPr>
        <p:spPr/>
        <p:txBody>
          <a:bodyPr/>
          <a:lstStyle/>
          <a:p>
            <a:fld id="{9D515F0A-23BA-4FD6-9B05-ED7D67B84540}" type="slidenum">
              <a:rPr lang="en-US" smtClean="0"/>
              <a:pPr/>
              <a:t>8</a:t>
            </a:fld>
            <a:endParaRPr lang="en-US" dirty="0"/>
          </a:p>
        </p:txBody>
      </p:sp>
      <p:sp>
        <p:nvSpPr>
          <p:cNvPr id="4" name="TextBox 3"/>
          <p:cNvSpPr txBox="1"/>
          <p:nvPr/>
        </p:nvSpPr>
        <p:spPr>
          <a:xfrm rot="10800000" flipV="1">
            <a:off x="723480" y="4983750"/>
            <a:ext cx="6629819" cy="1200329"/>
          </a:xfrm>
          <a:prstGeom prst="rect">
            <a:avLst/>
          </a:prstGeom>
          <a:noFill/>
        </p:spPr>
        <p:txBody>
          <a:bodyPr wrap="square" rtlCol="0">
            <a:spAutoFit/>
          </a:bodyPr>
          <a:lstStyle/>
          <a:p>
            <a:r>
              <a:rPr lang="en-US" sz="2400" dirty="0" smtClean="0"/>
              <a:t>Data sources for the levy rates and amounts include county assessor’s websites and data provided directly by the assessor to DOR</a:t>
            </a:r>
            <a:endParaRPr lang="en-US" sz="2400" dirty="0"/>
          </a:p>
        </p:txBody>
      </p:sp>
    </p:spTree>
    <p:extLst>
      <p:ext uri="{BB962C8B-B14F-4D97-AF65-F5344CB8AC3E}">
        <p14:creationId xmlns:p14="http://schemas.microsoft.com/office/powerpoint/2010/main" val="1395942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458"/>
            <a:ext cx="7886700" cy="1325563"/>
          </a:xfrm>
        </p:spPr>
        <p:txBody>
          <a:bodyPr>
            <a:normAutofit/>
          </a:bodyPr>
          <a:lstStyle/>
          <a:p>
            <a:r>
              <a:rPr lang="en-US" sz="4000" b="1" dirty="0" smtClean="0"/>
              <a:t>2019 Proposed Legislation</a:t>
            </a:r>
            <a:endParaRPr lang="en-US" sz="4000" b="1" dirty="0"/>
          </a:p>
        </p:txBody>
      </p:sp>
      <p:pic>
        <p:nvPicPr>
          <p:cNvPr id="6" name="Content Placeholder 5"/>
          <p:cNvPicPr>
            <a:picLocks noGrp="1" noChangeAspect="1"/>
          </p:cNvPicPr>
          <p:nvPr>
            <p:ph idx="1"/>
          </p:nvPr>
        </p:nvPicPr>
        <p:blipFill>
          <a:blip r:embed="rId3"/>
          <a:stretch>
            <a:fillRect/>
          </a:stretch>
        </p:blipFill>
        <p:spPr>
          <a:xfrm>
            <a:off x="0" y="1184624"/>
            <a:ext cx="9144000" cy="5673376"/>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515F0A-23BA-4FD6-9B05-ED7D67B84540}" type="slidenum">
              <a:rPr lang="en-US" smtClean="0"/>
              <a:pPr/>
              <a:t>9</a:t>
            </a:fld>
            <a:endParaRPr lang="en-US" dirty="0"/>
          </a:p>
        </p:txBody>
      </p:sp>
      <p:sp>
        <p:nvSpPr>
          <p:cNvPr id="7" name="TextBox 6"/>
          <p:cNvSpPr txBox="1"/>
          <p:nvPr/>
        </p:nvSpPr>
        <p:spPr>
          <a:xfrm>
            <a:off x="1180951" y="1454542"/>
            <a:ext cx="3958814" cy="1446550"/>
          </a:xfrm>
          <a:prstGeom prst="rect">
            <a:avLst/>
          </a:prstGeom>
          <a:noFill/>
        </p:spPr>
        <p:txBody>
          <a:bodyPr wrap="square" rtlCol="0">
            <a:spAutoFit/>
          </a:bodyPr>
          <a:lstStyle/>
          <a:p>
            <a:r>
              <a:rPr lang="en-US" sz="4400" dirty="0" smtClean="0"/>
              <a:t>HB 1718</a:t>
            </a:r>
          </a:p>
          <a:p>
            <a:r>
              <a:rPr lang="en-US" sz="4400" dirty="0" smtClean="0"/>
              <a:t>HB 1829</a:t>
            </a:r>
            <a:endParaRPr lang="en-US" sz="4400" dirty="0"/>
          </a:p>
        </p:txBody>
      </p:sp>
    </p:spTree>
    <p:extLst>
      <p:ext uri="{BB962C8B-B14F-4D97-AF65-F5344CB8AC3E}">
        <p14:creationId xmlns:p14="http://schemas.microsoft.com/office/powerpoint/2010/main" val="26082730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6088</TotalTime>
  <Words>1615</Words>
  <Application>Microsoft Office PowerPoint</Application>
  <PresentationFormat>On-screen Show (4:3)</PresentationFormat>
  <Paragraphs>194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Gill Sans MT</vt:lpstr>
      <vt:lpstr>Office Theme</vt:lpstr>
      <vt:lpstr>Veterans’ Assistance Property Levy </vt:lpstr>
      <vt:lpstr>What is the Veterans’ Assistance Property Levy &amp; How Does It Work?</vt:lpstr>
      <vt:lpstr>How much is earmarked for veterans’ assistance?</vt:lpstr>
      <vt:lpstr>How are the funds used?</vt:lpstr>
      <vt:lpstr>What rates and amounts were levied for the 2019 tax year?</vt:lpstr>
      <vt:lpstr>PowerPoint Presentation</vt:lpstr>
      <vt:lpstr>PowerPoint Presentation</vt:lpstr>
      <vt:lpstr>PowerPoint Presentation</vt:lpstr>
      <vt:lpstr>2019 Proposed Legislation</vt:lpstr>
      <vt:lpstr>Diann Locke Dept. of Revenue diannl@dor.wa.gov 360-534-1427</vt:lpstr>
    </vt:vector>
  </TitlesOfParts>
  <Company>State of 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K</dc:title>
  <dc:creator>Goguen, Kenneth (DOR)</dc:creator>
  <cp:lastModifiedBy>Rhault, Melissa (DVA)</cp:lastModifiedBy>
  <cp:revision>753</cp:revision>
  <cp:lastPrinted>2018-04-20T18:43:57Z</cp:lastPrinted>
  <dcterms:created xsi:type="dcterms:W3CDTF">2010-04-09T22:00:51Z</dcterms:created>
  <dcterms:modified xsi:type="dcterms:W3CDTF">2019-07-03T20:54:35Z</dcterms:modified>
</cp:coreProperties>
</file>